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31"/>
  </p:notesMasterIdLst>
  <p:sldIdLst>
    <p:sldId id="256" r:id="rId4"/>
    <p:sldId id="358" r:id="rId5"/>
    <p:sldId id="360" r:id="rId6"/>
    <p:sldId id="305" r:id="rId7"/>
    <p:sldId id="349" r:id="rId8"/>
    <p:sldId id="359" r:id="rId9"/>
    <p:sldId id="361" r:id="rId10"/>
    <p:sldId id="333" r:id="rId11"/>
    <p:sldId id="335" r:id="rId12"/>
    <p:sldId id="337" r:id="rId13"/>
    <p:sldId id="336" r:id="rId14"/>
    <p:sldId id="351" r:id="rId15"/>
    <p:sldId id="338" r:id="rId16"/>
    <p:sldId id="340" r:id="rId17"/>
    <p:sldId id="356" r:id="rId18"/>
    <p:sldId id="355" r:id="rId19"/>
    <p:sldId id="354" r:id="rId20"/>
    <p:sldId id="339" r:id="rId21"/>
    <p:sldId id="342" r:id="rId22"/>
    <p:sldId id="343" r:id="rId23"/>
    <p:sldId id="353" r:id="rId24"/>
    <p:sldId id="344" r:id="rId25"/>
    <p:sldId id="345" r:id="rId26"/>
    <p:sldId id="347" r:id="rId27"/>
    <p:sldId id="346" r:id="rId28"/>
    <p:sldId id="357" r:id="rId29"/>
    <p:sldId id="34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F312184-87F1-4A9C-A43F-D9000EDF5ABA}">
          <p14:sldIdLst>
            <p14:sldId id="256"/>
            <p14:sldId id="358"/>
            <p14:sldId id="360"/>
            <p14:sldId id="305"/>
            <p14:sldId id="349"/>
            <p14:sldId id="359"/>
            <p14:sldId id="361"/>
          </p14:sldIdLst>
        </p14:section>
        <p14:section name="The properties" id="{ADB5A984-1203-41BE-8581-7C5E835B3015}">
          <p14:sldIdLst>
            <p14:sldId id="333"/>
            <p14:sldId id="335"/>
            <p14:sldId id="337"/>
            <p14:sldId id="336"/>
            <p14:sldId id="351"/>
            <p14:sldId id="338"/>
            <p14:sldId id="340"/>
            <p14:sldId id="356"/>
            <p14:sldId id="355"/>
            <p14:sldId id="354"/>
            <p14:sldId id="339"/>
            <p14:sldId id="342"/>
            <p14:sldId id="343"/>
            <p14:sldId id="353"/>
            <p14:sldId id="344"/>
            <p14:sldId id="345"/>
            <p14:sldId id="347"/>
            <p14:sldId id="346"/>
            <p14:sldId id="35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5" autoAdjust="0"/>
    <p:restoredTop sz="94656" autoAdjust="0"/>
  </p:normalViewPr>
  <p:slideViewPr>
    <p:cSldViewPr>
      <p:cViewPr varScale="1">
        <p:scale>
          <a:sx n="107" d="100"/>
          <a:sy n="107" d="100"/>
        </p:scale>
        <p:origin x="69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2904"/>
    </p:cViewPr>
  </p:sorterViewPr>
  <p:notesViewPr>
    <p:cSldViewPr>
      <p:cViewPr varScale="1">
        <p:scale>
          <a:sx n="89" d="100"/>
          <a:sy n="89" d="100"/>
        </p:scale>
        <p:origin x="-3516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4.emf"/><Relationship Id="rId1" Type="http://schemas.openxmlformats.org/officeDocument/2006/relationships/image" Target="../media/image63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18" Type="http://schemas.openxmlformats.org/officeDocument/2006/relationships/image" Target="../media/image82.wmf"/><Relationship Id="rId3" Type="http://schemas.openxmlformats.org/officeDocument/2006/relationships/image" Target="../media/image67.wmf"/><Relationship Id="rId21" Type="http://schemas.openxmlformats.org/officeDocument/2006/relationships/image" Target="../media/image85.e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17" Type="http://schemas.openxmlformats.org/officeDocument/2006/relationships/image" Target="../media/image81.wmf"/><Relationship Id="rId2" Type="http://schemas.openxmlformats.org/officeDocument/2006/relationships/image" Target="../media/image66.wmf"/><Relationship Id="rId16" Type="http://schemas.openxmlformats.org/officeDocument/2006/relationships/image" Target="../media/image80.wmf"/><Relationship Id="rId20" Type="http://schemas.openxmlformats.org/officeDocument/2006/relationships/image" Target="../media/image84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19" Type="http://schemas.openxmlformats.org/officeDocument/2006/relationships/image" Target="../media/image83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emf"/><Relationship Id="rId1" Type="http://schemas.openxmlformats.org/officeDocument/2006/relationships/image" Target="../media/image86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9.emf"/><Relationship Id="rId1" Type="http://schemas.openxmlformats.org/officeDocument/2006/relationships/image" Target="../media/image88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2.wmf"/><Relationship Id="rId2" Type="http://schemas.openxmlformats.org/officeDocument/2006/relationships/image" Target="../media/image91.wmf"/><Relationship Id="rId1" Type="http://schemas.openxmlformats.org/officeDocument/2006/relationships/image" Target="../media/image90.wmf"/><Relationship Id="rId4" Type="http://schemas.openxmlformats.org/officeDocument/2006/relationships/image" Target="../media/image9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96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5" Type="http://schemas.openxmlformats.org/officeDocument/2006/relationships/image" Target="../media/image98.wmf"/><Relationship Id="rId4" Type="http://schemas.openxmlformats.org/officeDocument/2006/relationships/image" Target="../media/image97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0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1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e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5.wmf"/><Relationship Id="rId18" Type="http://schemas.openxmlformats.org/officeDocument/2006/relationships/image" Target="../media/image40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17" Type="http://schemas.openxmlformats.org/officeDocument/2006/relationships/image" Target="../media/image39.wmf"/><Relationship Id="rId2" Type="http://schemas.openxmlformats.org/officeDocument/2006/relationships/image" Target="../media/image24.wmf"/><Relationship Id="rId16" Type="http://schemas.openxmlformats.org/officeDocument/2006/relationships/image" Target="../media/image38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5" Type="http://schemas.openxmlformats.org/officeDocument/2006/relationships/image" Target="../media/image3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Relationship Id="rId1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18" Type="http://schemas.openxmlformats.org/officeDocument/2006/relationships/image" Target="../media/image56.wmf"/><Relationship Id="rId3" Type="http://schemas.openxmlformats.org/officeDocument/2006/relationships/image" Target="../media/image41.wmf"/><Relationship Id="rId21" Type="http://schemas.openxmlformats.org/officeDocument/2006/relationships/image" Target="../media/image59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17" Type="http://schemas.openxmlformats.org/officeDocument/2006/relationships/image" Target="../media/image55.wmf"/><Relationship Id="rId25" Type="http://schemas.openxmlformats.org/officeDocument/2006/relationships/image" Target="../media/image62.wmf"/><Relationship Id="rId2" Type="http://schemas.openxmlformats.org/officeDocument/2006/relationships/image" Target="../media/image24.wmf"/><Relationship Id="rId16" Type="http://schemas.openxmlformats.org/officeDocument/2006/relationships/image" Target="../media/image54.wmf"/><Relationship Id="rId20" Type="http://schemas.openxmlformats.org/officeDocument/2006/relationships/image" Target="../media/image58.wmf"/><Relationship Id="rId1" Type="http://schemas.openxmlformats.org/officeDocument/2006/relationships/image" Target="../media/image23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24" Type="http://schemas.openxmlformats.org/officeDocument/2006/relationships/image" Target="../media/image61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23" Type="http://schemas.openxmlformats.org/officeDocument/2006/relationships/image" Target="../media/image60.wmf"/><Relationship Id="rId10" Type="http://schemas.openxmlformats.org/officeDocument/2006/relationships/image" Target="../media/image48.wmf"/><Relationship Id="rId19" Type="http://schemas.openxmlformats.org/officeDocument/2006/relationships/image" Target="../media/image57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Relationship Id="rId22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41B80-65F8-467F-9AA4-2971EA14D853}" type="datetimeFigureOut">
              <a:rPr lang="en-US" smtClean="0"/>
              <a:pPr/>
              <a:t>5/15/2015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F7B28-854D-4F3A-99F9-A342EFB366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9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899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454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162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7263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4310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3658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9167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82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E82FA-8236-4EC8-9B39-A22D3C5986D1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384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708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27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7762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8182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66724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582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1147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5349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80189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06888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09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23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361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76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9443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022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64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EF7B28-854D-4F3A-99F9-A342EFB3660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1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Copyright Scott Storla 2015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5.wmf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1.emf"/><Relationship Id="rId4" Type="http://schemas.openxmlformats.org/officeDocument/2006/relationships/package" Target="../embeddings/Microsoft_Word_Document5.docx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3.bin"/><Relationship Id="rId26" Type="http://schemas.openxmlformats.org/officeDocument/2006/relationships/oleObject" Target="../embeddings/oleObject27.bin"/><Relationship Id="rId39" Type="http://schemas.openxmlformats.org/officeDocument/2006/relationships/image" Target="../media/image40.wmf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31.wmf"/><Relationship Id="rId34" Type="http://schemas.openxmlformats.org/officeDocument/2006/relationships/oleObject" Target="../embeddings/oleObject31.bin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9.wmf"/><Relationship Id="rId25" Type="http://schemas.openxmlformats.org/officeDocument/2006/relationships/image" Target="../media/image33.wmf"/><Relationship Id="rId33" Type="http://schemas.openxmlformats.org/officeDocument/2006/relationships/image" Target="../media/image37.wmf"/><Relationship Id="rId38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29" Type="http://schemas.openxmlformats.org/officeDocument/2006/relationships/image" Target="../media/image35.wmf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6.wmf"/><Relationship Id="rId24" Type="http://schemas.openxmlformats.org/officeDocument/2006/relationships/oleObject" Target="../embeddings/oleObject26.bin"/><Relationship Id="rId32" Type="http://schemas.openxmlformats.org/officeDocument/2006/relationships/oleObject" Target="../embeddings/oleObject30.bin"/><Relationship Id="rId37" Type="http://schemas.openxmlformats.org/officeDocument/2006/relationships/image" Target="../media/image39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23" Type="http://schemas.openxmlformats.org/officeDocument/2006/relationships/image" Target="../media/image32.wmf"/><Relationship Id="rId28" Type="http://schemas.openxmlformats.org/officeDocument/2006/relationships/oleObject" Target="../embeddings/oleObject28.bin"/><Relationship Id="rId36" Type="http://schemas.openxmlformats.org/officeDocument/2006/relationships/oleObject" Target="../embeddings/oleObject32.bin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30.wmf"/><Relationship Id="rId31" Type="http://schemas.openxmlformats.org/officeDocument/2006/relationships/image" Target="../media/image36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Relationship Id="rId27" Type="http://schemas.openxmlformats.org/officeDocument/2006/relationships/image" Target="../media/image34.wmf"/><Relationship Id="rId30" Type="http://schemas.openxmlformats.org/officeDocument/2006/relationships/oleObject" Target="../embeddings/oleObject29.bin"/><Relationship Id="rId35" Type="http://schemas.openxmlformats.org/officeDocument/2006/relationships/image" Target="../media/image38.wmf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9" Type="http://schemas.openxmlformats.org/officeDocument/2006/relationships/image" Target="../media/image56.wmf"/><Relationship Id="rId3" Type="http://schemas.openxmlformats.org/officeDocument/2006/relationships/notesSlide" Target="../notesSlides/notesSlide15.xml"/><Relationship Id="rId21" Type="http://schemas.openxmlformats.org/officeDocument/2006/relationships/image" Target="../media/image47.wmf"/><Relationship Id="rId34" Type="http://schemas.openxmlformats.org/officeDocument/2006/relationships/oleObject" Target="../embeddings/oleObject49.bin"/><Relationship Id="rId42" Type="http://schemas.openxmlformats.org/officeDocument/2006/relationships/oleObject" Target="../embeddings/oleObject53.bin"/><Relationship Id="rId47" Type="http://schemas.openxmlformats.org/officeDocument/2006/relationships/image" Target="../media/image27.wmf"/><Relationship Id="rId50" Type="http://schemas.openxmlformats.org/officeDocument/2006/relationships/oleObject" Target="../embeddings/oleObject57.bin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33" Type="http://schemas.openxmlformats.org/officeDocument/2006/relationships/image" Target="../media/image53.wmf"/><Relationship Id="rId38" Type="http://schemas.openxmlformats.org/officeDocument/2006/relationships/oleObject" Target="../embeddings/oleObject51.bin"/><Relationship Id="rId46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51.wmf"/><Relationship Id="rId41" Type="http://schemas.openxmlformats.org/officeDocument/2006/relationships/image" Target="../media/image57.wmf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44.bin"/><Relationship Id="rId32" Type="http://schemas.openxmlformats.org/officeDocument/2006/relationships/oleObject" Target="../embeddings/oleObject48.bin"/><Relationship Id="rId37" Type="http://schemas.openxmlformats.org/officeDocument/2006/relationships/image" Target="../media/image55.wmf"/><Relationship Id="rId40" Type="http://schemas.openxmlformats.org/officeDocument/2006/relationships/oleObject" Target="../embeddings/oleObject52.bin"/><Relationship Id="rId45" Type="http://schemas.openxmlformats.org/officeDocument/2006/relationships/image" Target="../media/image59.wmf"/><Relationship Id="rId53" Type="http://schemas.openxmlformats.org/officeDocument/2006/relationships/image" Target="../media/image62.wmf"/><Relationship Id="rId5" Type="http://schemas.openxmlformats.org/officeDocument/2006/relationships/image" Target="../media/image23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46.bin"/><Relationship Id="rId36" Type="http://schemas.openxmlformats.org/officeDocument/2006/relationships/oleObject" Target="../embeddings/oleObject50.bin"/><Relationship Id="rId49" Type="http://schemas.openxmlformats.org/officeDocument/2006/relationships/image" Target="../media/image60.wmf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46.wmf"/><Relationship Id="rId31" Type="http://schemas.openxmlformats.org/officeDocument/2006/relationships/image" Target="../media/image52.wmf"/><Relationship Id="rId44" Type="http://schemas.openxmlformats.org/officeDocument/2006/relationships/oleObject" Target="../embeddings/oleObject54.bin"/><Relationship Id="rId52" Type="http://schemas.openxmlformats.org/officeDocument/2006/relationships/oleObject" Target="../embeddings/oleObject58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47.bin"/><Relationship Id="rId35" Type="http://schemas.openxmlformats.org/officeDocument/2006/relationships/image" Target="../media/image54.wmf"/><Relationship Id="rId43" Type="http://schemas.openxmlformats.org/officeDocument/2006/relationships/image" Target="../media/image58.wmf"/><Relationship Id="rId48" Type="http://schemas.openxmlformats.org/officeDocument/2006/relationships/oleObject" Target="../embeddings/oleObject56.bin"/><Relationship Id="rId8" Type="http://schemas.openxmlformats.org/officeDocument/2006/relationships/oleObject" Target="../embeddings/oleObject36.bin"/><Relationship Id="rId51" Type="http://schemas.openxmlformats.org/officeDocument/2006/relationships/image" Target="../media/image61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6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package" Target="../embeddings/Microsoft_Word_Document7.docx"/><Relationship Id="rId5" Type="http://schemas.openxmlformats.org/officeDocument/2006/relationships/image" Target="../media/image63.emf"/><Relationship Id="rId4" Type="http://schemas.openxmlformats.org/officeDocument/2006/relationships/package" Target="../embeddings/Microsoft_Word_Document6.docx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0.bin"/><Relationship Id="rId39" Type="http://schemas.openxmlformats.org/officeDocument/2006/relationships/image" Target="../media/image82.wmf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73.wmf"/><Relationship Id="rId34" Type="http://schemas.openxmlformats.org/officeDocument/2006/relationships/oleObject" Target="../embeddings/oleObject74.bin"/><Relationship Id="rId42" Type="http://schemas.openxmlformats.org/officeDocument/2006/relationships/oleObject" Target="../embeddings/oleObject78.bin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33" Type="http://schemas.openxmlformats.org/officeDocument/2006/relationships/image" Target="../media/image79.wmf"/><Relationship Id="rId38" Type="http://schemas.openxmlformats.org/officeDocument/2006/relationships/oleObject" Target="../embeddings/oleObject76.bin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29" Type="http://schemas.openxmlformats.org/officeDocument/2006/relationships/image" Target="../media/image77.wmf"/><Relationship Id="rId41" Type="http://schemas.openxmlformats.org/officeDocument/2006/relationships/image" Target="../media/image83.wmf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3.bin"/><Relationship Id="rId37" Type="http://schemas.openxmlformats.org/officeDocument/2006/relationships/image" Target="../media/image81.wmf"/><Relationship Id="rId40" Type="http://schemas.openxmlformats.org/officeDocument/2006/relationships/oleObject" Target="../embeddings/oleObject77.bin"/><Relationship Id="rId45" Type="http://schemas.openxmlformats.org/officeDocument/2006/relationships/image" Target="../media/image85.emf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71.bin"/><Relationship Id="rId36" Type="http://schemas.openxmlformats.org/officeDocument/2006/relationships/oleObject" Target="../embeddings/oleObject75.bin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72.wmf"/><Relationship Id="rId31" Type="http://schemas.openxmlformats.org/officeDocument/2006/relationships/image" Target="../media/image78.wmf"/><Relationship Id="rId44" Type="http://schemas.openxmlformats.org/officeDocument/2006/relationships/package" Target="../embeddings/Microsoft_Word_Document8.docx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76.wmf"/><Relationship Id="rId30" Type="http://schemas.openxmlformats.org/officeDocument/2006/relationships/oleObject" Target="../embeddings/oleObject72.bin"/><Relationship Id="rId35" Type="http://schemas.openxmlformats.org/officeDocument/2006/relationships/image" Target="../media/image80.wmf"/><Relationship Id="rId43" Type="http://schemas.openxmlformats.org/officeDocument/2006/relationships/image" Target="../media/image8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87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package" Target="../embeddings/Microsoft_Word_Document10.docx"/><Relationship Id="rId5" Type="http://schemas.openxmlformats.org/officeDocument/2006/relationships/image" Target="../media/image86.emf"/><Relationship Id="rId4" Type="http://schemas.openxmlformats.org/officeDocument/2006/relationships/package" Target="../embeddings/Microsoft_Word_Document9.docx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8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package" Target="../embeddings/Microsoft_Word_Document12.docx"/><Relationship Id="rId5" Type="http://schemas.openxmlformats.org/officeDocument/2006/relationships/image" Target="../media/image88.emf"/><Relationship Id="rId4" Type="http://schemas.openxmlformats.org/officeDocument/2006/relationships/package" Target="../embeddings/Microsoft_Word_Document11.doc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3.wmf"/><Relationship Id="rId4" Type="http://schemas.openxmlformats.org/officeDocument/2006/relationships/hyperlink" Target="https://www.wolframalpha.com/" TargetMode="External"/><Relationship Id="rId9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93.wmf"/><Relationship Id="rId5" Type="http://schemas.openxmlformats.org/officeDocument/2006/relationships/image" Target="../media/image90.wmf"/><Relationship Id="rId10" Type="http://schemas.openxmlformats.org/officeDocument/2006/relationships/oleObject" Target="../embeddings/oleObject82.bin"/><Relationship Id="rId4" Type="http://schemas.openxmlformats.org/officeDocument/2006/relationships/oleObject" Target="../embeddings/oleObject79.bin"/><Relationship Id="rId9" Type="http://schemas.openxmlformats.org/officeDocument/2006/relationships/image" Target="../media/image92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5.bin"/><Relationship Id="rId13" Type="http://schemas.openxmlformats.org/officeDocument/2006/relationships/image" Target="../media/image98.wmf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84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10" Type="http://schemas.openxmlformats.org/officeDocument/2006/relationships/oleObject" Target="../embeddings/oleObject86.bin"/><Relationship Id="rId4" Type="http://schemas.openxmlformats.org/officeDocument/2006/relationships/oleObject" Target="../embeddings/oleObject83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8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00.wmf"/><Relationship Id="rId4" Type="http://schemas.openxmlformats.org/officeDocument/2006/relationships/oleObject" Target="../embeddings/oleObject8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01.wmf"/><Relationship Id="rId4" Type="http://schemas.openxmlformats.org/officeDocument/2006/relationships/oleObject" Target="../embeddings/oleObject9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9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02.wmf"/><Relationship Id="rId4" Type="http://schemas.openxmlformats.org/officeDocument/2006/relationships/oleObject" Target="../embeddings/oleObject9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03.wmf"/><Relationship Id="rId4" Type="http://schemas.openxmlformats.org/officeDocument/2006/relationships/oleObject" Target="../embeddings/oleObject93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package" Target="../embeddings/Microsoft_Word_Document2.docx"/><Relationship Id="rId5" Type="http://schemas.openxmlformats.org/officeDocument/2006/relationships/image" Target="../media/image7.emf"/><Relationship Id="rId4" Type="http://schemas.openxmlformats.org/officeDocument/2006/relationships/package" Target="../embeddings/Microsoft_Word_Document1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package" Target="../embeddings/Microsoft_Word_Document4.docx"/><Relationship Id="rId5" Type="http://schemas.openxmlformats.org/officeDocument/2006/relationships/image" Target="../media/image9.emf"/><Relationship Id="rId4" Type="http://schemas.openxmlformats.org/officeDocument/2006/relationships/package" Target="../embeddings/Microsoft_Word_Document3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192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Foundation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44179887"/>
              </p:ext>
            </p:extLst>
          </p:nvPr>
        </p:nvGraphicFramePr>
        <p:xfrm>
          <a:off x="2028904" y="1462075"/>
          <a:ext cx="1247696" cy="8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4" name="Equation" r:id="rId4" imgW="672840" imgH="444240" progId="Equation.DSMT4">
                  <p:embed/>
                </p:oleObj>
              </mc:Choice>
              <mc:Fallback>
                <p:oleObj name="Equation" r:id="rId4" imgW="6728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8904" y="1462075"/>
                        <a:ext cx="1247696" cy="8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Describe which property is being used to transform the upper expression to the lower expression.  Don’t simplify the expression.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6764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9837805"/>
              </p:ext>
            </p:extLst>
          </p:nvPr>
        </p:nvGraphicFramePr>
        <p:xfrm>
          <a:off x="2057479" y="2452675"/>
          <a:ext cx="1247696" cy="8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5" name="Equation" r:id="rId6" imgW="672840" imgH="444240" progId="Equation.DSMT4">
                  <p:embed/>
                </p:oleObj>
              </mc:Choice>
              <mc:Fallback>
                <p:oleObj name="Equation" r:id="rId6" imgW="6728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79" y="2452675"/>
                        <a:ext cx="1247696" cy="8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381375" y="2667000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705537"/>
              </p:ext>
            </p:extLst>
          </p:nvPr>
        </p:nvGraphicFramePr>
        <p:xfrm>
          <a:off x="2687638" y="3525838"/>
          <a:ext cx="588962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6" name="Equation" r:id="rId8" imgW="317160" imgH="355320" progId="Equation.DSMT4">
                  <p:embed/>
                </p:oleObj>
              </mc:Choice>
              <mc:Fallback>
                <p:oleObj name="Equation" r:id="rId8" imgW="3171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3525838"/>
                        <a:ext cx="588962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381374" y="3657600"/>
            <a:ext cx="5381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multiplication.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373279"/>
              </p:ext>
            </p:extLst>
          </p:nvPr>
        </p:nvGraphicFramePr>
        <p:xfrm>
          <a:off x="2000250" y="4267200"/>
          <a:ext cx="14605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7" name="Equation" r:id="rId10" imgW="787320" imgH="393480" progId="Equation.DSMT4">
                  <p:embed/>
                </p:oleObj>
              </mc:Choice>
              <mc:Fallback>
                <p:oleObj name="Equation" r:id="rId10" imgW="787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4267200"/>
                        <a:ext cx="14605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429000" y="4435487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multiplication.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046654"/>
              </p:ext>
            </p:extLst>
          </p:nvPr>
        </p:nvGraphicFramePr>
        <p:xfrm>
          <a:off x="2163763" y="5137150"/>
          <a:ext cx="143668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18" name="Equation" r:id="rId12" imgW="774360" imgH="393480" progId="Equation.DSMT4">
                  <p:embed/>
                </p:oleObj>
              </mc:Choice>
              <mc:Fallback>
                <p:oleObj name="Equation" r:id="rId12" imgW="774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3763" y="5137150"/>
                        <a:ext cx="1436687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581400" y="5305437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multiplication.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0964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9" grpId="1"/>
      <p:bldP spid="11" grpId="0"/>
      <p:bldP spid="11" grpId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59438320"/>
              </p:ext>
            </p:extLst>
          </p:nvPr>
        </p:nvGraphicFramePr>
        <p:xfrm>
          <a:off x="1386743" y="1463812"/>
          <a:ext cx="1826868" cy="820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96" name="Equation" r:id="rId4" imgW="876240" imgH="393480" progId="Equation.DSMT4">
                  <p:embed/>
                </p:oleObj>
              </mc:Choice>
              <mc:Fallback>
                <p:oleObj name="Equation" r:id="rId4" imgW="876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6743" y="1463812"/>
                        <a:ext cx="1826868" cy="82046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Describe which property is being used to transform the upper expression to the lower expression.  Don’t simplify the expression.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6764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8864905"/>
              </p:ext>
            </p:extLst>
          </p:nvPr>
        </p:nvGraphicFramePr>
        <p:xfrm>
          <a:off x="1600200" y="2452688"/>
          <a:ext cx="1671637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97" name="Equation" r:id="rId6" imgW="901440" imgH="444240" progId="Equation.DSMT4">
                  <p:embed/>
                </p:oleObj>
              </mc:Choice>
              <mc:Fallback>
                <p:oleObj name="Equation" r:id="rId6" imgW="90144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52688"/>
                        <a:ext cx="1671637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381374" y="2667000"/>
            <a:ext cx="5305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multiplication.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2238319"/>
              </p:ext>
            </p:extLst>
          </p:nvPr>
        </p:nvGraphicFramePr>
        <p:xfrm>
          <a:off x="1143000" y="3443288"/>
          <a:ext cx="214312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98" name="Equation" r:id="rId8" imgW="1155600" imgH="444240" progId="Equation.DSMT4">
                  <p:embed/>
                </p:oleObj>
              </mc:Choice>
              <mc:Fallback>
                <p:oleObj name="Equation" r:id="rId8" imgW="115560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43288"/>
                        <a:ext cx="214312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381375" y="3657600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6932996"/>
              </p:ext>
            </p:extLst>
          </p:nvPr>
        </p:nvGraphicFramePr>
        <p:xfrm>
          <a:off x="2328863" y="4541838"/>
          <a:ext cx="8001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99" name="Equation" r:id="rId10" imgW="431640" imgH="393480" progId="Equation.DSMT4">
                  <p:embed/>
                </p:oleObj>
              </mc:Choice>
              <mc:Fallback>
                <p:oleObj name="Equation" r:id="rId10" imgW="431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8863" y="4541838"/>
                        <a:ext cx="8001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429000" y="4710125"/>
            <a:ext cx="464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multiplication.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25233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9" grpId="1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2181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52400"/>
            <a:ext cx="5550763" cy="640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776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33450" y="402594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Distributive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property of multiplication over addition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030789"/>
              </p:ext>
            </p:extLst>
          </p:nvPr>
        </p:nvGraphicFramePr>
        <p:xfrm>
          <a:off x="1562100" y="1219200"/>
          <a:ext cx="59436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11" name="Document" r:id="rId4" imgW="6080863" imgH="2486988" progId="Word.Document.12">
                  <p:embed/>
                </p:oleObj>
              </mc:Choice>
              <mc:Fallback>
                <p:oleObj name="Document" r:id="rId4" imgW="6080863" imgH="248698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62100" y="1219200"/>
                        <a:ext cx="5943600" cy="2438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5423887"/>
              </p:ext>
            </p:extLst>
          </p:nvPr>
        </p:nvGraphicFramePr>
        <p:xfrm>
          <a:off x="2320735" y="3897424"/>
          <a:ext cx="4502531" cy="5109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12" name="Equation" r:id="rId6" imgW="3682800" imgH="444240" progId="Equation.DSMT4">
                  <p:embed/>
                </p:oleObj>
              </mc:Choice>
              <mc:Fallback>
                <p:oleObj name="Equation" r:id="rId6" imgW="3682800" imgH="444240" progId="Equation.DSMT4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0735" y="3897424"/>
                        <a:ext cx="4502531" cy="5109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270042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1639213"/>
              </p:ext>
            </p:extLst>
          </p:nvPr>
        </p:nvGraphicFramePr>
        <p:xfrm>
          <a:off x="1817687" y="1635124"/>
          <a:ext cx="56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2" name="Equation" r:id="rId4" imgW="304560" imgH="164880" progId="Equation.DSMT4">
                  <p:embed/>
                </p:oleObj>
              </mc:Choice>
              <mc:Fallback>
                <p:oleObj name="Equation" r:id="rId4" imgW="304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7687" y="1635124"/>
                        <a:ext cx="5683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Using the distributive property to add or subtract natural numbers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584577"/>
              </p:ext>
            </p:extLst>
          </p:nvPr>
        </p:nvGraphicFramePr>
        <p:xfrm>
          <a:off x="1524000" y="2055812"/>
          <a:ext cx="11604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3" name="Equation" r:id="rId6" imgW="622080" imgH="215640" progId="Equation.DSMT4">
                  <p:embed/>
                </p:oleObj>
              </mc:Choice>
              <mc:Fallback>
                <p:oleObj name="Equation" r:id="rId6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055812"/>
                        <a:ext cx="11604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215209"/>
              </p:ext>
            </p:extLst>
          </p:nvPr>
        </p:nvGraphicFramePr>
        <p:xfrm>
          <a:off x="1544637" y="2589212"/>
          <a:ext cx="1041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4" name="Equation" r:id="rId8" imgW="558720" imgH="215640" progId="Equation.DSMT4">
                  <p:embed/>
                </p:oleObj>
              </mc:Choice>
              <mc:Fallback>
                <p:oleObj name="Equation" r:id="rId8" imgW="558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4637" y="2589212"/>
                        <a:ext cx="1041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138298"/>
              </p:ext>
            </p:extLst>
          </p:nvPr>
        </p:nvGraphicFramePr>
        <p:xfrm>
          <a:off x="1846262" y="3067049"/>
          <a:ext cx="498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5" name="Equation" r:id="rId10" imgW="266400" imgH="215640" progId="Equation.DSMT4">
                  <p:embed/>
                </p:oleObj>
              </mc:Choice>
              <mc:Fallback>
                <p:oleObj name="Equation" r:id="rId10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6262" y="3067049"/>
                        <a:ext cx="4984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611488"/>
              </p:ext>
            </p:extLst>
          </p:nvPr>
        </p:nvGraphicFramePr>
        <p:xfrm>
          <a:off x="1981200" y="4265612"/>
          <a:ext cx="2143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6" name="Equation" r:id="rId12" imgW="114120" imgH="164880" progId="Equation.DSMT4">
                  <p:embed/>
                </p:oleObj>
              </mc:Choice>
              <mc:Fallback>
                <p:oleObj name="Equation" r:id="rId12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265612"/>
                        <a:ext cx="2143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8"/>
          <p:cNvSpPr/>
          <p:nvPr/>
        </p:nvSpPr>
        <p:spPr>
          <a:xfrm>
            <a:off x="1809750" y="10668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Simplify using the distributive property.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29229"/>
              </p:ext>
            </p:extLst>
          </p:nvPr>
        </p:nvGraphicFramePr>
        <p:xfrm>
          <a:off x="3929063" y="1676400"/>
          <a:ext cx="9477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7" name="Equation" r:id="rId14" imgW="507960" imgH="164880" progId="Equation.DSMT4">
                  <p:embed/>
                </p:oleObj>
              </mc:Choice>
              <mc:Fallback>
                <p:oleObj name="Equation" r:id="rId14" imgW="5079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1676400"/>
                        <a:ext cx="94773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418144"/>
              </p:ext>
            </p:extLst>
          </p:nvPr>
        </p:nvGraphicFramePr>
        <p:xfrm>
          <a:off x="3598862" y="2133600"/>
          <a:ext cx="16589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8" name="Equation" r:id="rId16" imgW="888840" imgH="190440" progId="Equation.DSMT4">
                  <p:embed/>
                </p:oleObj>
              </mc:Choice>
              <mc:Fallback>
                <p:oleObj name="Equation" r:id="rId16" imgW="8888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8862" y="2133600"/>
                        <a:ext cx="16589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9691188"/>
              </p:ext>
            </p:extLst>
          </p:nvPr>
        </p:nvGraphicFramePr>
        <p:xfrm>
          <a:off x="3735388" y="2667000"/>
          <a:ext cx="1350962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39" name="Equation" r:id="rId18" imgW="723600" imgH="190440" progId="Equation.DSMT4">
                  <p:embed/>
                </p:oleObj>
              </mc:Choice>
              <mc:Fallback>
                <p:oleObj name="Equation" r:id="rId18" imgW="7236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5388" y="2667000"/>
                        <a:ext cx="1350962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813125"/>
              </p:ext>
            </p:extLst>
          </p:nvPr>
        </p:nvGraphicFramePr>
        <p:xfrm>
          <a:off x="4117975" y="3276600"/>
          <a:ext cx="7350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0" name="Equation" r:id="rId20" imgW="393480" imgH="190440" progId="Equation.DSMT4">
                  <p:embed/>
                </p:oleObj>
              </mc:Choice>
              <mc:Fallback>
                <p:oleObj name="Equation" r:id="rId20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7975" y="3276600"/>
                        <a:ext cx="7350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181047"/>
              </p:ext>
            </p:extLst>
          </p:nvPr>
        </p:nvGraphicFramePr>
        <p:xfrm>
          <a:off x="4198937" y="3886200"/>
          <a:ext cx="7350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1" name="Equation" r:id="rId22" imgW="393480" imgH="190440" progId="Equation.DSMT4">
                  <p:embed/>
                </p:oleObj>
              </mc:Choice>
              <mc:Fallback>
                <p:oleObj name="Equation" r:id="rId22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8937" y="3886200"/>
                        <a:ext cx="7350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521421"/>
              </p:ext>
            </p:extLst>
          </p:nvPr>
        </p:nvGraphicFramePr>
        <p:xfrm>
          <a:off x="1847850" y="3579812"/>
          <a:ext cx="498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2" name="Equation" r:id="rId24" imgW="266400" imgH="215640" progId="Equation.DSMT4">
                  <p:embed/>
                </p:oleObj>
              </mc:Choice>
              <mc:Fallback>
                <p:oleObj name="Equation" r:id="rId24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3579812"/>
                        <a:ext cx="4984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5624157"/>
              </p:ext>
            </p:extLst>
          </p:nvPr>
        </p:nvGraphicFramePr>
        <p:xfrm>
          <a:off x="4400550" y="4443413"/>
          <a:ext cx="3317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3" name="Equation" r:id="rId26" imgW="177480" imgH="164880" progId="Equation.DSMT4">
                  <p:embed/>
                </p:oleObj>
              </mc:Choice>
              <mc:Fallback>
                <p:oleObj name="Equation" r:id="rId26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0550" y="4443413"/>
                        <a:ext cx="3317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694151"/>
              </p:ext>
            </p:extLst>
          </p:nvPr>
        </p:nvGraphicFramePr>
        <p:xfrm>
          <a:off x="6643687" y="1676400"/>
          <a:ext cx="9001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4" name="Equation" r:id="rId28" imgW="482400" imgH="164880" progId="Equation.DSMT4">
                  <p:embed/>
                </p:oleObj>
              </mc:Choice>
              <mc:Fallback>
                <p:oleObj name="Equation" r:id="rId28" imgW="48240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687" y="1676400"/>
                        <a:ext cx="9001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14345"/>
              </p:ext>
            </p:extLst>
          </p:nvPr>
        </p:nvGraphicFramePr>
        <p:xfrm>
          <a:off x="6213475" y="2133600"/>
          <a:ext cx="16113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5" name="Equation" r:id="rId30" imgW="863280" imgH="190440" progId="Equation.DSMT4">
                  <p:embed/>
                </p:oleObj>
              </mc:Choice>
              <mc:Fallback>
                <p:oleObj name="Equation" r:id="rId30" imgW="8632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2133600"/>
                        <a:ext cx="16113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143436"/>
              </p:ext>
            </p:extLst>
          </p:nvPr>
        </p:nvGraphicFramePr>
        <p:xfrm>
          <a:off x="6350000" y="2667000"/>
          <a:ext cx="130333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6" name="Equation" r:id="rId32" imgW="698400" imgH="190440" progId="Equation.DSMT4">
                  <p:embed/>
                </p:oleObj>
              </mc:Choice>
              <mc:Fallback>
                <p:oleObj name="Equation" r:id="rId32" imgW="6984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2667000"/>
                        <a:ext cx="130333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2252099"/>
              </p:ext>
            </p:extLst>
          </p:nvPr>
        </p:nvGraphicFramePr>
        <p:xfrm>
          <a:off x="6708775" y="3276600"/>
          <a:ext cx="7350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7" name="Equation" r:id="rId34" imgW="393480" imgH="190440" progId="Equation.DSMT4">
                  <p:embed/>
                </p:oleObj>
              </mc:Choice>
              <mc:Fallback>
                <p:oleObj name="Equation" r:id="rId34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775" y="3276600"/>
                        <a:ext cx="7350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340230"/>
              </p:ext>
            </p:extLst>
          </p:nvPr>
        </p:nvGraphicFramePr>
        <p:xfrm>
          <a:off x="6789737" y="3886200"/>
          <a:ext cx="735013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8" name="Equation" r:id="rId36" imgW="393480" imgH="190440" progId="Equation.DSMT4">
                  <p:embed/>
                </p:oleObj>
              </mc:Choice>
              <mc:Fallback>
                <p:oleObj name="Equation" r:id="rId36" imgW="393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9737" y="3886200"/>
                        <a:ext cx="735013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8043453"/>
              </p:ext>
            </p:extLst>
          </p:nvPr>
        </p:nvGraphicFramePr>
        <p:xfrm>
          <a:off x="6991350" y="4443413"/>
          <a:ext cx="331788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149" name="Equation" r:id="rId38" imgW="177480" imgH="164880" progId="Equation.DSMT4">
                  <p:embed/>
                </p:oleObj>
              </mc:Choice>
              <mc:Fallback>
                <p:oleObj name="Equation" r:id="rId38" imgW="17748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1350" y="4443413"/>
                        <a:ext cx="331788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317558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18634315"/>
              </p:ext>
            </p:extLst>
          </p:nvPr>
        </p:nvGraphicFramePr>
        <p:xfrm>
          <a:off x="1555750" y="1006475"/>
          <a:ext cx="568325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79" name="Equation" r:id="rId4" imgW="304560" imgH="164880" progId="Equation.DSMT4">
                  <p:embed/>
                </p:oleObj>
              </mc:Choice>
              <mc:Fallback>
                <p:oleObj name="Equation" r:id="rId4" imgW="3045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006475"/>
                        <a:ext cx="568325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600200" y="2286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Use the distributive property to add or subtract like terms.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7839926"/>
              </p:ext>
            </p:extLst>
          </p:nvPr>
        </p:nvGraphicFramePr>
        <p:xfrm>
          <a:off x="1262063" y="1427163"/>
          <a:ext cx="1160462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0" name="Equation" r:id="rId6" imgW="622080" imgH="215640" progId="Equation.DSMT4">
                  <p:embed/>
                </p:oleObj>
              </mc:Choice>
              <mc:Fallback>
                <p:oleObj name="Equation" r:id="rId6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1427163"/>
                        <a:ext cx="1160462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6850935"/>
              </p:ext>
            </p:extLst>
          </p:nvPr>
        </p:nvGraphicFramePr>
        <p:xfrm>
          <a:off x="1282700" y="1960563"/>
          <a:ext cx="10414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1" name="Equation" r:id="rId8" imgW="558720" imgH="215640" progId="Equation.DSMT4">
                  <p:embed/>
                </p:oleObj>
              </mc:Choice>
              <mc:Fallback>
                <p:oleObj name="Equation" r:id="rId8" imgW="558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1960563"/>
                        <a:ext cx="10414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9552438"/>
              </p:ext>
            </p:extLst>
          </p:nvPr>
        </p:nvGraphicFramePr>
        <p:xfrm>
          <a:off x="1584325" y="2438400"/>
          <a:ext cx="4984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2" name="Equation" r:id="rId10" imgW="266400" imgH="215640" progId="Equation.DSMT4">
                  <p:embed/>
                </p:oleObj>
              </mc:Choice>
              <mc:Fallback>
                <p:oleObj name="Equation" r:id="rId10" imgW="266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2438400"/>
                        <a:ext cx="4984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93163"/>
              </p:ext>
            </p:extLst>
          </p:nvPr>
        </p:nvGraphicFramePr>
        <p:xfrm>
          <a:off x="2514600" y="1447800"/>
          <a:ext cx="1468437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3" name="Equation" r:id="rId12" imgW="787320" imgH="215640" progId="Equation.DSMT4">
                  <p:embed/>
                </p:oleObj>
              </mc:Choice>
              <mc:Fallback>
                <p:oleObj name="Equation" r:id="rId12" imgW="7873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447800"/>
                        <a:ext cx="1468437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48467"/>
              </p:ext>
            </p:extLst>
          </p:nvPr>
        </p:nvGraphicFramePr>
        <p:xfrm>
          <a:off x="2657475" y="1978025"/>
          <a:ext cx="118427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4" name="Equation" r:id="rId14" imgW="634680" imgH="215640" progId="Equation.DSMT4">
                  <p:embed/>
                </p:oleObj>
              </mc:Choice>
              <mc:Fallback>
                <p:oleObj name="Equation" r:id="rId14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1978025"/>
                        <a:ext cx="118427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61774"/>
              </p:ext>
            </p:extLst>
          </p:nvPr>
        </p:nvGraphicFramePr>
        <p:xfrm>
          <a:off x="2894012" y="2490787"/>
          <a:ext cx="711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5" name="Equation" r:id="rId16" imgW="380880" imgH="190440" progId="Equation.DSMT4">
                  <p:embed/>
                </p:oleObj>
              </mc:Choice>
              <mc:Fallback>
                <p:oleObj name="Equation" r:id="rId16" imgW="3808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2" y="2490787"/>
                        <a:ext cx="711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2203893"/>
              </p:ext>
            </p:extLst>
          </p:nvPr>
        </p:nvGraphicFramePr>
        <p:xfrm>
          <a:off x="4208463" y="874713"/>
          <a:ext cx="2022475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6" name="Equation" r:id="rId18" imgW="1206360" imgH="393480" progId="Equation.DSMT4">
                  <p:embed/>
                </p:oleObj>
              </mc:Choice>
              <mc:Fallback>
                <p:oleObj name="Equation" r:id="rId18" imgW="1206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8463" y="874713"/>
                        <a:ext cx="2022475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736666"/>
              </p:ext>
            </p:extLst>
          </p:nvPr>
        </p:nvGraphicFramePr>
        <p:xfrm>
          <a:off x="4516438" y="1676400"/>
          <a:ext cx="1406525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7" name="Equation" r:id="rId20" imgW="838080" imgH="393480" progId="Equation.DSMT4">
                  <p:embed/>
                </p:oleObj>
              </mc:Choice>
              <mc:Fallback>
                <p:oleObj name="Equation" r:id="rId20" imgW="8380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6438" y="1676400"/>
                        <a:ext cx="1406525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0991372"/>
              </p:ext>
            </p:extLst>
          </p:nvPr>
        </p:nvGraphicFramePr>
        <p:xfrm>
          <a:off x="4884738" y="2514600"/>
          <a:ext cx="701675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8" name="Equation" r:id="rId22" imgW="419040" imgH="393480" progId="Equation.DSMT4">
                  <p:embed/>
                </p:oleObj>
              </mc:Choice>
              <mc:Fallback>
                <p:oleObj name="Equation" r:id="rId22" imgW="419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4738" y="2514600"/>
                        <a:ext cx="701675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5403385"/>
              </p:ext>
            </p:extLst>
          </p:nvPr>
        </p:nvGraphicFramePr>
        <p:xfrm>
          <a:off x="6943725" y="1014413"/>
          <a:ext cx="1538288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89" name="Equation" r:id="rId24" imgW="825480" imgH="190440" progId="Equation.DSMT4">
                  <p:embed/>
                </p:oleObj>
              </mc:Choice>
              <mc:Fallback>
                <p:oleObj name="Equation" r:id="rId24" imgW="825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3725" y="1014413"/>
                        <a:ext cx="1538288" cy="354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79956"/>
              </p:ext>
            </p:extLst>
          </p:nvPr>
        </p:nvGraphicFramePr>
        <p:xfrm>
          <a:off x="6992938" y="1524000"/>
          <a:ext cx="1443037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0" name="Equation" r:id="rId26" imgW="774360" imgH="215640" progId="Equation.DSMT4">
                  <p:embed/>
                </p:oleObj>
              </mc:Choice>
              <mc:Fallback>
                <p:oleObj name="Equation" r:id="rId26" imgW="774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2938" y="1524000"/>
                        <a:ext cx="1443037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543546"/>
              </p:ext>
            </p:extLst>
          </p:nvPr>
        </p:nvGraphicFramePr>
        <p:xfrm>
          <a:off x="7569200" y="2714625"/>
          <a:ext cx="236538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1" name="Equation" r:id="rId28" imgW="126720" imgH="164880" progId="Equation.DSMT4">
                  <p:embed/>
                </p:oleObj>
              </mc:Choice>
              <mc:Fallback>
                <p:oleObj name="Equation" r:id="rId28" imgW="1267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9200" y="2714625"/>
                        <a:ext cx="236538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0915048"/>
              </p:ext>
            </p:extLst>
          </p:nvPr>
        </p:nvGraphicFramePr>
        <p:xfrm>
          <a:off x="7400925" y="2159000"/>
          <a:ext cx="519113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2" name="Equation" r:id="rId30" imgW="279360" imgH="215640" progId="Equation.DSMT4">
                  <p:embed/>
                </p:oleObj>
              </mc:Choice>
              <mc:Fallback>
                <p:oleObj name="Equation" r:id="rId30" imgW="27936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0925" y="2159000"/>
                        <a:ext cx="519113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661203"/>
              </p:ext>
            </p:extLst>
          </p:nvPr>
        </p:nvGraphicFramePr>
        <p:xfrm>
          <a:off x="2400300" y="3851275"/>
          <a:ext cx="1431925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3" name="Equation" r:id="rId32" imgW="698400" imgH="177480" progId="Equation.DSMT4">
                  <p:embed/>
                </p:oleObj>
              </mc:Choice>
              <mc:Fallback>
                <p:oleObj name="Equation" r:id="rId32" imgW="698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3851275"/>
                        <a:ext cx="1431925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2764499"/>
              </p:ext>
            </p:extLst>
          </p:nvPr>
        </p:nvGraphicFramePr>
        <p:xfrm>
          <a:off x="2724150" y="4827588"/>
          <a:ext cx="73342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4" name="Equation" r:id="rId34" imgW="393480" imgH="291960" progId="Equation.DSMT4">
                  <p:embed/>
                </p:oleObj>
              </mc:Choice>
              <mc:Fallback>
                <p:oleObj name="Equation" r:id="rId34" imgW="39348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150" y="4827588"/>
                        <a:ext cx="733425" cy="542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55810"/>
              </p:ext>
            </p:extLst>
          </p:nvPr>
        </p:nvGraphicFramePr>
        <p:xfrm>
          <a:off x="2840037" y="5445125"/>
          <a:ext cx="520700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5" name="Equation" r:id="rId36" imgW="279360" imgH="190440" progId="Equation.DSMT4">
                  <p:embed/>
                </p:oleObj>
              </mc:Choice>
              <mc:Fallback>
                <p:oleObj name="Equation" r:id="rId36" imgW="27936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037" y="5445125"/>
                        <a:ext cx="520700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499131"/>
              </p:ext>
            </p:extLst>
          </p:nvPr>
        </p:nvGraphicFramePr>
        <p:xfrm>
          <a:off x="5181600" y="3802063"/>
          <a:ext cx="182245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6" name="Equation" r:id="rId38" imgW="888840" imgH="190440" progId="Equation.DSMT4">
                  <p:embed/>
                </p:oleObj>
              </mc:Choice>
              <mc:Fallback>
                <p:oleObj name="Equation" r:id="rId38" imgW="88884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3802063"/>
                        <a:ext cx="182245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2669649"/>
              </p:ext>
            </p:extLst>
          </p:nvPr>
        </p:nvGraphicFramePr>
        <p:xfrm>
          <a:off x="5308600" y="4349750"/>
          <a:ext cx="16573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7" name="Equation" r:id="rId40" imgW="888840" imgH="291960" progId="Equation.DSMT4">
                  <p:embed/>
                </p:oleObj>
              </mc:Choice>
              <mc:Fallback>
                <p:oleObj name="Equation" r:id="rId40" imgW="88884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4349750"/>
                        <a:ext cx="1657350" cy="544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410683"/>
              </p:ext>
            </p:extLst>
          </p:nvPr>
        </p:nvGraphicFramePr>
        <p:xfrm>
          <a:off x="5756275" y="5008563"/>
          <a:ext cx="598488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8" name="Equation" r:id="rId42" imgW="291960" imgH="177480" progId="Equation.DSMT4">
                  <p:embed/>
                </p:oleObj>
              </mc:Choice>
              <mc:Fallback>
                <p:oleObj name="Equation" r:id="rId42" imgW="291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6275" y="5008563"/>
                        <a:ext cx="598488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2086980"/>
              </p:ext>
            </p:extLst>
          </p:nvPr>
        </p:nvGraphicFramePr>
        <p:xfrm>
          <a:off x="2370137" y="4240213"/>
          <a:ext cx="1516063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699" name="Equation" r:id="rId44" imgW="812520" imgH="291960" progId="Equation.DSMT4">
                  <p:embed/>
                </p:oleObj>
              </mc:Choice>
              <mc:Fallback>
                <p:oleObj name="Equation" r:id="rId44" imgW="8125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7" y="4240213"/>
                        <a:ext cx="1516063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07394"/>
              </p:ext>
            </p:extLst>
          </p:nvPr>
        </p:nvGraphicFramePr>
        <p:xfrm>
          <a:off x="1676400" y="2895600"/>
          <a:ext cx="214312" cy="30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00" name="Equation" r:id="rId46" imgW="114120" imgH="164880" progId="Equation.DSMT4">
                  <p:embed/>
                </p:oleObj>
              </mc:Choice>
              <mc:Fallback>
                <p:oleObj name="Equation" r:id="rId46" imgW="11412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895600"/>
                        <a:ext cx="214312" cy="306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429071"/>
              </p:ext>
            </p:extLst>
          </p:nvPr>
        </p:nvGraphicFramePr>
        <p:xfrm>
          <a:off x="3024187" y="3059112"/>
          <a:ext cx="45085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01" name="Equation" r:id="rId48" imgW="241200" imgH="152280" progId="Equation.DSMT4">
                  <p:embed/>
                </p:oleObj>
              </mc:Choice>
              <mc:Fallback>
                <p:oleObj name="Equation" r:id="rId48" imgW="241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187" y="3059112"/>
                        <a:ext cx="450850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159735"/>
              </p:ext>
            </p:extLst>
          </p:nvPr>
        </p:nvGraphicFramePr>
        <p:xfrm>
          <a:off x="2819400" y="1066800"/>
          <a:ext cx="852488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02" name="Equation" r:id="rId50" imgW="457200" imgH="152280" progId="Equation.DSMT4">
                  <p:embed/>
                </p:oleObj>
              </mc:Choice>
              <mc:Fallback>
                <p:oleObj name="Equation" r:id="rId50" imgW="45720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066800"/>
                        <a:ext cx="852488" cy="282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337758"/>
              </p:ext>
            </p:extLst>
          </p:nvPr>
        </p:nvGraphicFramePr>
        <p:xfrm>
          <a:off x="5119688" y="3308350"/>
          <a:ext cx="23336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703" name="Equation" r:id="rId52" imgW="139680" imgH="355320" progId="Equation.DSMT4">
                  <p:embed/>
                </p:oleObj>
              </mc:Choice>
              <mc:Fallback>
                <p:oleObj name="Equation" r:id="rId52" imgW="13968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9688" y="3308350"/>
                        <a:ext cx="233362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5366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500"/>
                            </p:stCondLst>
                            <p:childTnLst>
                              <p:par>
                                <p:cTn id="1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15240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Distributive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property of multiplication over addition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6835846"/>
              </p:ext>
            </p:extLst>
          </p:nvPr>
        </p:nvGraphicFramePr>
        <p:xfrm>
          <a:off x="1600200" y="838200"/>
          <a:ext cx="6067425" cy="226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6" name="Document" r:id="rId4" imgW="6080863" imgH="2266362" progId="Word.Document.12">
                  <p:embed/>
                </p:oleObj>
              </mc:Choice>
              <mc:Fallback>
                <p:oleObj name="Document" r:id="rId4" imgW="6080863" imgH="2266362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600200" y="838200"/>
                        <a:ext cx="6067425" cy="2266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201071"/>
              </p:ext>
            </p:extLst>
          </p:nvPr>
        </p:nvGraphicFramePr>
        <p:xfrm>
          <a:off x="1381125" y="3324225"/>
          <a:ext cx="6619875" cy="223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337" name="Document" r:id="rId6" imgW="6634259" imgH="2237569" progId="Word.Document.12">
                  <p:embed/>
                </p:oleObj>
              </mc:Choice>
              <mc:Fallback>
                <p:oleObj name="Document" r:id="rId6" imgW="6634259" imgH="2237569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381125" y="3324225"/>
                        <a:ext cx="6619875" cy="2238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88113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048000" y="6569075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Copyright Scott Storla 2015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90556"/>
              </p:ext>
            </p:extLst>
          </p:nvPr>
        </p:nvGraphicFramePr>
        <p:xfrm>
          <a:off x="2951163" y="2393982"/>
          <a:ext cx="1304407" cy="5778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7" name="Equation" r:id="rId4" imgW="787320" imgH="342720" progId="Equation.DSMT4">
                  <p:embed/>
                </p:oleObj>
              </mc:Choice>
              <mc:Fallback>
                <p:oleObj name="Equation" r:id="rId4" imgW="78732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1163" y="2393982"/>
                        <a:ext cx="1304407" cy="5778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6889480"/>
              </p:ext>
            </p:extLst>
          </p:nvPr>
        </p:nvGraphicFramePr>
        <p:xfrm>
          <a:off x="4460875" y="2393981"/>
          <a:ext cx="935135" cy="529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8" name="Equation" r:id="rId6" imgW="558720" imgH="317160" progId="Equation.DSMT4">
                  <p:embed/>
                </p:oleObj>
              </mc:Choice>
              <mc:Fallback>
                <p:oleObj name="Equation" r:id="rId6" imgW="55872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75" y="2393981"/>
                        <a:ext cx="935135" cy="5299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34543"/>
              </p:ext>
            </p:extLst>
          </p:nvPr>
        </p:nvGraphicFramePr>
        <p:xfrm>
          <a:off x="5676900" y="2400331"/>
          <a:ext cx="674785" cy="529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09" name="Equation" r:id="rId8" imgW="393480" imgH="317160" progId="Equation.DSMT4">
                  <p:embed/>
                </p:oleObj>
              </mc:Choice>
              <mc:Fallback>
                <p:oleObj name="Equation" r:id="rId8" imgW="39348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6900" y="2400331"/>
                        <a:ext cx="674785" cy="52999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5838865"/>
              </p:ext>
            </p:extLst>
          </p:nvPr>
        </p:nvGraphicFramePr>
        <p:xfrm>
          <a:off x="6543675" y="2393981"/>
          <a:ext cx="390525" cy="5299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0" name="Equation" r:id="rId10" imgW="228600" imgH="317160" progId="Equation.DSMT4">
                  <p:embed/>
                </p:oleObj>
              </mc:Choice>
              <mc:Fallback>
                <p:oleObj name="Equation" r:id="rId10" imgW="2286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3675" y="2393981"/>
                        <a:ext cx="390525" cy="5299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52400" y="1885890"/>
            <a:ext cx="883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Simplify using the distributive property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428202"/>
              </p:ext>
            </p:extLst>
          </p:nvPr>
        </p:nvGraphicFramePr>
        <p:xfrm>
          <a:off x="2276475" y="2393981"/>
          <a:ext cx="526013" cy="5339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1" name="Equation" r:id="rId12" imgW="317160" imgH="317160" progId="Equation.DSMT4">
                  <p:embed/>
                </p:oleObj>
              </mc:Choice>
              <mc:Fallback>
                <p:oleObj name="Equation" r:id="rId12" imgW="31716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6475" y="2393981"/>
                        <a:ext cx="526013" cy="53398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9865088"/>
              </p:ext>
            </p:extLst>
          </p:nvPr>
        </p:nvGraphicFramePr>
        <p:xfrm>
          <a:off x="4456375" y="3090279"/>
          <a:ext cx="913882" cy="33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2" name="Equation" r:id="rId14" imgW="545760" imgH="203040" progId="Equation.DSMT4">
                  <p:embed/>
                </p:oleObj>
              </mc:Choice>
              <mc:Fallback>
                <p:oleObj name="Equation" r:id="rId14" imgW="54576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375" y="3090279"/>
                        <a:ext cx="913882" cy="338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488710"/>
              </p:ext>
            </p:extLst>
          </p:nvPr>
        </p:nvGraphicFramePr>
        <p:xfrm>
          <a:off x="5775587" y="3133142"/>
          <a:ext cx="479523" cy="276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3" name="Equation" r:id="rId16" imgW="279360" imgH="164880" progId="Equation.DSMT4">
                  <p:embed/>
                </p:oleObj>
              </mc:Choice>
              <mc:Fallback>
                <p:oleObj name="Equation" r:id="rId16" imgW="27936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587" y="3133142"/>
                        <a:ext cx="479523" cy="2762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078065"/>
              </p:ext>
            </p:extLst>
          </p:nvPr>
        </p:nvGraphicFramePr>
        <p:xfrm>
          <a:off x="3418151" y="3128379"/>
          <a:ext cx="694710" cy="2776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4" name="Equation" r:id="rId18" imgW="419040" imgH="164880" progId="Equation.DSMT4">
                  <p:embed/>
                </p:oleObj>
              </mc:Choice>
              <mc:Fallback>
                <p:oleObj name="Equation" r:id="rId18" imgW="419040" imgH="164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8151" y="3128379"/>
                        <a:ext cx="694710" cy="27761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689304"/>
              </p:ext>
            </p:extLst>
          </p:nvPr>
        </p:nvGraphicFramePr>
        <p:xfrm>
          <a:off x="4493825" y="3657373"/>
          <a:ext cx="1083906" cy="381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5" name="Equation" r:id="rId20" imgW="647640" imgH="228600" progId="Equation.DSMT4">
                  <p:embed/>
                </p:oleObj>
              </mc:Choice>
              <mc:Fallback>
                <p:oleObj name="Equation" r:id="rId20" imgW="6476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3825" y="3657373"/>
                        <a:ext cx="1083906" cy="3812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240627"/>
              </p:ext>
            </p:extLst>
          </p:nvPr>
        </p:nvGraphicFramePr>
        <p:xfrm>
          <a:off x="5828913" y="3657374"/>
          <a:ext cx="806288" cy="3174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6" name="Equation" r:id="rId22" imgW="469800" imgH="190440" progId="Equation.DSMT4">
                  <p:embed/>
                </p:oleObj>
              </mc:Choice>
              <mc:Fallback>
                <p:oleObj name="Equation" r:id="rId22" imgW="46980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8913" y="3657374"/>
                        <a:ext cx="806288" cy="3174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890045"/>
              </p:ext>
            </p:extLst>
          </p:nvPr>
        </p:nvGraphicFramePr>
        <p:xfrm>
          <a:off x="2838064" y="3630386"/>
          <a:ext cx="1368166" cy="32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7" name="Equation" r:id="rId24" imgW="825480" imgH="190440" progId="Equation.DSMT4">
                  <p:embed/>
                </p:oleObj>
              </mc:Choice>
              <mc:Fallback>
                <p:oleObj name="Equation" r:id="rId24" imgW="825480" imgH="190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8064" y="3630386"/>
                        <a:ext cx="1368166" cy="320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6598934"/>
              </p:ext>
            </p:extLst>
          </p:nvPr>
        </p:nvGraphicFramePr>
        <p:xfrm>
          <a:off x="4484688" y="4286898"/>
          <a:ext cx="1041400" cy="3613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8" name="Equation" r:id="rId26" imgW="622080" imgH="215640" progId="Equation.DSMT4">
                  <p:embed/>
                </p:oleObj>
              </mc:Choice>
              <mc:Fallback>
                <p:oleObj name="Equation" r:id="rId26" imgW="6220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4688" y="4286898"/>
                        <a:ext cx="1041400" cy="3613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428684"/>
              </p:ext>
            </p:extLst>
          </p:nvPr>
        </p:nvGraphicFramePr>
        <p:xfrm>
          <a:off x="5737225" y="4263085"/>
          <a:ext cx="608369" cy="2975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19" name="Equation" r:id="rId28" imgW="355320" imgH="177480" progId="Equation.DSMT4">
                  <p:embed/>
                </p:oleObj>
              </mc:Choice>
              <mc:Fallback>
                <p:oleObj name="Equation" r:id="rId28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225" y="4263085"/>
                        <a:ext cx="608369" cy="2975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028814"/>
              </p:ext>
            </p:extLst>
          </p:nvPr>
        </p:nvGraphicFramePr>
        <p:xfrm>
          <a:off x="3267075" y="4326585"/>
          <a:ext cx="947090" cy="298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0" name="Equation" r:id="rId30" imgW="571320" imgH="177480" progId="Equation.DSMT4">
                  <p:embed/>
                </p:oleObj>
              </mc:Choice>
              <mc:Fallback>
                <p:oleObj name="Equation" r:id="rId30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4326585"/>
                        <a:ext cx="947090" cy="29887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5882401"/>
              </p:ext>
            </p:extLst>
          </p:nvPr>
        </p:nvGraphicFramePr>
        <p:xfrm>
          <a:off x="4503737" y="4902200"/>
          <a:ext cx="1126412" cy="57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1" name="Equation" r:id="rId32" imgW="672840" imgH="342720" progId="Equation.DSMT4">
                  <p:embed/>
                </p:oleObj>
              </mc:Choice>
              <mc:Fallback>
                <p:oleObj name="Equation" r:id="rId32" imgW="6728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3737" y="4902200"/>
                        <a:ext cx="1126412" cy="5725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3415997"/>
              </p:ext>
            </p:extLst>
          </p:nvPr>
        </p:nvGraphicFramePr>
        <p:xfrm>
          <a:off x="5875337" y="4902200"/>
          <a:ext cx="718620" cy="5725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2" name="Equation" r:id="rId34" imgW="419040" imgH="342720" progId="Equation.DSMT4">
                  <p:embed/>
                </p:oleObj>
              </mc:Choice>
              <mc:Fallback>
                <p:oleObj name="Equation" r:id="rId34" imgW="4190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337" y="4902200"/>
                        <a:ext cx="718620" cy="57250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3664040"/>
              </p:ext>
            </p:extLst>
          </p:nvPr>
        </p:nvGraphicFramePr>
        <p:xfrm>
          <a:off x="3038475" y="4876800"/>
          <a:ext cx="1179545" cy="576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3" name="Equation" r:id="rId36" imgW="711000" imgH="342720" progId="Equation.DSMT4">
                  <p:embed/>
                </p:oleObj>
              </mc:Choice>
              <mc:Fallback>
                <p:oleObj name="Equation" r:id="rId36" imgW="71100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8475" y="4876800"/>
                        <a:ext cx="1179545" cy="57648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8387652"/>
              </p:ext>
            </p:extLst>
          </p:nvPr>
        </p:nvGraphicFramePr>
        <p:xfrm>
          <a:off x="4648200" y="5681079"/>
          <a:ext cx="1083906" cy="338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4" name="Equation" r:id="rId38" imgW="647640" imgH="203040" progId="Equation.DSMT4">
                  <p:embed/>
                </p:oleObj>
              </mc:Choice>
              <mc:Fallback>
                <p:oleObj name="Equation" r:id="rId38" imgW="64764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681079"/>
                        <a:ext cx="1083906" cy="3387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2569912"/>
              </p:ext>
            </p:extLst>
          </p:nvPr>
        </p:nvGraphicFramePr>
        <p:xfrm>
          <a:off x="6019800" y="5744580"/>
          <a:ext cx="653532" cy="2324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5" name="Equation" r:id="rId40" imgW="380880" imgH="139680" progId="Equation.DSMT4">
                  <p:embed/>
                </p:oleObj>
              </mc:Choice>
              <mc:Fallback>
                <p:oleObj name="Equation" r:id="rId40" imgW="380880" imgH="139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744580"/>
                        <a:ext cx="653532" cy="2324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524074"/>
              </p:ext>
            </p:extLst>
          </p:nvPr>
        </p:nvGraphicFramePr>
        <p:xfrm>
          <a:off x="3276600" y="5742992"/>
          <a:ext cx="1052027" cy="256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6" name="Equation" r:id="rId42" imgW="634680" imgH="152280" progId="Equation.DSMT4">
                  <p:embed/>
                </p:oleObj>
              </mc:Choice>
              <mc:Fallback>
                <p:oleObj name="Equation" r:id="rId42" imgW="63468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5742992"/>
                        <a:ext cx="1052027" cy="2563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545367"/>
              </p:ext>
            </p:extLst>
          </p:nvPr>
        </p:nvGraphicFramePr>
        <p:xfrm>
          <a:off x="1828800" y="140001"/>
          <a:ext cx="5553075" cy="165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27" name="Document" r:id="rId44" imgW="5635587" imgH="1668071" progId="Word.Document.12">
                  <p:embed/>
                </p:oleObj>
              </mc:Choice>
              <mc:Fallback>
                <p:oleObj name="Document" r:id="rId44" imgW="5635587" imgH="166807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40001"/>
                        <a:ext cx="5553075" cy="165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6462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350295"/>
              </p:ext>
            </p:extLst>
          </p:nvPr>
        </p:nvGraphicFramePr>
        <p:xfrm>
          <a:off x="1524000" y="990600"/>
          <a:ext cx="5657850" cy="194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70" name="Document" r:id="rId4" imgW="3201799" imgH="1107807" progId="Word.Document.12">
                  <p:embed/>
                </p:oleObj>
              </mc:Choice>
              <mc:Fallback>
                <p:oleObj name="Document" r:id="rId4" imgW="3201799" imgH="1107807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990600"/>
                        <a:ext cx="5657850" cy="194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28600"/>
            <a:ext cx="7315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Identity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roperties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8316624"/>
              </p:ext>
            </p:extLst>
          </p:nvPr>
        </p:nvGraphicFramePr>
        <p:xfrm>
          <a:off x="1524000" y="2819400"/>
          <a:ext cx="5524500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71" name="Document" r:id="rId6" imgW="3335295" imgH="1146081" progId="Word.Document.12">
                  <p:embed/>
                </p:oleObj>
              </mc:Choice>
              <mc:Fallback>
                <p:oleObj name="Document" r:id="rId6" imgW="3335295" imgH="114608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819400"/>
                        <a:ext cx="5524500" cy="1885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980827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307821"/>
              </p:ext>
            </p:extLst>
          </p:nvPr>
        </p:nvGraphicFramePr>
        <p:xfrm>
          <a:off x="1528763" y="996950"/>
          <a:ext cx="5635625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18" name="Document" r:id="rId4" imgW="3197119" imgH="1130218" progId="Word.Document.12">
                  <p:embed/>
                </p:oleObj>
              </mc:Choice>
              <mc:Fallback>
                <p:oleObj name="Document" r:id="rId4" imgW="3197119" imgH="113021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996950"/>
                        <a:ext cx="5635625" cy="197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2860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Inverse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2183471"/>
              </p:ext>
            </p:extLst>
          </p:nvPr>
        </p:nvGraphicFramePr>
        <p:xfrm>
          <a:off x="1528763" y="2974975"/>
          <a:ext cx="5540375" cy="223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119" name="Document" r:id="rId6" imgW="3335295" imgH="1351214" progId="Word.Document.12">
                  <p:embed/>
                </p:oleObj>
              </mc:Choice>
              <mc:Fallback>
                <p:oleObj name="Document" r:id="rId6" imgW="3335295" imgH="135121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763" y="2974975"/>
                        <a:ext cx="5540375" cy="223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73913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3" name="TextBox 2">
            <a:hlinkClick r:id="rId4"/>
          </p:cNvPr>
          <p:cNvSpPr txBox="1"/>
          <p:nvPr/>
        </p:nvSpPr>
        <p:spPr>
          <a:xfrm>
            <a:off x="3684074" y="1631637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Wolfram Alpha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716330"/>
              </p:ext>
            </p:extLst>
          </p:nvPr>
        </p:nvGraphicFramePr>
        <p:xfrm>
          <a:off x="3546475" y="705375"/>
          <a:ext cx="2049462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5" name="Equation" r:id="rId5" imgW="1104840" imgH="342720" progId="Equation.DSMT4">
                  <p:embed/>
                </p:oleObj>
              </mc:Choice>
              <mc:Fallback>
                <p:oleObj name="Equation" r:id="rId5" imgW="110484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6475" y="705375"/>
                        <a:ext cx="2049462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037806" y="18537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Simplify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5211844"/>
              </p:ext>
            </p:extLst>
          </p:nvPr>
        </p:nvGraphicFramePr>
        <p:xfrm>
          <a:off x="3653445" y="3603625"/>
          <a:ext cx="1765300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6" name="Equation" r:id="rId7" imgW="952200" imgH="317160" progId="Equation.DSMT4">
                  <p:embed/>
                </p:oleObj>
              </mc:Choice>
              <mc:Fallback>
                <p:oleObj name="Equation" r:id="rId7" imgW="952200" imgH="317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3445" y="3603625"/>
                        <a:ext cx="1765300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657272"/>
              </p:ext>
            </p:extLst>
          </p:nvPr>
        </p:nvGraphicFramePr>
        <p:xfrm>
          <a:off x="3263480" y="2310160"/>
          <a:ext cx="24955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7" name="Equation" r:id="rId9" imgW="1346040" imgH="253800" progId="Equation.DSMT4">
                  <p:embed/>
                </p:oleObj>
              </mc:Choice>
              <mc:Fallback>
                <p:oleObj name="Equation" r:id="rId9" imgW="134604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3480" y="2310160"/>
                        <a:ext cx="249555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743200" y="4776127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Prime Factor the Polynomial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7240834"/>
              </p:ext>
            </p:extLst>
          </p:nvPr>
        </p:nvGraphicFramePr>
        <p:xfrm>
          <a:off x="3377873" y="5262563"/>
          <a:ext cx="2354263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9418" name="Equation" r:id="rId11" imgW="1269720" imgH="203040" progId="Equation.DSMT4">
                  <p:embed/>
                </p:oleObj>
              </mc:Choice>
              <mc:Fallback>
                <p:oleObj name="Equation" r:id="rId11" imgW="12697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7873" y="5262563"/>
                        <a:ext cx="2354263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974120" y="3062206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Solve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876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63538574"/>
              </p:ext>
            </p:extLst>
          </p:nvPr>
        </p:nvGraphicFramePr>
        <p:xfrm>
          <a:off x="2273412" y="1533585"/>
          <a:ext cx="757015" cy="680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15" name="Equation" r:id="rId4" imgW="380880" imgH="342720" progId="Equation.DSMT4">
                  <p:embed/>
                </p:oleObj>
              </mc:Choice>
              <mc:Fallback>
                <p:oleObj name="Equation" r:id="rId4" imgW="380880" imgH="3427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412" y="1533585"/>
                        <a:ext cx="757015" cy="680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Describe which property is being used to transform the upper expression to the lower expression.  Don’t simplify the expression.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6764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inverse.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8511530"/>
              </p:ext>
            </p:extLst>
          </p:nvPr>
        </p:nvGraphicFramePr>
        <p:xfrm>
          <a:off x="2362200" y="2268538"/>
          <a:ext cx="542925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16" name="Equation" r:id="rId6" imgW="291960" imgH="749160" progId="Equation.DSMT4">
                  <p:embed/>
                </p:oleObj>
              </mc:Choice>
              <mc:Fallback>
                <p:oleObj name="Equation" r:id="rId6" imgW="291960" imgH="749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68538"/>
                        <a:ext cx="542925" cy="138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381375" y="2667000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identity.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5494048"/>
              </p:ext>
            </p:extLst>
          </p:nvPr>
        </p:nvGraphicFramePr>
        <p:xfrm>
          <a:off x="2209800" y="5298531"/>
          <a:ext cx="942975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17" name="Equation" r:id="rId8" imgW="507960" imgH="406080" progId="Equation.DSMT4">
                  <p:embed/>
                </p:oleObj>
              </mc:Choice>
              <mc:Fallback>
                <p:oleObj name="Equation" r:id="rId8" imgW="50796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298531"/>
                        <a:ext cx="942975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429000" y="4435487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inverse.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76600" y="5562600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identity.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15505102"/>
              </p:ext>
            </p:extLst>
          </p:nvPr>
        </p:nvGraphicFramePr>
        <p:xfrm>
          <a:off x="1804988" y="3832225"/>
          <a:ext cx="1624012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18" name="Equation" r:id="rId10" imgW="825480" imgH="647640" progId="Equation.DSMT4">
                  <p:embed/>
                </p:oleObj>
              </mc:Choice>
              <mc:Fallback>
                <p:oleObj name="Equation" r:id="rId10" imgW="825480" imgH="647640" progId="Equation.DSMT4">
                  <p:embed/>
                  <p:pic>
                    <p:nvPicPr>
                      <p:cNvPr id="0" name="Object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3832225"/>
                        <a:ext cx="1624012" cy="127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3077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11" grpId="0"/>
      <p:bldP spid="11" grpId="1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89442526"/>
              </p:ext>
            </p:extLst>
          </p:nvPr>
        </p:nvGraphicFramePr>
        <p:xfrm>
          <a:off x="2076450" y="4471444"/>
          <a:ext cx="1295400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28" name="Equation" r:id="rId4" imgW="863280" imgH="444240" progId="Equation.DSMT4">
                  <p:embed/>
                </p:oleObj>
              </mc:Choice>
              <mc:Fallback>
                <p:oleObj name="Equation" r:id="rId4" imgW="86328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6450" y="4471444"/>
                        <a:ext cx="1295400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Describe which property is being used to transform the upper expression to the lower expression.  Don’t simplify the expression.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16764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inverse.  (4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+ –4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x + 7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24200" y="2438400"/>
            <a:ext cx="3962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identity.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33783"/>
              </p:ext>
            </p:extLst>
          </p:nvPr>
        </p:nvGraphicFramePr>
        <p:xfrm>
          <a:off x="2327275" y="2998788"/>
          <a:ext cx="801688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29" name="Equation" r:id="rId6" imgW="431640" imgH="355320" progId="Equation.DSMT4">
                  <p:embed/>
                </p:oleObj>
              </mc:Choice>
              <mc:Fallback>
                <p:oleObj name="Equation" r:id="rId6" imgW="43164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7275" y="2998788"/>
                        <a:ext cx="801688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48050" y="3200400"/>
            <a:ext cx="53816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identity.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76625" y="3886200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inverse.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448050" y="4648200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identity.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85989"/>
              </p:ext>
            </p:extLst>
          </p:nvPr>
        </p:nvGraphicFramePr>
        <p:xfrm>
          <a:off x="2133600" y="1519753"/>
          <a:ext cx="1108075" cy="68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30" name="Equation" r:id="rId8" imgW="596880" imgH="368280" progId="Equation.DSMT4">
                  <p:embed/>
                </p:oleObj>
              </mc:Choice>
              <mc:Fallback>
                <p:oleObj name="Equation" r:id="rId8" imgW="596880" imgH="368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19753"/>
                        <a:ext cx="1108075" cy="682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878287"/>
              </p:ext>
            </p:extLst>
          </p:nvPr>
        </p:nvGraphicFramePr>
        <p:xfrm>
          <a:off x="2514600" y="2286000"/>
          <a:ext cx="519112" cy="658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31" name="Equation" r:id="rId10" imgW="279360" imgH="355320" progId="Equation.DSMT4">
                  <p:embed/>
                </p:oleObj>
              </mc:Choice>
              <mc:Fallback>
                <p:oleObj name="Equation" r:id="rId10" imgW="27936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0"/>
                        <a:ext cx="519112" cy="658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922079"/>
              </p:ext>
            </p:extLst>
          </p:nvPr>
        </p:nvGraphicFramePr>
        <p:xfrm>
          <a:off x="2168525" y="3733800"/>
          <a:ext cx="1179513" cy="75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32" name="Equation" r:id="rId12" imgW="634680" imgH="406080" progId="Equation.DSMT4">
                  <p:embed/>
                </p:oleObj>
              </mc:Choice>
              <mc:Fallback>
                <p:oleObj name="Equation" r:id="rId12" imgW="634680" imgH="406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8525" y="3733800"/>
                        <a:ext cx="1179513" cy="752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6021670"/>
              </p:ext>
            </p:extLst>
          </p:nvPr>
        </p:nvGraphicFramePr>
        <p:xfrm>
          <a:off x="1743075" y="5267337"/>
          <a:ext cx="1828800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533" name="Equation" r:id="rId14" imgW="1218960" imgH="495000" progId="Equation.DSMT4">
                  <p:embed/>
                </p:oleObj>
              </mc:Choice>
              <mc:Fallback>
                <p:oleObj name="Equation" r:id="rId14" imgW="1218960" imgH="495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5267337"/>
                        <a:ext cx="1828800" cy="742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3624262" y="5486400"/>
            <a:ext cx="502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inverse.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531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9" grpId="0"/>
      <p:bldP spid="9" grpId="1"/>
      <p:bldP spid="11" grpId="0"/>
      <p:bldP spid="11" grpId="1"/>
      <p:bldP spid="13" grpId="0"/>
      <p:bldP spid="13" grpId="1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2743200" y="160102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Fill in the property which allows each step.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38450" y="160102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multiplication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724150" y="2770929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743200" y="360127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0" y="2776287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inverse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81300" y="360127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multiplicative identity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8903742"/>
              </p:ext>
            </p:extLst>
          </p:nvPr>
        </p:nvGraphicFramePr>
        <p:xfrm>
          <a:off x="2133600" y="838200"/>
          <a:ext cx="1152525" cy="3497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98" name="Equation" r:id="rId4" imgW="583920" imgH="1739880" progId="Equation.DSMT4">
                  <p:embed/>
                </p:oleObj>
              </mc:Choice>
              <mc:Fallback>
                <p:oleObj name="Equation" r:id="rId4" imgW="583920" imgH="173988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838200"/>
                        <a:ext cx="1152525" cy="349731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24085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14600" y="327048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38400" y="16002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72008576"/>
              </p:ext>
            </p:extLst>
          </p:nvPr>
        </p:nvGraphicFramePr>
        <p:xfrm>
          <a:off x="1524000" y="1142999"/>
          <a:ext cx="1371600" cy="45816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2" name="Equation" r:id="rId4" imgW="825480" imgH="2755800" progId="Equation.DSMT4">
                  <p:embed/>
                </p:oleObj>
              </mc:Choice>
              <mc:Fallback>
                <p:oleObj name="Equation" r:id="rId4" imgW="825480" imgH="2755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142999"/>
                        <a:ext cx="1371600" cy="45816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Fill in the property which allows each step.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600" y="161653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addition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38400" y="237191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57450" y="498157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743200" y="237191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addition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24150" y="327048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addition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14600" y="408291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819400" y="4082915"/>
            <a:ext cx="2743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inverse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43200" y="4964668"/>
            <a:ext cx="2819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additive identity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2400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0" grpId="0"/>
      <p:bldP spid="13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124200" y="129492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0400" y="2030371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97958877"/>
              </p:ext>
            </p:extLst>
          </p:nvPr>
        </p:nvGraphicFramePr>
        <p:xfrm>
          <a:off x="1174750" y="969963"/>
          <a:ext cx="2368550" cy="487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55" name="Equation" r:id="rId4" imgW="1473120" imgH="3035160" progId="Equation.DSMT4">
                  <p:embed/>
                </p:oleObj>
              </mc:Choice>
              <mc:Fallback>
                <p:oleObj name="Equation" r:id="rId4" imgW="1473120" imgH="303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969963"/>
                        <a:ext cx="2368550" cy="487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43934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Fill in the property which allows each step.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3750" y="2040968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addition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24225" y="283845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38500" y="3662481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24225" y="281940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distributive property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81375" y="3662481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Added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0400" y="4382690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76600" y="5117068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71825" y="4395906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addition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95650" y="5117068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Wrote adding an opposite as subtraction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05175" y="1294922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Wrote subtraction as adding an opposite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1653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781175" y="1395428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52600" y="798611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38277516"/>
              </p:ext>
            </p:extLst>
          </p:nvPr>
        </p:nvGraphicFramePr>
        <p:xfrm>
          <a:off x="609600" y="544004"/>
          <a:ext cx="1404557" cy="5616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34" name="Equation" r:id="rId4" imgW="1015920" imgH="4063680" progId="Equation.DSMT4">
                  <p:embed/>
                </p:oleObj>
              </mc:Choice>
              <mc:Fallback>
                <p:oleObj name="Equation" r:id="rId4" imgW="1015920" imgH="4063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44004"/>
                        <a:ext cx="1404557" cy="5616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Arial" pitchFamily="34" charset="0"/>
                <a:cs typeface="Arial" pitchFamily="34" charset="0"/>
              </a:rPr>
              <a:t>Fill in the property which allows each step.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81200" y="798610"/>
            <a:ext cx="2790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Additive property of equality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752600" y="2068085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81200" y="1395428"/>
            <a:ext cx="2409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Added on the right side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981200" y="2068085"/>
            <a:ext cx="18764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Additive inverse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52600" y="2673318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752600" y="3264702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985962" y="2654038"/>
            <a:ext cx="21812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Additive identity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71675" y="3264701"/>
            <a:ext cx="294322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Multiplicative property of equality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28787" y="4124325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28800" y="4112427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associative property of multiplication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752600" y="4957064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924050" y="4931466"/>
            <a:ext cx="2667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multiplicative inverse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752600" y="5623270"/>
            <a:ext cx="4876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828800" y="5618754"/>
            <a:ext cx="29718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The multiplicative identity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7100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3" grpId="0"/>
      <p:bldP spid="21" grpId="0"/>
      <p:bldP spid="23" grpId="0"/>
      <p:bldP spid="2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514598" y="3212067"/>
            <a:ext cx="5638801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38400" y="1209522"/>
            <a:ext cx="5410200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684245610"/>
              </p:ext>
            </p:extLst>
          </p:nvPr>
        </p:nvGraphicFramePr>
        <p:xfrm>
          <a:off x="1533821" y="704754"/>
          <a:ext cx="1350375" cy="55436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3" name="Equation" r:id="rId4" imgW="838080" imgH="3441600" progId="Equation.DSMT4">
                  <p:embed/>
                </p:oleObj>
              </mc:Choice>
              <mc:Fallback>
                <p:oleObj name="Equation" r:id="rId4" imgW="838080" imgH="344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821" y="704754"/>
                        <a:ext cx="1350375" cy="554364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828800" y="228600"/>
            <a:ext cx="5486400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Justifying the Product to a Power Property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4599" y="1225857"/>
            <a:ext cx="4876800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definition of an exponent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438400" y="2209800"/>
            <a:ext cx="4876800" cy="688184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57450" y="5269467"/>
            <a:ext cx="5924549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514599" y="2221467"/>
            <a:ext cx="5486400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multiplication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724149" y="3212067"/>
            <a:ext cx="4876800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multiplication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14598" y="4278867"/>
            <a:ext cx="5486401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743201" y="4278867"/>
            <a:ext cx="5867401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associative property of multiplication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24149" y="5269467"/>
            <a:ext cx="4591051" cy="395796"/>
          </a:xfrm>
          <a:prstGeom prst="rect">
            <a:avLst/>
          </a:prstGeom>
        </p:spPr>
        <p:txBody>
          <a:bodyPr wrap="square" lIns="102411" tIns="51204" rIns="102411" bIns="51204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definition of an exponent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4220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800" y="12192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126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28800" y="1219200"/>
            <a:ext cx="5486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Properties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081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828800" y="533400"/>
            <a:ext cx="571500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property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allows us to use a general idea in specific situations.  </a:t>
            </a:r>
          </a:p>
          <a:p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For instance a property of fire is that it needs oxygen to burn.  </a:t>
            </a:r>
          </a:p>
          <a:p>
            <a:pPr>
              <a:lnSpc>
                <a:spcPct val="150000"/>
              </a:lnSpc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We use this property when we blow on a struggling campfire or extinguish a frying pan fire with a cover.  </a:t>
            </a:r>
          </a:p>
          <a:p>
            <a:pPr>
              <a:lnSpc>
                <a:spcPct val="150000"/>
              </a:lnSpc>
            </a:pPr>
            <a:endParaRPr lang="en-US" sz="9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Numbers and operations have properties too.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pic>
        <p:nvPicPr>
          <p:cNvPr id="22630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81000"/>
            <a:ext cx="5452897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699160" y="1608077"/>
            <a:ext cx="5692239" cy="13074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19470" y="3951547"/>
            <a:ext cx="5771929" cy="12300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99160" y="5181600"/>
            <a:ext cx="5692239" cy="11747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2934919"/>
            <a:ext cx="3581400" cy="1016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795" y="386267"/>
            <a:ext cx="5452897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41097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3124200" y="1467959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200400" y="2203408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graphicFrame>
        <p:nvGraphicFramePr>
          <p:cNvPr id="41986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19420257"/>
              </p:ext>
            </p:extLst>
          </p:nvPr>
        </p:nvGraphicFramePr>
        <p:xfrm>
          <a:off x="1174750" y="1143000"/>
          <a:ext cx="2368550" cy="487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08" name="Equation" r:id="rId4" imgW="1473120" imgH="3035160" progId="Equation.DSMT4">
                  <p:embed/>
                </p:oleObj>
              </mc:Choice>
              <mc:Fallback>
                <p:oleObj name="Equation" r:id="rId4" imgW="1473120" imgH="30351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1143000"/>
                        <a:ext cx="2368550" cy="487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43934"/>
            <a:ext cx="72961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Where it’s appropriate use a property to justify the step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33750" y="221400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324225" y="3011487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238500" y="3835518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24225" y="2992437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distributive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property.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381375" y="3835518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Added.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0400" y="4555727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___________________________________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76600" y="529010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____________________________________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171825" y="4568943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commutative property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addition.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295650" y="5290105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Wrote adding an opposite as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subtraction.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305175" y="1467959"/>
            <a:ext cx="4876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Wrote subtraction as adding an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opposite.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49425" y="624959"/>
            <a:ext cx="1219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Arial" pitchFamily="34" charset="0"/>
                <a:cs typeface="Arial" pitchFamily="34" charset="0"/>
              </a:rPr>
              <a:t>Simplify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066800" y="1837291"/>
            <a:ext cx="2476500" cy="435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120775" y="5702351"/>
            <a:ext cx="2476500" cy="435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1041400" y="2564765"/>
            <a:ext cx="2476500" cy="435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120775" y="3371295"/>
            <a:ext cx="2476500" cy="43564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066800" y="4200366"/>
            <a:ext cx="2476500" cy="2984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66800" y="4951646"/>
            <a:ext cx="2476500" cy="2984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3644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20" grpId="0"/>
      <p:bldP spid="13" grpId="0"/>
      <p:bldP spid="21" grpId="0"/>
      <p:bldP spid="22" grpId="0"/>
      <p:bldP spid="19" grpId="0" animBg="1"/>
      <p:bldP spid="23" grpId="0" animBg="1"/>
      <p:bldP spid="25" grpId="0" animBg="1"/>
      <p:bldP spid="26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121920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Foundation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476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383863"/>
              </p:ext>
            </p:extLst>
          </p:nvPr>
        </p:nvGraphicFramePr>
        <p:xfrm>
          <a:off x="1524000" y="990600"/>
          <a:ext cx="5672685" cy="167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47" name="Document" r:id="rId4" imgW="3201799" imgH="1011351" progId="Word.Document.12">
                  <p:embed/>
                </p:oleObj>
              </mc:Choice>
              <mc:Fallback>
                <p:oleObj name="Document" r:id="rId4" imgW="3201799" imgH="101135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990600"/>
                        <a:ext cx="5672685" cy="167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28600"/>
            <a:ext cx="73152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Commutative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properties are about order.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079253"/>
              </p:ext>
            </p:extLst>
          </p:nvPr>
        </p:nvGraphicFramePr>
        <p:xfrm>
          <a:off x="1524000" y="2590800"/>
          <a:ext cx="557371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948" name="Document" r:id="rId6" imgW="3337392" imgH="1144518" progId="Word.Document.12">
                  <p:embed/>
                </p:oleObj>
              </mc:Choice>
              <mc:Fallback>
                <p:oleObj name="Document" r:id="rId6" imgW="3337392" imgH="114451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2590800"/>
                        <a:ext cx="5573713" cy="190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93086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9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4027938"/>
              </p:ext>
            </p:extLst>
          </p:nvPr>
        </p:nvGraphicFramePr>
        <p:xfrm>
          <a:off x="1524000" y="990600"/>
          <a:ext cx="565785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2" name="Document" r:id="rId4" imgW="3201799" imgH="1054541" progId="Word.Document.12">
                  <p:embed/>
                </p:oleObj>
              </mc:Choice>
              <mc:Fallback>
                <p:oleObj name="Document" r:id="rId4" imgW="3201799" imgH="1054541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990600"/>
                        <a:ext cx="565785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Scott Storla 2015</a:t>
            </a: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14400" y="228600"/>
            <a:ext cx="7315200" cy="496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Associative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properties are about grouping.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3220520"/>
              </p:ext>
            </p:extLst>
          </p:nvPr>
        </p:nvGraphicFramePr>
        <p:xfrm>
          <a:off x="1600200" y="2819400"/>
          <a:ext cx="5573713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93" name="Document" r:id="rId6" imgW="3337392" imgH="1144158" progId="Word.Document.12">
                  <p:embed/>
                </p:oleObj>
              </mc:Choice>
              <mc:Fallback>
                <p:oleObj name="Document" r:id="rId6" imgW="3337392" imgH="1144158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819400"/>
                        <a:ext cx="5573713" cy="190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6402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owerPoint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A30FC3D30E0D684CA17601D80A444801" ma:contentTypeVersion="" ma:contentTypeDescription="" ma:contentTypeScope="" ma:versionID="bc55ed6eee21872541b27cb430471982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ContentTypeId xmlns="http://schemas.microsoft.com/sharepoint/v3">0x00A30FC3D30E0D684CA17601D80A444801</ContentTypeId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1C08E2EF-6350-4EAA-BDD1-017D60E2BC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79BCB0DA-8FE7-4FE7-BDC2-6F76D0AFE9CA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www.w3.org/XML/1998/namespace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PowerPoint%20Presentation</Template>
  <TotalTime>11455</TotalTime>
  <Words>687</Words>
  <Application>Microsoft Office PowerPoint</Application>
  <PresentationFormat>On-screen Show (4:3)</PresentationFormat>
  <Paragraphs>175</Paragraphs>
  <Slides>27</Slides>
  <Notes>27</Notes>
  <HiddenSlides>8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PowerPoint Presentation</vt:lpstr>
      <vt:lpstr>Document</vt:lpstr>
      <vt:lpstr>MathType 6.0 Equation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Operations</dc:title>
  <dc:creator>scott storla</dc:creator>
  <cp:lastModifiedBy>scott.storla@minneapolis.edu</cp:lastModifiedBy>
  <cp:revision>352</cp:revision>
  <dcterms:created xsi:type="dcterms:W3CDTF">2008-08-26T02:07:05Z</dcterms:created>
  <dcterms:modified xsi:type="dcterms:W3CDTF">2015-05-15T17:41:56Z</dcterms:modified>
</cp:coreProperties>
</file>