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3" r:id="rId2"/>
    <p:sldId id="419" r:id="rId3"/>
    <p:sldId id="429" r:id="rId4"/>
    <p:sldId id="427" r:id="rId5"/>
    <p:sldId id="428" r:id="rId6"/>
    <p:sldId id="431" r:id="rId7"/>
    <p:sldId id="418" r:id="rId8"/>
    <p:sldId id="436" r:id="rId9"/>
    <p:sldId id="422" r:id="rId10"/>
    <p:sldId id="432" r:id="rId11"/>
    <p:sldId id="434" r:id="rId12"/>
    <p:sldId id="435" r:id="rId13"/>
    <p:sldId id="437" r:id="rId14"/>
    <p:sldId id="438" r:id="rId15"/>
    <p:sldId id="423" r:id="rId16"/>
    <p:sldId id="424" r:id="rId17"/>
    <p:sldId id="425" r:id="rId18"/>
    <p:sldId id="426" r:id="rId19"/>
    <p:sldId id="439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 to checking a quadratic equation" id="{B8B98507-B4D9-47AF-AD43-476C9655B795}">
          <p14:sldIdLst>
            <p14:sldId id="263"/>
            <p14:sldId id="419"/>
            <p14:sldId id="429"/>
            <p14:sldId id="427"/>
            <p14:sldId id="428"/>
            <p14:sldId id="431"/>
            <p14:sldId id="418"/>
          </p14:sldIdLst>
        </p14:section>
        <p14:section name="Working with the discriminant" id="{355DB8D5-4CD6-4B23-B5F8-A562F771F3C3}">
          <p14:sldIdLst>
            <p14:sldId id="436"/>
            <p14:sldId id="422"/>
            <p14:sldId id="432"/>
            <p14:sldId id="434"/>
            <p14:sldId id="435"/>
            <p14:sldId id="437"/>
          </p14:sldIdLst>
        </p14:section>
        <p14:section name="Evaluating quadratic functions" id="{57261BFA-CD8A-4874-A34C-7C52E5B77393}">
          <p14:sldIdLst>
            <p14:sldId id="438"/>
            <p14:sldId id="423"/>
            <p14:sldId id="424"/>
            <p14:sldId id="425"/>
            <p14:sldId id="426"/>
            <p14:sldId id="43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39" autoAdjust="0"/>
    <p:restoredTop sz="94660"/>
  </p:normalViewPr>
  <p:slideViewPr>
    <p:cSldViewPr>
      <p:cViewPr varScale="1">
        <p:scale>
          <a:sx n="103" d="100"/>
          <a:sy n="103" d="100"/>
        </p:scale>
        <p:origin x="3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emf"/><Relationship Id="rId1" Type="http://schemas.openxmlformats.org/officeDocument/2006/relationships/image" Target="../media/image4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e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1.wmf"/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F915A-BF7D-4FD2-ACBD-9D29184FB986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D7E60C-30BD-485E-82C6-4796EFBFA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85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38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4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225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994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52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115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830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050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052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674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14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34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07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844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77906D-C33E-4E37-8CFB-BA55748B977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137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434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7E60C-30BD-485E-82C6-4796EFBFA3C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23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32BC7-F54C-40E4-BEE2-52487F4D050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14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3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5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61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0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59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47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package" Target="../embeddings/Microsoft_Word_Document1.docx"/><Relationship Id="rId5" Type="http://schemas.openxmlformats.org/officeDocument/2006/relationships/image" Target="../media/image46.wmf"/><Relationship Id="rId4" Type="http://schemas.openxmlformats.org/officeDocument/2006/relationships/oleObject" Target="../embeddings/oleObject62.bin"/><Relationship Id="rId9" Type="http://schemas.openxmlformats.org/officeDocument/2006/relationships/image" Target="../media/image4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2.docx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64.bin"/><Relationship Id="rId9" Type="http://schemas.openxmlformats.org/officeDocument/2006/relationships/image" Target="../media/image51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oleObject" Target="../embeddings/oleObject7.bin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oleObject" Target="../embeddings/oleObject14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oleObject" Target="../embeddings/oleObject21.bin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0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oleObject" Target="../embeddings/oleObject28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3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oleObject" Target="../embeddings/oleObject35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3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52500" y="1066800"/>
            <a:ext cx="7239000" cy="612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Introduction to Checking Quadratic Solutions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694731"/>
              </p:ext>
            </p:extLst>
          </p:nvPr>
        </p:nvGraphicFramePr>
        <p:xfrm>
          <a:off x="3352800" y="1017237"/>
          <a:ext cx="2506663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90" name="Equation" r:id="rId4" imgW="1041120" imgH="164880" progId="Equation.DSMT4">
                  <p:embed/>
                </p:oleObj>
              </mc:Choice>
              <mc:Fallback>
                <p:oleObj name="Equation" r:id="rId4" imgW="1041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017237"/>
                        <a:ext cx="2506663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756259"/>
              </p:ext>
            </p:extLst>
          </p:nvPr>
        </p:nvGraphicFramePr>
        <p:xfrm>
          <a:off x="1228984" y="239364"/>
          <a:ext cx="60515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91" name="Equation" r:id="rId6" imgW="2514600" imgH="203040" progId="Equation.DSMT4">
                  <p:embed/>
                </p:oleObj>
              </mc:Choice>
              <mc:Fallback>
                <p:oleObj name="Equation" r:id="rId6" imgW="2514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984" y="239364"/>
                        <a:ext cx="605155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728696"/>
              </p:ext>
            </p:extLst>
          </p:nvPr>
        </p:nvGraphicFramePr>
        <p:xfrm>
          <a:off x="3657600" y="1768475"/>
          <a:ext cx="1987550" cy="387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92" name="Equation" r:id="rId8" imgW="825480" imgH="1587240" progId="Equation.DSMT4">
                  <p:embed/>
                </p:oleObj>
              </mc:Choice>
              <mc:Fallback>
                <p:oleObj name="Equation" r:id="rId8" imgW="825480" imgH="1587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768475"/>
                        <a:ext cx="1987550" cy="387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501231" y="1755087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01231" y="2463041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46475" y="3052565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546475" y="3618290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546475" y="4140430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471765" y="4657455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649663" y="5297684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530772"/>
              </p:ext>
            </p:extLst>
          </p:nvPr>
        </p:nvGraphicFramePr>
        <p:xfrm>
          <a:off x="3662133" y="1768475"/>
          <a:ext cx="1987550" cy="387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993" name="Equation" r:id="rId10" imgW="825480" imgH="1587240" progId="Equation.DSMT4">
                  <p:embed/>
                </p:oleObj>
              </mc:Choice>
              <mc:Fallback>
                <p:oleObj name="Equation" r:id="rId10" imgW="825480" imgH="1587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2133" y="1768475"/>
                        <a:ext cx="1987550" cy="387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04919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702689"/>
              </p:ext>
            </p:extLst>
          </p:nvPr>
        </p:nvGraphicFramePr>
        <p:xfrm>
          <a:off x="3338513" y="1017588"/>
          <a:ext cx="25368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22" name="Equation" r:id="rId4" imgW="1054080" imgH="164880" progId="Equation.DSMT4">
                  <p:embed/>
                </p:oleObj>
              </mc:Choice>
              <mc:Fallback>
                <p:oleObj name="Equation" r:id="rId4" imgW="1054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513" y="1017588"/>
                        <a:ext cx="2536825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756259"/>
              </p:ext>
            </p:extLst>
          </p:nvPr>
        </p:nvGraphicFramePr>
        <p:xfrm>
          <a:off x="1228984" y="239364"/>
          <a:ext cx="60515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23" name="Equation" r:id="rId6" imgW="2514600" imgH="203040" progId="Equation.DSMT4">
                  <p:embed/>
                </p:oleObj>
              </mc:Choice>
              <mc:Fallback>
                <p:oleObj name="Equation" r:id="rId6" imgW="2514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984" y="239364"/>
                        <a:ext cx="605155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3737841"/>
              </p:ext>
            </p:extLst>
          </p:nvPr>
        </p:nvGraphicFramePr>
        <p:xfrm>
          <a:off x="3641725" y="1828800"/>
          <a:ext cx="2019300" cy="281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24" name="Equation" r:id="rId8" imgW="838080" imgH="1155600" progId="Equation.DSMT4">
                  <p:embed/>
                </p:oleObj>
              </mc:Choice>
              <mc:Fallback>
                <p:oleObj name="Equation" r:id="rId8" imgW="838080" imgH="1155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1828800"/>
                        <a:ext cx="2019300" cy="281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420123" y="1855923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02025" y="2538835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55890" y="3107817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20123" y="3640680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10792" y="4248657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17152"/>
              </p:ext>
            </p:extLst>
          </p:nvPr>
        </p:nvGraphicFramePr>
        <p:xfrm>
          <a:off x="3641725" y="1828800"/>
          <a:ext cx="2019300" cy="281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4025" name="Equation" r:id="rId10" imgW="838080" imgH="1155600" progId="Equation.DSMT4">
                  <p:embed/>
                </p:oleObj>
              </mc:Choice>
              <mc:Fallback>
                <p:oleObj name="Equation" r:id="rId10" imgW="838080" imgH="1155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1828800"/>
                        <a:ext cx="2019300" cy="2817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04288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10760"/>
              </p:ext>
            </p:extLst>
          </p:nvPr>
        </p:nvGraphicFramePr>
        <p:xfrm>
          <a:off x="3338513" y="1017588"/>
          <a:ext cx="25368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46" name="Equation" r:id="rId4" imgW="1054080" imgH="164880" progId="Equation.DSMT4">
                  <p:embed/>
                </p:oleObj>
              </mc:Choice>
              <mc:Fallback>
                <p:oleObj name="Equation" r:id="rId4" imgW="10540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513" y="1017588"/>
                        <a:ext cx="2536825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2756259"/>
              </p:ext>
            </p:extLst>
          </p:nvPr>
        </p:nvGraphicFramePr>
        <p:xfrm>
          <a:off x="1228984" y="239364"/>
          <a:ext cx="60515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47" name="Equation" r:id="rId6" imgW="2514600" imgH="203040" progId="Equation.DSMT4">
                  <p:embed/>
                </p:oleObj>
              </mc:Choice>
              <mc:Fallback>
                <p:oleObj name="Equation" r:id="rId6" imgW="25146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984" y="239364"/>
                        <a:ext cx="605155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864514"/>
              </p:ext>
            </p:extLst>
          </p:nvPr>
        </p:nvGraphicFramePr>
        <p:xfrm>
          <a:off x="3562350" y="1757266"/>
          <a:ext cx="2019300" cy="337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48" name="Equation" r:id="rId8" imgW="838080" imgH="1384200" progId="Equation.DSMT4">
                  <p:embed/>
                </p:oleObj>
              </mc:Choice>
              <mc:Fallback>
                <p:oleObj name="Equation" r:id="rId8" imgW="838080" imgH="1384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1757266"/>
                        <a:ext cx="2019300" cy="337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3467100" y="1757266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02025" y="2467301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02025" y="3087357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74032" y="3644804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02109" y="4168847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211471"/>
              </p:ext>
            </p:extLst>
          </p:nvPr>
        </p:nvGraphicFramePr>
        <p:xfrm>
          <a:off x="3569282" y="1752600"/>
          <a:ext cx="2019300" cy="337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5049" name="Equation" r:id="rId10" imgW="838080" imgH="1384200" progId="Equation.DSMT4">
                  <p:embed/>
                </p:oleObj>
              </mc:Choice>
              <mc:Fallback>
                <p:oleObj name="Equation" r:id="rId10" imgW="838080" imgH="1384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9282" y="1752600"/>
                        <a:ext cx="2019300" cy="337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477076" y="4728424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7320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52500" y="1066800"/>
            <a:ext cx="7239000" cy="612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Evaluating a Discriminant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323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52500" y="1066800"/>
            <a:ext cx="7239000" cy="612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Applying a Quadratic Function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200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52500" y="304800"/>
            <a:ext cx="7239000" cy="612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Evaluating Quadratic Functions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52500" y="1295400"/>
            <a:ext cx="7239000" cy="6127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 quadratic function has a form like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1909097"/>
              </p:ext>
            </p:extLst>
          </p:nvPr>
        </p:nvGraphicFramePr>
        <p:xfrm>
          <a:off x="3200400" y="2133600"/>
          <a:ext cx="2953376" cy="439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52" name="Equation" r:id="rId4" imgW="1854200" imgH="279400" progId="Equation.DSMT4">
                  <p:embed/>
                </p:oleObj>
              </mc:Choice>
              <mc:Fallback>
                <p:oleObj name="Equation" r:id="rId4" imgW="1854200" imgH="279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133600"/>
                        <a:ext cx="2953376" cy="439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810498"/>
              </p:ext>
            </p:extLst>
          </p:nvPr>
        </p:nvGraphicFramePr>
        <p:xfrm>
          <a:off x="3225800" y="2732772"/>
          <a:ext cx="222726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3853" name="Equation" r:id="rId6" imgW="1333440" imgH="304560" progId="Equation.DSMT4">
                  <p:embed/>
                </p:oleObj>
              </mc:Choice>
              <mc:Fallback>
                <p:oleObj name="Equation" r:id="rId6" imgW="1333440" imgH="304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2732772"/>
                        <a:ext cx="2227263" cy="504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762000" y="3733800"/>
            <a:ext cx="7239000" cy="103959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We </a:t>
            </a: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evaluate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 quadratic function when we replace the variables on the right with a value and simplify.</a:t>
            </a:r>
          </a:p>
        </p:txBody>
      </p:sp>
    </p:spTree>
    <p:extLst>
      <p:ext uri="{BB962C8B-B14F-4D97-AF65-F5344CB8AC3E}">
        <p14:creationId xmlns:p14="http://schemas.microsoft.com/office/powerpoint/2010/main" val="10016711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314909"/>
              </p:ext>
            </p:extLst>
          </p:nvPr>
        </p:nvGraphicFramePr>
        <p:xfrm>
          <a:off x="685800" y="1775466"/>
          <a:ext cx="3338513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021" name="Equation" r:id="rId4" imgW="1866600" imgH="812520" progId="Equation.DSMT4">
                  <p:embed/>
                </p:oleObj>
              </mc:Choice>
              <mc:Fallback>
                <p:oleObj name="Equation" r:id="rId4" imgW="18666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775466"/>
                        <a:ext cx="3338513" cy="1436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685800" y="1791340"/>
            <a:ext cx="3505200" cy="596649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0307" y="2419163"/>
            <a:ext cx="3505200" cy="39198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00307" y="2820168"/>
            <a:ext cx="3505200" cy="39198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052907" y="376587"/>
            <a:ext cx="2019300" cy="612775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latin typeface="Arial" pitchFamily="34" charset="0"/>
                <a:cs typeface="Arial" pitchFamily="34" charset="0"/>
              </a:rPr>
              <a:t>Evaluate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1058936"/>
              </p:ext>
            </p:extLst>
          </p:nvPr>
        </p:nvGraphicFramePr>
        <p:xfrm>
          <a:off x="1792418" y="1219923"/>
          <a:ext cx="7540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022" name="Equation" r:id="rId6" imgW="279360" imgH="152280" progId="Equation.DSMT4">
                  <p:embed/>
                </p:oleObj>
              </mc:Choice>
              <mc:Fallback>
                <p:oleObj name="Equation" r:id="rId6" imgW="2793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418" y="1219923"/>
                        <a:ext cx="75406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5521908" y="394054"/>
            <a:ext cx="2552700" cy="6127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Arial" pitchFamily="34" charset="0"/>
                <a:cs typeface="Arial" pitchFamily="34" charset="0"/>
              </a:rPr>
              <a:t>w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hen 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484209"/>
              </p:ext>
            </p:extLst>
          </p:nvPr>
        </p:nvGraphicFramePr>
        <p:xfrm>
          <a:off x="3502608" y="323099"/>
          <a:ext cx="2794000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023" name="Equation" r:id="rId8" imgW="1562040" imgH="279360" progId="Equation.DSMT4">
                  <p:embed/>
                </p:oleObj>
              </mc:Choice>
              <mc:Fallback>
                <p:oleObj name="Equation" r:id="rId8" imgW="1562040" imgH="2793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2608" y="323099"/>
                        <a:ext cx="2794000" cy="4937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348951"/>
              </p:ext>
            </p:extLst>
          </p:nvPr>
        </p:nvGraphicFramePr>
        <p:xfrm>
          <a:off x="5867400" y="1219200"/>
          <a:ext cx="7540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024" name="Equation" r:id="rId10" imgW="279360" imgH="152280" progId="Equation.DSMT4">
                  <p:embed/>
                </p:oleObj>
              </mc:Choice>
              <mc:Fallback>
                <p:oleObj name="Equation" r:id="rId10" imgW="2793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219200"/>
                        <a:ext cx="75406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540588"/>
              </p:ext>
            </p:extLst>
          </p:nvPr>
        </p:nvGraphicFramePr>
        <p:xfrm>
          <a:off x="4876800" y="1714498"/>
          <a:ext cx="3338513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025" name="Equation" r:id="rId12" imgW="1866600" imgH="812520" progId="Equation.DSMT4">
                  <p:embed/>
                </p:oleObj>
              </mc:Choice>
              <mc:Fallback>
                <p:oleObj name="Equation" r:id="rId12" imgW="18666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714498"/>
                        <a:ext cx="3338513" cy="1436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994531"/>
              </p:ext>
            </p:extLst>
          </p:nvPr>
        </p:nvGraphicFramePr>
        <p:xfrm>
          <a:off x="3096208" y="4400904"/>
          <a:ext cx="3702050" cy="1436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026" name="Equation" r:id="rId14" imgW="2070000" imgH="812520" progId="Equation.DSMT4">
                  <p:embed/>
                </p:oleObj>
              </mc:Choice>
              <mc:Fallback>
                <p:oleObj name="Equation" r:id="rId14" imgW="20700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6208" y="4400904"/>
                        <a:ext cx="3702050" cy="14366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063888"/>
              </p:ext>
            </p:extLst>
          </p:nvPr>
        </p:nvGraphicFramePr>
        <p:xfrm>
          <a:off x="4114800" y="3930824"/>
          <a:ext cx="9255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027" name="Equation" r:id="rId16" imgW="342720" imgH="152280" progId="Equation.DSMT4">
                  <p:embed/>
                </p:oleObj>
              </mc:Choice>
              <mc:Fallback>
                <p:oleObj name="Equation" r:id="rId16" imgW="3427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930824"/>
                        <a:ext cx="925512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611825"/>
              </p:ext>
            </p:extLst>
          </p:nvPr>
        </p:nvGraphicFramePr>
        <p:xfrm>
          <a:off x="877223" y="1720887"/>
          <a:ext cx="3338513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028" name="Equation" r:id="rId18" imgW="1866600" imgH="812520" progId="Equation.DSMT4">
                  <p:embed/>
                </p:oleObj>
              </mc:Choice>
              <mc:Fallback>
                <p:oleObj name="Equation" r:id="rId18" imgW="18666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223" y="1720887"/>
                        <a:ext cx="3338513" cy="14366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59227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967310"/>
              </p:ext>
            </p:extLst>
          </p:nvPr>
        </p:nvGraphicFramePr>
        <p:xfrm>
          <a:off x="1266470" y="3706515"/>
          <a:ext cx="2994510" cy="1140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897" name="Equation" r:id="rId4" imgW="2273040" imgH="876240" progId="Equation.DSMT4">
                  <p:embed/>
                </p:oleObj>
              </mc:Choice>
              <mc:Fallback>
                <p:oleObj name="Equation" r:id="rId4" imgW="227304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470" y="3706515"/>
                        <a:ext cx="2994510" cy="11405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37737"/>
              </p:ext>
            </p:extLst>
          </p:nvPr>
        </p:nvGraphicFramePr>
        <p:xfrm>
          <a:off x="2438400" y="442172"/>
          <a:ext cx="5257800" cy="2103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898" name="Document" r:id="rId6" imgW="5372907" imgH="2150111" progId="Word.Document.12">
                  <p:embed/>
                </p:oleObj>
              </mc:Choice>
              <mc:Fallback>
                <p:oleObj name="Document" r:id="rId6" imgW="5372907" imgH="215011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38400" y="442172"/>
                        <a:ext cx="5257800" cy="2103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itle 1"/>
          <p:cNvSpPr txBox="1">
            <a:spLocks/>
          </p:cNvSpPr>
          <p:nvPr/>
        </p:nvSpPr>
        <p:spPr>
          <a:xfrm>
            <a:off x="1136780" y="2814650"/>
            <a:ext cx="2743200" cy="6127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Find the number of cases in 1982 (year 0).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143000" y="5063601"/>
            <a:ext cx="3200400" cy="109751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There were approximately 168,800 cases of chickenpox in 1982.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8659249"/>
              </p:ext>
            </p:extLst>
          </p:nvPr>
        </p:nvGraphicFramePr>
        <p:xfrm>
          <a:off x="5508625" y="3718749"/>
          <a:ext cx="3211513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5899" name="Equation" r:id="rId8" imgW="2438280" imgH="876240" progId="Equation.DSMT4">
                  <p:embed/>
                </p:oleObj>
              </mc:Choice>
              <mc:Fallback>
                <p:oleObj name="Equation" r:id="rId8" imgW="2438280" imgH="876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25" y="3718749"/>
                        <a:ext cx="3211513" cy="1138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/>
          <p:cNvSpPr txBox="1">
            <a:spLocks/>
          </p:cNvSpPr>
          <p:nvPr/>
        </p:nvSpPr>
        <p:spPr>
          <a:xfrm>
            <a:off x="5486400" y="2825730"/>
            <a:ext cx="2743200" cy="6127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Find the number of cases in 1994.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5492620" y="5074681"/>
            <a:ext cx="3200400" cy="109751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By 1994 there were approximately 129,200 cases of chickenpox.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1693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/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097006"/>
              </p:ext>
            </p:extLst>
          </p:nvPr>
        </p:nvGraphicFramePr>
        <p:xfrm>
          <a:off x="1600200" y="2760834"/>
          <a:ext cx="2792412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918" name="Equation" r:id="rId4" imgW="2120760" imgH="901440" progId="Equation.DSMT4">
                  <p:embed/>
                </p:oleObj>
              </mc:Choice>
              <mc:Fallback>
                <p:oleObj name="Equation" r:id="rId4" imgW="2120760" imgH="901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760834"/>
                        <a:ext cx="2792412" cy="1174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itle 1"/>
          <p:cNvSpPr txBox="1">
            <a:spLocks/>
          </p:cNvSpPr>
          <p:nvPr/>
        </p:nvSpPr>
        <p:spPr>
          <a:xfrm>
            <a:off x="1524000" y="1948447"/>
            <a:ext cx="2743200" cy="6127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Find the cost of a year of college in 1970.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524000" y="4238236"/>
            <a:ext cx="2971800" cy="60942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1970 a year of college cost around $692.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1122119"/>
              </p:ext>
            </p:extLst>
          </p:nvPr>
        </p:nvGraphicFramePr>
        <p:xfrm>
          <a:off x="5124450" y="2760663"/>
          <a:ext cx="306070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919" name="Equation" r:id="rId6" imgW="2323800" imgH="901440" progId="Equation.DSMT4">
                  <p:embed/>
                </p:oleObj>
              </mc:Choice>
              <mc:Fallback>
                <p:oleObj name="Equation" r:id="rId6" imgW="2323800" imgH="901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450" y="2760663"/>
                        <a:ext cx="3060700" cy="11747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5181600" y="1948447"/>
            <a:ext cx="2743200" cy="61277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Find the cost of a year of college in 2015.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213350" y="4266810"/>
            <a:ext cx="2971800" cy="749715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latin typeface="Arial" pitchFamily="34" charset="0"/>
                <a:cs typeface="Arial" pitchFamily="34" charset="0"/>
              </a:rPr>
              <a:t>In 2015 a year of college will cost around $9,742.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799796"/>
              </p:ext>
            </p:extLst>
          </p:nvPr>
        </p:nvGraphicFramePr>
        <p:xfrm>
          <a:off x="1671921" y="152400"/>
          <a:ext cx="5949950" cy="168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6920" name="Document" r:id="rId8" imgW="5949456" imgH="1682226" progId="Word.Document.12">
                  <p:embed/>
                </p:oleObj>
              </mc:Choice>
              <mc:Fallback>
                <p:oleObj name="Document" r:id="rId8" imgW="5949456" imgH="168222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71921" y="152400"/>
                        <a:ext cx="5949950" cy="1682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57676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11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52500" y="1066800"/>
            <a:ext cx="7239000" cy="612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Applying a Quadratic Function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119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841981"/>
              </p:ext>
            </p:extLst>
          </p:nvPr>
        </p:nvGraphicFramePr>
        <p:xfrm>
          <a:off x="5119687" y="1672016"/>
          <a:ext cx="2627313" cy="2535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923" name="Equation" r:id="rId4" imgW="1091880" imgH="1041120" progId="Equation.DSMT4">
                  <p:embed/>
                </p:oleObj>
              </mc:Choice>
              <mc:Fallback>
                <p:oleObj name="Equation" r:id="rId4" imgW="1091880" imgH="1041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687" y="1672016"/>
                        <a:ext cx="2627313" cy="2535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3030691"/>
              </p:ext>
            </p:extLst>
          </p:nvPr>
        </p:nvGraphicFramePr>
        <p:xfrm>
          <a:off x="779463" y="1608138"/>
          <a:ext cx="3146425" cy="203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924" name="Equation" r:id="rId6" imgW="1307880" imgH="838080" progId="Equation.DSMT4">
                  <p:embed/>
                </p:oleObj>
              </mc:Choice>
              <mc:Fallback>
                <p:oleObj name="Equation" r:id="rId6" imgW="13078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3" y="1608138"/>
                        <a:ext cx="3146425" cy="203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itle 1"/>
          <p:cNvSpPr txBox="1">
            <a:spLocks/>
          </p:cNvSpPr>
          <p:nvPr/>
        </p:nvSpPr>
        <p:spPr>
          <a:xfrm>
            <a:off x="914400" y="304800"/>
            <a:ext cx="7315200" cy="53339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Decide whether each supplied value is or is not a solution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14400" y="2185436"/>
            <a:ext cx="1905000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188787" y="2253822"/>
            <a:ext cx="1746164" cy="42402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271423" y="2803682"/>
            <a:ext cx="1663528" cy="43150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920622"/>
              </p:ext>
            </p:extLst>
          </p:nvPr>
        </p:nvGraphicFramePr>
        <p:xfrm>
          <a:off x="3127375" y="838200"/>
          <a:ext cx="2994025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925" name="Equation" r:id="rId8" imgW="1244520" imgH="215640" progId="Equation.DSMT4">
                  <p:embed/>
                </p:oleObj>
              </mc:Choice>
              <mc:Fallback>
                <p:oleObj name="Equation" r:id="rId8" imgW="1244520" imgH="215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75" y="838200"/>
                        <a:ext cx="2994025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353237"/>
              </p:ext>
            </p:extLst>
          </p:nvPr>
        </p:nvGraphicFramePr>
        <p:xfrm>
          <a:off x="914400" y="4808537"/>
          <a:ext cx="19558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926" name="Equation" r:id="rId10" imgW="812520" imgH="152280" progId="Equation.DSMT4">
                  <p:embed/>
                </p:oleObj>
              </mc:Choice>
              <mc:Fallback>
                <p:oleObj name="Equation" r:id="rId10" imgW="8125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808537"/>
                        <a:ext cx="19558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041195"/>
              </p:ext>
            </p:extLst>
          </p:nvPr>
        </p:nvGraphicFramePr>
        <p:xfrm>
          <a:off x="4930775" y="4368800"/>
          <a:ext cx="22621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927" name="Equation" r:id="rId12" imgW="939600" imgH="152280" progId="Equation.DSMT4">
                  <p:embed/>
                </p:oleObj>
              </mc:Choice>
              <mc:Fallback>
                <p:oleObj name="Equation" r:id="rId12" imgW="9396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775" y="4368800"/>
                        <a:ext cx="226218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914400" y="2658033"/>
            <a:ext cx="1905000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14400" y="3183497"/>
            <a:ext cx="1905000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230105" y="3295913"/>
            <a:ext cx="1663528" cy="43150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258982" y="3797389"/>
            <a:ext cx="1663528" cy="43150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14086"/>
              </p:ext>
            </p:extLst>
          </p:nvPr>
        </p:nvGraphicFramePr>
        <p:xfrm>
          <a:off x="5124062" y="1676400"/>
          <a:ext cx="2627313" cy="2535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928" name="Equation" r:id="rId14" imgW="1091880" imgH="1041120" progId="Equation.DSMT4">
                  <p:embed/>
                </p:oleObj>
              </mc:Choice>
              <mc:Fallback>
                <p:oleObj name="Equation" r:id="rId14" imgW="1091880" imgH="1041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4062" y="1676400"/>
                        <a:ext cx="2627313" cy="2535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490895"/>
              </p:ext>
            </p:extLst>
          </p:nvPr>
        </p:nvGraphicFramePr>
        <p:xfrm>
          <a:off x="777099" y="1600200"/>
          <a:ext cx="3146425" cy="203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1929" name="Equation" r:id="rId15" imgW="1307880" imgH="838080" progId="Equation.DSMT4">
                  <p:embed/>
                </p:oleObj>
              </mc:Choice>
              <mc:Fallback>
                <p:oleObj name="Equation" r:id="rId15" imgW="13078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099" y="1600200"/>
                        <a:ext cx="3146425" cy="203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750824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8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873697"/>
              </p:ext>
            </p:extLst>
          </p:nvPr>
        </p:nvGraphicFramePr>
        <p:xfrm>
          <a:off x="4953000" y="1929615"/>
          <a:ext cx="3086100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16" name="Equation" r:id="rId4" imgW="1282680" imgH="634680" progId="Equation.DSMT4">
                  <p:embed/>
                </p:oleObj>
              </mc:Choice>
              <mc:Fallback>
                <p:oleObj name="Equation" r:id="rId4" imgW="128268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929615"/>
                        <a:ext cx="3086100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3513005"/>
              </p:ext>
            </p:extLst>
          </p:nvPr>
        </p:nvGraphicFramePr>
        <p:xfrm>
          <a:off x="823913" y="1854200"/>
          <a:ext cx="3054350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17" name="Equation" r:id="rId6" imgW="1269720" imgH="634680" progId="Equation.DSMT4">
                  <p:embed/>
                </p:oleObj>
              </mc:Choice>
              <mc:Fallback>
                <p:oleObj name="Equation" r:id="rId6" imgW="126972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913" y="1854200"/>
                        <a:ext cx="3054350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itle 1"/>
          <p:cNvSpPr txBox="1">
            <a:spLocks/>
          </p:cNvSpPr>
          <p:nvPr/>
        </p:nvSpPr>
        <p:spPr>
          <a:xfrm>
            <a:off x="914400" y="304800"/>
            <a:ext cx="7315200" cy="53339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Decide whether each supplied value is or is not a solution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41992" y="2429231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30646" y="2971800"/>
            <a:ext cx="1032492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188036" y="2546467"/>
            <a:ext cx="1746164" cy="42402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270672" y="3081254"/>
            <a:ext cx="1663528" cy="43150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211205"/>
              </p:ext>
            </p:extLst>
          </p:nvPr>
        </p:nvGraphicFramePr>
        <p:xfrm>
          <a:off x="3035128" y="838199"/>
          <a:ext cx="3178057" cy="5258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18" name="Equation" r:id="rId8" imgW="1320227" imgH="215806" progId="Equation.DSMT4">
                  <p:embed/>
                </p:oleObj>
              </mc:Choice>
              <mc:Fallback>
                <p:oleObj name="Equation" r:id="rId8" imgW="1320227" imgH="215806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128" y="838199"/>
                        <a:ext cx="3178057" cy="5258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5412934"/>
              </p:ext>
            </p:extLst>
          </p:nvPr>
        </p:nvGraphicFramePr>
        <p:xfrm>
          <a:off x="1600200" y="3948666"/>
          <a:ext cx="19558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19" name="Equation" r:id="rId10" imgW="812520" imgH="152280" progId="Equation.DSMT4">
                  <p:embed/>
                </p:oleObj>
              </mc:Choice>
              <mc:Fallback>
                <p:oleObj name="Equation" r:id="rId10" imgW="8125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48666"/>
                        <a:ext cx="19558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857104"/>
              </p:ext>
            </p:extLst>
          </p:nvPr>
        </p:nvGraphicFramePr>
        <p:xfrm>
          <a:off x="5791200" y="4041385"/>
          <a:ext cx="19558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20" name="Equation" r:id="rId12" imgW="812520" imgH="152280" progId="Equation.DSMT4">
                  <p:embed/>
                </p:oleObj>
              </mc:Choice>
              <mc:Fallback>
                <p:oleObj name="Equation" r:id="rId12" imgW="8125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041385"/>
                        <a:ext cx="19558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7431228"/>
              </p:ext>
            </p:extLst>
          </p:nvPr>
        </p:nvGraphicFramePr>
        <p:xfrm>
          <a:off x="819538" y="1854782"/>
          <a:ext cx="3054350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21" name="Equation" r:id="rId14" imgW="1269720" imgH="634680" progId="Equation.DSMT4">
                  <p:embed/>
                </p:oleObj>
              </mc:Choice>
              <mc:Fallback>
                <p:oleObj name="Equation" r:id="rId14" imgW="126972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538" y="1854782"/>
                        <a:ext cx="3054350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949287"/>
              </p:ext>
            </p:extLst>
          </p:nvPr>
        </p:nvGraphicFramePr>
        <p:xfrm>
          <a:off x="4956109" y="1923662"/>
          <a:ext cx="3086100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022" name="Equation" r:id="rId15" imgW="1282680" imgH="634680" progId="Equation.DSMT4">
                  <p:embed/>
                </p:oleObj>
              </mc:Choice>
              <mc:Fallback>
                <p:oleObj name="Equation" r:id="rId15" imgW="128268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6109" y="1923662"/>
                        <a:ext cx="3086100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12339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639794"/>
              </p:ext>
            </p:extLst>
          </p:nvPr>
        </p:nvGraphicFramePr>
        <p:xfrm>
          <a:off x="5105400" y="1930400"/>
          <a:ext cx="2781300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993" name="Equation" r:id="rId4" imgW="1155600" imgH="634680" progId="Equation.DSMT4">
                  <p:embed/>
                </p:oleObj>
              </mc:Choice>
              <mc:Fallback>
                <p:oleObj name="Equation" r:id="rId4" imgW="115560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930400"/>
                        <a:ext cx="2781300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115066"/>
              </p:ext>
            </p:extLst>
          </p:nvPr>
        </p:nvGraphicFramePr>
        <p:xfrm>
          <a:off x="809625" y="1854200"/>
          <a:ext cx="3084513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994" name="Equation" r:id="rId6" imgW="1282680" imgH="634680" progId="Equation.DSMT4">
                  <p:embed/>
                </p:oleObj>
              </mc:Choice>
              <mc:Fallback>
                <p:oleObj name="Equation" r:id="rId6" imgW="128268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1854200"/>
                        <a:ext cx="3084513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itle 1"/>
          <p:cNvSpPr txBox="1">
            <a:spLocks/>
          </p:cNvSpPr>
          <p:nvPr/>
        </p:nvSpPr>
        <p:spPr>
          <a:xfrm>
            <a:off x="914400" y="304800"/>
            <a:ext cx="7315200" cy="53339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Decide whether each supplied value is or is not a solution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41992" y="2429231"/>
            <a:ext cx="22098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30646" y="3040505"/>
            <a:ext cx="1032492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188036" y="2546467"/>
            <a:ext cx="1746164" cy="42402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270672" y="3081254"/>
            <a:ext cx="1663528" cy="431506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583552"/>
              </p:ext>
            </p:extLst>
          </p:nvPr>
        </p:nvGraphicFramePr>
        <p:xfrm>
          <a:off x="3051792" y="844076"/>
          <a:ext cx="320992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995" name="Equation" r:id="rId8" imgW="1333440" imgH="241200" progId="Equation.DSMT4">
                  <p:embed/>
                </p:oleObj>
              </mc:Choice>
              <mc:Fallback>
                <p:oleObj name="Equation" r:id="rId8" imgW="13334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1792" y="844076"/>
                        <a:ext cx="3209925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470932"/>
              </p:ext>
            </p:extLst>
          </p:nvPr>
        </p:nvGraphicFramePr>
        <p:xfrm>
          <a:off x="1355725" y="3948113"/>
          <a:ext cx="24447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996" name="Equation" r:id="rId10" imgW="1015920" imgH="152280" progId="Equation.DSMT4">
                  <p:embed/>
                </p:oleObj>
              </mc:Choice>
              <mc:Fallback>
                <p:oleObj name="Equation" r:id="rId10" imgW="10159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5725" y="3948113"/>
                        <a:ext cx="244475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544233"/>
              </p:ext>
            </p:extLst>
          </p:nvPr>
        </p:nvGraphicFramePr>
        <p:xfrm>
          <a:off x="5715000" y="3959225"/>
          <a:ext cx="18034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997" name="Equation" r:id="rId12" imgW="749160" imgH="152280" progId="Equation.DSMT4">
                  <p:embed/>
                </p:oleObj>
              </mc:Choice>
              <mc:Fallback>
                <p:oleObj name="Equation" r:id="rId12" imgW="7491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959225"/>
                        <a:ext cx="18034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473896"/>
              </p:ext>
            </p:extLst>
          </p:nvPr>
        </p:nvGraphicFramePr>
        <p:xfrm>
          <a:off x="808655" y="1847462"/>
          <a:ext cx="3084513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998" name="Equation" r:id="rId14" imgW="1282680" imgH="634680" progId="Equation.DSMT4">
                  <p:embed/>
                </p:oleObj>
              </mc:Choice>
              <mc:Fallback>
                <p:oleObj name="Equation" r:id="rId14" imgW="128268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655" y="1847462"/>
                        <a:ext cx="3084513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5199549"/>
              </p:ext>
            </p:extLst>
          </p:nvPr>
        </p:nvGraphicFramePr>
        <p:xfrm>
          <a:off x="5096069" y="1932993"/>
          <a:ext cx="2781300" cy="154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999" name="Equation" r:id="rId15" imgW="1155600" imgH="634680" progId="Equation.DSMT4">
                  <p:embed/>
                </p:oleObj>
              </mc:Choice>
              <mc:Fallback>
                <p:oleObj name="Equation" r:id="rId15" imgW="115560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069" y="1932993"/>
                        <a:ext cx="2781300" cy="154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85182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13383"/>
              </p:ext>
            </p:extLst>
          </p:nvPr>
        </p:nvGraphicFramePr>
        <p:xfrm>
          <a:off x="773113" y="1760538"/>
          <a:ext cx="3019425" cy="199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2" name="Equation" r:id="rId4" imgW="1282680" imgH="838080" progId="Equation.DSMT4">
                  <p:embed/>
                </p:oleObj>
              </mc:Choice>
              <mc:Fallback>
                <p:oleObj name="Equation" r:id="rId4" imgW="12826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1760538"/>
                        <a:ext cx="3019425" cy="19954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itle 1"/>
          <p:cNvSpPr txBox="1">
            <a:spLocks/>
          </p:cNvSpPr>
          <p:nvPr/>
        </p:nvSpPr>
        <p:spPr>
          <a:xfrm>
            <a:off x="914400" y="304800"/>
            <a:ext cx="7315200" cy="53339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Decide whether each supplied value is or is not a solution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02434" y="2266987"/>
            <a:ext cx="1164076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14400" y="2853131"/>
            <a:ext cx="1052109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58671"/>
              </p:ext>
            </p:extLst>
          </p:nvPr>
        </p:nvGraphicFramePr>
        <p:xfrm>
          <a:off x="1387475" y="3948113"/>
          <a:ext cx="23828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3" name="Equation" r:id="rId6" imgW="990360" imgH="152280" progId="Equation.DSMT4">
                  <p:embed/>
                </p:oleObj>
              </mc:Choice>
              <mc:Fallback>
                <p:oleObj name="Equation" r:id="rId6" imgW="9903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475" y="3948113"/>
                        <a:ext cx="238283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8667928"/>
              </p:ext>
            </p:extLst>
          </p:nvPr>
        </p:nvGraphicFramePr>
        <p:xfrm>
          <a:off x="5715000" y="3959225"/>
          <a:ext cx="18018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4" name="Equation" r:id="rId8" imgW="749160" imgH="152280" progId="Equation.DSMT4">
                  <p:embed/>
                </p:oleObj>
              </mc:Choice>
              <mc:Fallback>
                <p:oleObj name="Equation" r:id="rId8" imgW="74916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959225"/>
                        <a:ext cx="1801813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872412" y="3352800"/>
            <a:ext cx="1032492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90800" y="1810742"/>
            <a:ext cx="1468746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14600" y="2286955"/>
            <a:ext cx="1209898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667000" y="2792239"/>
            <a:ext cx="869302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4667788"/>
              </p:ext>
            </p:extLst>
          </p:nvPr>
        </p:nvGraphicFramePr>
        <p:xfrm>
          <a:off x="5353050" y="1762125"/>
          <a:ext cx="2781300" cy="199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5" name="Equation" r:id="rId10" imgW="1180800" imgH="838080" progId="Equation.DSMT4">
                  <p:embed/>
                </p:oleObj>
              </mc:Choice>
              <mc:Fallback>
                <p:oleObj name="Equation" r:id="rId10" imgW="118080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3050" y="1762125"/>
                        <a:ext cx="2781300" cy="19954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116920"/>
              </p:ext>
            </p:extLst>
          </p:nvPr>
        </p:nvGraphicFramePr>
        <p:xfrm>
          <a:off x="2917825" y="855663"/>
          <a:ext cx="31496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6" name="Equation" r:id="rId12" imgW="1307880" imgH="241200" progId="Equation.DSMT4">
                  <p:embed/>
                </p:oleObj>
              </mc:Choice>
              <mc:Fallback>
                <p:oleObj name="Equation" r:id="rId12" imgW="13078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855663"/>
                        <a:ext cx="3149600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5332301" y="2286955"/>
            <a:ext cx="1283605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336916" y="2838609"/>
            <a:ext cx="1283605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290263" y="3360583"/>
            <a:ext cx="1283605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959991" y="1748144"/>
            <a:ext cx="1283605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983495" y="2263754"/>
            <a:ext cx="1283605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997313" y="2759127"/>
            <a:ext cx="1283605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0312666"/>
              </p:ext>
            </p:extLst>
          </p:nvPr>
        </p:nvGraphicFramePr>
        <p:xfrm>
          <a:off x="771331" y="1761931"/>
          <a:ext cx="3019425" cy="199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7" name="Equation" r:id="rId14" imgW="1282680" imgH="838080" progId="Equation.DSMT4">
                  <p:embed/>
                </p:oleObj>
              </mc:Choice>
              <mc:Fallback>
                <p:oleObj name="Equation" r:id="rId14" imgW="12826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331" y="1761931"/>
                        <a:ext cx="3019425" cy="19954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355140"/>
              </p:ext>
            </p:extLst>
          </p:nvPr>
        </p:nvGraphicFramePr>
        <p:xfrm>
          <a:off x="5352662" y="1752600"/>
          <a:ext cx="2781300" cy="199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18" name="Equation" r:id="rId15" imgW="1180800" imgH="838080" progId="Equation.DSMT4">
                  <p:embed/>
                </p:oleObj>
              </mc:Choice>
              <mc:Fallback>
                <p:oleObj name="Equation" r:id="rId15" imgW="118080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662" y="1752600"/>
                        <a:ext cx="2781300" cy="19954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32752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20" grpId="0" animBg="1"/>
      <p:bldP spid="21" grpId="0" animBg="1"/>
      <p:bldP spid="23" grpId="0" animBg="1"/>
      <p:bldP spid="24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141190"/>
              </p:ext>
            </p:extLst>
          </p:nvPr>
        </p:nvGraphicFramePr>
        <p:xfrm>
          <a:off x="416098" y="1760398"/>
          <a:ext cx="3736802" cy="1996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015" name="Equation" r:id="rId4" imgW="1587240" imgH="838080" progId="Equation.DSMT4">
                  <p:embed/>
                </p:oleObj>
              </mc:Choice>
              <mc:Fallback>
                <p:oleObj name="Equation" r:id="rId4" imgW="15872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98" y="1760398"/>
                        <a:ext cx="3736802" cy="19961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itle 1"/>
          <p:cNvSpPr txBox="1">
            <a:spLocks/>
          </p:cNvSpPr>
          <p:nvPr/>
        </p:nvSpPr>
        <p:spPr>
          <a:xfrm>
            <a:off x="914400" y="304800"/>
            <a:ext cx="7315200" cy="53339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Decide whether each supplied value is or is not a solution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09600" y="2266987"/>
            <a:ext cx="1752600" cy="492941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38199" y="2819400"/>
            <a:ext cx="1065245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627519"/>
              </p:ext>
            </p:extLst>
          </p:nvPr>
        </p:nvGraphicFramePr>
        <p:xfrm>
          <a:off x="2730500" y="844550"/>
          <a:ext cx="385286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016" name="Equation" r:id="rId6" imgW="1600200" imgH="241200" progId="Equation.DSMT4">
                  <p:embed/>
                </p:oleObj>
              </mc:Choice>
              <mc:Fallback>
                <p:oleObj name="Equation" r:id="rId6" imgW="16002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844550"/>
                        <a:ext cx="3852863" cy="587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57115"/>
              </p:ext>
            </p:extLst>
          </p:nvPr>
        </p:nvGraphicFramePr>
        <p:xfrm>
          <a:off x="1600200" y="3948666"/>
          <a:ext cx="19558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017" name="Equation" r:id="rId8" imgW="812520" imgH="152280" progId="Equation.DSMT4">
                  <p:embed/>
                </p:oleObj>
              </mc:Choice>
              <mc:Fallback>
                <p:oleObj name="Equation" r:id="rId8" imgW="8125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948666"/>
                        <a:ext cx="19558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38553"/>
              </p:ext>
            </p:extLst>
          </p:nvPr>
        </p:nvGraphicFramePr>
        <p:xfrm>
          <a:off x="5638800" y="3959225"/>
          <a:ext cx="195580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018" name="Equation" r:id="rId10" imgW="812520" imgH="152280" progId="Equation.DSMT4">
                  <p:embed/>
                </p:oleObj>
              </mc:Choice>
              <mc:Fallback>
                <p:oleObj name="Equation" r:id="rId10" imgW="81252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959225"/>
                        <a:ext cx="1955800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872412" y="3352800"/>
            <a:ext cx="1021702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798454" y="1810742"/>
            <a:ext cx="1456305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66790" y="2275573"/>
            <a:ext cx="1459977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766790" y="2792239"/>
            <a:ext cx="1441316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496433"/>
              </p:ext>
            </p:extLst>
          </p:nvPr>
        </p:nvGraphicFramePr>
        <p:xfrm>
          <a:off x="4876800" y="1761846"/>
          <a:ext cx="3736802" cy="1996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019" name="Equation" r:id="rId12" imgW="1587240" imgH="838080" progId="Equation.DSMT4">
                  <p:embed/>
                </p:oleObj>
              </mc:Choice>
              <mc:Fallback>
                <p:oleObj name="Equation" r:id="rId12" imgW="15872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761846"/>
                        <a:ext cx="3736802" cy="19961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104725" y="2338002"/>
            <a:ext cx="1441316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071452" y="2819400"/>
            <a:ext cx="1441316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175384" y="3336656"/>
            <a:ext cx="1441316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183172" y="1800496"/>
            <a:ext cx="1441316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209453" y="2275573"/>
            <a:ext cx="1441316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366938" y="2753344"/>
            <a:ext cx="1441316" cy="45624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7822238"/>
              </p:ext>
            </p:extLst>
          </p:nvPr>
        </p:nvGraphicFramePr>
        <p:xfrm>
          <a:off x="426205" y="1771262"/>
          <a:ext cx="3736802" cy="1996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020" name="Equation" r:id="rId14" imgW="1587240" imgH="838080" progId="Equation.DSMT4">
                  <p:embed/>
                </p:oleObj>
              </mc:Choice>
              <mc:Fallback>
                <p:oleObj name="Equation" r:id="rId14" imgW="15872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05" y="1771262"/>
                        <a:ext cx="3736802" cy="19961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760638"/>
              </p:ext>
            </p:extLst>
          </p:nvPr>
        </p:nvGraphicFramePr>
        <p:xfrm>
          <a:off x="4876800" y="1752600"/>
          <a:ext cx="3736802" cy="1996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021" name="Equation" r:id="rId15" imgW="1587240" imgH="838080" progId="Equation.DSMT4">
                  <p:embed/>
                </p:oleObj>
              </mc:Choice>
              <mc:Fallback>
                <p:oleObj name="Equation" r:id="rId15" imgW="158724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752600"/>
                        <a:ext cx="3736802" cy="199616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3037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52500" y="1066800"/>
            <a:ext cx="7239000" cy="612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Checking Quadratic Solutions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9205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952500" y="1066800"/>
            <a:ext cx="7239000" cy="61277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Evaluating a Discriminant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3007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38083"/>
              </p:ext>
            </p:extLst>
          </p:nvPr>
        </p:nvGraphicFramePr>
        <p:xfrm>
          <a:off x="1905000" y="1828800"/>
          <a:ext cx="3252788" cy="1246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870" name="Equation" r:id="rId4" imgW="1041120" imgH="380880" progId="Equation.DSMT4">
                  <p:embed/>
                </p:oleObj>
              </mc:Choice>
              <mc:Fallback>
                <p:oleObj name="Equation" r:id="rId4" imgW="104112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828800"/>
                        <a:ext cx="3252788" cy="1246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636598"/>
              </p:ext>
            </p:extLst>
          </p:nvPr>
        </p:nvGraphicFramePr>
        <p:xfrm>
          <a:off x="1938240" y="1842294"/>
          <a:ext cx="3224213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871" name="Equation" r:id="rId6" imgW="1054080" imgH="380880" progId="Equation.DSMT4">
                  <p:embed/>
                </p:oleObj>
              </mc:Choice>
              <mc:Fallback>
                <p:oleObj name="Equation" r:id="rId6" imgW="105408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240" y="1842294"/>
                        <a:ext cx="3224213" cy="1219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384557"/>
              </p:ext>
            </p:extLst>
          </p:nvPr>
        </p:nvGraphicFramePr>
        <p:xfrm>
          <a:off x="5222875" y="2008188"/>
          <a:ext cx="2601913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872" name="Equation" r:id="rId8" imgW="850680" imgH="241200" progId="Equation.DSMT4">
                  <p:embed/>
                </p:oleObj>
              </mc:Choice>
              <mc:Fallback>
                <p:oleObj name="Equation" r:id="rId8" imgW="85068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75" y="2008188"/>
                        <a:ext cx="2601913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212752"/>
              </p:ext>
            </p:extLst>
          </p:nvPr>
        </p:nvGraphicFramePr>
        <p:xfrm>
          <a:off x="1600200" y="228600"/>
          <a:ext cx="5819284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873" name="Equation" r:id="rId10" imgW="2158920" imgH="431640" progId="Equation.DSMT4">
                  <p:embed/>
                </p:oleObj>
              </mc:Choice>
              <mc:Fallback>
                <p:oleObj name="Equation" r:id="rId10" imgW="21589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28600"/>
                        <a:ext cx="5819284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623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6444</TotalTime>
  <Words>287</Words>
  <Application>Microsoft Office PowerPoint</Application>
  <PresentationFormat>On-screen Show (4:3)</PresentationFormat>
  <Paragraphs>62</Paragraphs>
  <Slides>19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Office Theme</vt:lpstr>
      <vt:lpstr>Equation</vt:lpstr>
      <vt:lpstr>MathType 6.0 Equation</vt:lpstr>
      <vt:lpstr>Microsoft Word Document</vt:lpstr>
      <vt:lpstr>Introduction to Checking Quadratic Solutions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Checking Quadratic Solutions</vt:lpstr>
      <vt:lpstr>Evaluating a Discriminant</vt:lpstr>
      <vt:lpstr>PowerPoint Presentation</vt:lpstr>
      <vt:lpstr>PowerPoint Presentation</vt:lpstr>
      <vt:lpstr>PowerPoint Presentation</vt:lpstr>
      <vt:lpstr>PowerPoint Presentation</vt:lpstr>
      <vt:lpstr>Evaluating a Discriminant</vt:lpstr>
      <vt:lpstr>Applying a Quadratic Function</vt:lpstr>
      <vt:lpstr>Evaluating Quadratic Functions</vt:lpstr>
      <vt:lpstr>Evaluate</vt:lpstr>
      <vt:lpstr>PowerPoint Presentation</vt:lpstr>
      <vt:lpstr>PowerPoint Presentation</vt:lpstr>
      <vt:lpstr>Applying a Quadratic Function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Radicals</dc:title>
  <dc:creator>sas</dc:creator>
  <cp:lastModifiedBy>scott.storla@minneapolis.edu</cp:lastModifiedBy>
  <cp:revision>148</cp:revision>
  <dcterms:created xsi:type="dcterms:W3CDTF">2006-08-16T00:00:00Z</dcterms:created>
  <dcterms:modified xsi:type="dcterms:W3CDTF">2015-09-18T19:32:17Z</dcterms:modified>
</cp:coreProperties>
</file>