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79" r:id="rId2"/>
    <p:sldId id="617" r:id="rId3"/>
    <p:sldId id="641" r:id="rId4"/>
    <p:sldId id="581" r:id="rId5"/>
    <p:sldId id="580" r:id="rId6"/>
    <p:sldId id="582" r:id="rId7"/>
    <p:sldId id="583" r:id="rId8"/>
    <p:sldId id="616" r:id="rId9"/>
    <p:sldId id="643" r:id="rId10"/>
    <p:sldId id="644" r:id="rId11"/>
    <p:sldId id="645" r:id="rId12"/>
    <p:sldId id="618" r:id="rId13"/>
    <p:sldId id="619" r:id="rId14"/>
    <p:sldId id="585" r:id="rId15"/>
    <p:sldId id="607" r:id="rId16"/>
    <p:sldId id="608" r:id="rId17"/>
    <p:sldId id="587" r:id="rId18"/>
    <p:sldId id="609" r:id="rId19"/>
    <p:sldId id="611" r:id="rId20"/>
    <p:sldId id="610" r:id="rId21"/>
    <p:sldId id="612" r:id="rId22"/>
    <p:sldId id="620" r:id="rId23"/>
    <p:sldId id="621" r:id="rId24"/>
    <p:sldId id="586" r:id="rId25"/>
    <p:sldId id="614" r:id="rId26"/>
    <p:sldId id="615" r:id="rId27"/>
    <p:sldId id="588" r:id="rId28"/>
    <p:sldId id="622" r:id="rId29"/>
    <p:sldId id="64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 to powers" id="{FE92F16E-4FE5-49FC-8EAF-C6DDB4040432}">
          <p14:sldIdLst>
            <p14:sldId id="579"/>
            <p14:sldId id="617"/>
            <p14:sldId id="641"/>
            <p14:sldId id="581"/>
            <p14:sldId id="580"/>
            <p14:sldId id="582"/>
            <p14:sldId id="583"/>
            <p14:sldId id="616"/>
            <p14:sldId id="643"/>
            <p14:sldId id="644"/>
            <p14:sldId id="645"/>
            <p14:sldId id="618"/>
          </p14:sldIdLst>
        </p14:section>
        <p14:section name="The Order of Operations - no grouping" id="{3FC5338E-807D-436B-95A4-CF7504F18934}">
          <p14:sldIdLst>
            <p14:sldId id="619"/>
            <p14:sldId id="585"/>
            <p14:sldId id="607"/>
            <p14:sldId id="608"/>
            <p14:sldId id="587"/>
            <p14:sldId id="609"/>
            <p14:sldId id="611"/>
            <p14:sldId id="610"/>
            <p14:sldId id="612"/>
            <p14:sldId id="620"/>
          </p14:sldIdLst>
        </p14:section>
        <p14:section name="Order of Operations - Grouping" id="{D3DA269E-6C39-4442-BF72-CF41EE9FC6F1}">
          <p14:sldIdLst>
            <p14:sldId id="621"/>
            <p14:sldId id="586"/>
            <p14:sldId id="614"/>
            <p14:sldId id="615"/>
            <p14:sldId id="588"/>
            <p14:sldId id="622"/>
            <p14:sldId id="6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39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5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D7EC-0BC0-4C3F-A60D-1E1709E5B65B}" type="datetimeFigureOut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7906D-C33E-4E37-8CFB-BA55748B97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24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1. 5  2. 13  3. 50  4. 18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32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57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31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47048-D388-4290-9AC2-A5DB75DAFB3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25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0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8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20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1.  21      2.  8     3. 2      4.  0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86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2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emf"/><Relationship Id="rId5" Type="http://schemas.openxmlformats.org/officeDocument/2006/relationships/package" Target="../embeddings/Microsoft_Word_Document4.docx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emf"/><Relationship Id="rId5" Type="http://schemas.openxmlformats.org/officeDocument/2006/relationships/package" Target="../embeddings/Microsoft_Word_Document5.docx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0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3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7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2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4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6.bin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5.bin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17.bin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02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597955"/>
              </p:ext>
            </p:extLst>
          </p:nvPr>
        </p:nvGraphicFramePr>
        <p:xfrm>
          <a:off x="1295400" y="2057400"/>
          <a:ext cx="7139018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925" name="Document" r:id="rId5" imgW="5946064" imgH="1305824" progId="Word.Document.12">
                  <p:embed/>
                </p:oleObj>
              </mc:Choice>
              <mc:Fallback>
                <p:oleObj name="Document" r:id="rId5" imgW="5946064" imgH="13058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95400" y="2057400"/>
                        <a:ext cx="7139018" cy="156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828800" y="152400"/>
            <a:ext cx="6400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Fill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blanks using the words term, factor, sum, product,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difference, quotient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base, exponent and power.</a:t>
            </a:r>
          </a:p>
        </p:txBody>
      </p:sp>
    </p:spTree>
    <p:extLst>
      <p:ext uri="{BB962C8B-B14F-4D97-AF65-F5344CB8AC3E}">
        <p14:creationId xmlns:p14="http://schemas.microsoft.com/office/powerpoint/2010/main" val="180353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12733"/>
              </p:ext>
            </p:extLst>
          </p:nvPr>
        </p:nvGraphicFramePr>
        <p:xfrm>
          <a:off x="990600" y="1905000"/>
          <a:ext cx="7633065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949" name="Document" r:id="rId5" imgW="5946064" imgH="1265208" progId="Word.Document.12">
                  <p:embed/>
                </p:oleObj>
              </mc:Choice>
              <mc:Fallback>
                <p:oleObj name="Document" r:id="rId5" imgW="5946064" imgH="126520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0600" y="1905000"/>
                        <a:ext cx="7633065" cy="162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828800" y="152400"/>
            <a:ext cx="6400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Fill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blanks using the words term, factor, sum, product,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difference, quotient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base, exponent and power.</a:t>
            </a:r>
          </a:p>
        </p:txBody>
      </p:sp>
    </p:spTree>
    <p:extLst>
      <p:ext uri="{BB962C8B-B14F-4D97-AF65-F5344CB8AC3E}">
        <p14:creationId xmlns:p14="http://schemas.microsoft.com/office/powerpoint/2010/main" val="422279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An Introduction to Powers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01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 and the Order of Operations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24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146514"/>
              </p:ext>
            </p:extLst>
          </p:nvPr>
        </p:nvGraphicFramePr>
        <p:xfrm>
          <a:off x="3565612" y="1363377"/>
          <a:ext cx="1938163" cy="606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52" name="Equation" r:id="rId4" imgW="647640" imgH="203040" progId="Equation.DSMT4">
                  <p:embed/>
                </p:oleObj>
              </mc:Choice>
              <mc:Fallback>
                <p:oleObj name="Equation" r:id="rId4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612" y="1363377"/>
                        <a:ext cx="1938163" cy="6069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8"/>
              </p:ext>
            </p:extLst>
          </p:nvPr>
        </p:nvGraphicFramePr>
        <p:xfrm>
          <a:off x="3678945" y="2212999"/>
          <a:ext cx="1711499" cy="493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53" name="Equation" r:id="rId6" imgW="571320" imgH="164880" progId="Equation.DSMT4">
                  <p:embed/>
                </p:oleObj>
              </mc:Choice>
              <mc:Fallback>
                <p:oleObj name="Equation" r:id="rId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945" y="2212999"/>
                        <a:ext cx="1711499" cy="493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27640"/>
              </p:ext>
            </p:extLst>
          </p:nvPr>
        </p:nvGraphicFramePr>
        <p:xfrm>
          <a:off x="3942921" y="2928961"/>
          <a:ext cx="1102583" cy="49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54" name="Equation" r:id="rId8" imgW="368280" imgH="164880" progId="Equation.DSMT4">
                  <p:embed/>
                </p:oleObj>
              </mc:Choice>
              <mc:Fallback>
                <p:oleObj name="Equation" r:id="rId8" imgW="368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921" y="2928961"/>
                        <a:ext cx="1102583" cy="493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910397"/>
              </p:ext>
            </p:extLst>
          </p:nvPr>
        </p:nvGraphicFramePr>
        <p:xfrm>
          <a:off x="4227378" y="3710170"/>
          <a:ext cx="532083" cy="455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55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378" y="3710170"/>
                        <a:ext cx="532083" cy="455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28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882652"/>
              </p:ext>
            </p:extLst>
          </p:nvPr>
        </p:nvGraphicFramePr>
        <p:xfrm>
          <a:off x="3558944" y="1547527"/>
          <a:ext cx="2014998" cy="606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706" name="Equation" r:id="rId4" imgW="672840" imgH="203040" progId="Equation.DSMT4">
                  <p:embed/>
                </p:oleObj>
              </mc:Choice>
              <mc:Fallback>
                <p:oleObj name="Equation" r:id="rId4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944" y="1547527"/>
                        <a:ext cx="2014998" cy="6069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73929"/>
              </p:ext>
            </p:extLst>
          </p:nvPr>
        </p:nvGraphicFramePr>
        <p:xfrm>
          <a:off x="3657600" y="2571750"/>
          <a:ext cx="18621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707" name="Equation" r:id="rId6" imgW="622080" imgH="164880" progId="Equation.DSMT4">
                  <p:embed/>
                </p:oleObj>
              </mc:Choice>
              <mc:Fallback>
                <p:oleObj name="Equation" r:id="rId6" imgW="622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71750"/>
                        <a:ext cx="186213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56279"/>
              </p:ext>
            </p:extLst>
          </p:nvPr>
        </p:nvGraphicFramePr>
        <p:xfrm>
          <a:off x="3922713" y="3429000"/>
          <a:ext cx="13303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708" name="Equation" r:id="rId8" imgW="444240" imgH="164880" progId="Equation.DSMT4">
                  <p:embed/>
                </p:oleObj>
              </mc:Choice>
              <mc:Fallback>
                <p:oleObj name="Equation" r:id="rId8" imgW="444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3" y="3429000"/>
                        <a:ext cx="13303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32599"/>
              </p:ext>
            </p:extLst>
          </p:nvPr>
        </p:nvGraphicFramePr>
        <p:xfrm>
          <a:off x="4189413" y="4191000"/>
          <a:ext cx="7604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709" name="Equation" r:id="rId10" imgW="253800" imgH="164880" progId="Equation.DSMT4">
                  <p:embed/>
                </p:oleObj>
              </mc:Choice>
              <mc:Fallback>
                <p:oleObj name="Equation" r:id="rId10" imgW="253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413" y="4191000"/>
                        <a:ext cx="7604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420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815880"/>
              </p:ext>
            </p:extLst>
          </p:nvPr>
        </p:nvGraphicFramePr>
        <p:xfrm>
          <a:off x="3145981" y="1642113"/>
          <a:ext cx="2873629" cy="754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62" name="Equation" r:id="rId4" imgW="965160" imgH="253800" progId="Equation.DSMT4">
                  <p:embed/>
                </p:oleObj>
              </mc:Choice>
              <mc:Fallback>
                <p:oleObj name="Equation" r:id="rId4" imgW="965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981" y="1642113"/>
                        <a:ext cx="2873629" cy="754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041468"/>
              </p:ext>
            </p:extLst>
          </p:nvPr>
        </p:nvGraphicFramePr>
        <p:xfrm>
          <a:off x="3427413" y="2741613"/>
          <a:ext cx="24193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63" name="Equation" r:id="rId6" imgW="812520" imgH="203040" progId="Equation.DSMT4">
                  <p:embed/>
                </p:oleObj>
              </mc:Choice>
              <mc:Fallback>
                <p:oleObj name="Equation" r:id="rId6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741613"/>
                        <a:ext cx="24193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554920"/>
              </p:ext>
            </p:extLst>
          </p:nvPr>
        </p:nvGraphicFramePr>
        <p:xfrm>
          <a:off x="3962400" y="3657600"/>
          <a:ext cx="12096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64" name="Equation" r:id="rId8" imgW="406080" imgH="152280" progId="Equation.DSMT4">
                  <p:embed/>
                </p:oleObj>
              </mc:Choice>
              <mc:Fallback>
                <p:oleObj name="Equation" r:id="rId8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57600"/>
                        <a:ext cx="12096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618155"/>
              </p:ext>
            </p:extLst>
          </p:nvPr>
        </p:nvGraphicFramePr>
        <p:xfrm>
          <a:off x="4302125" y="4419600"/>
          <a:ext cx="5286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65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25" y="4419600"/>
                        <a:ext cx="52863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420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2528"/>
              </p:ext>
            </p:extLst>
          </p:nvPr>
        </p:nvGraphicFramePr>
        <p:xfrm>
          <a:off x="3155712" y="1340247"/>
          <a:ext cx="2659538" cy="68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51" name="Equation" r:id="rId4" imgW="977760" imgH="253800" progId="Equation.DSMT4">
                  <p:embed/>
                </p:oleObj>
              </mc:Choice>
              <mc:Fallback>
                <p:oleObj name="Equation" r:id="rId4" imgW="977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712" y="1340247"/>
                        <a:ext cx="2659538" cy="689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949910"/>
              </p:ext>
            </p:extLst>
          </p:nvPr>
        </p:nvGraphicFramePr>
        <p:xfrm>
          <a:off x="3484007" y="2178447"/>
          <a:ext cx="2002949" cy="68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52" name="Equation" r:id="rId6" imgW="736560" imgH="253800" progId="Equation.DSMT4">
                  <p:embed/>
                </p:oleObj>
              </mc:Choice>
              <mc:Fallback>
                <p:oleObj name="Equation" r:id="rId6" imgW="736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007" y="2178447"/>
                        <a:ext cx="2002949" cy="689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39647"/>
              </p:ext>
            </p:extLst>
          </p:nvPr>
        </p:nvGraphicFramePr>
        <p:xfrm>
          <a:off x="3815556" y="3092847"/>
          <a:ext cx="1554163" cy="68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53" name="Equation" r:id="rId8" imgW="571320" imgH="253800" progId="Equation.DSMT4">
                  <p:embed/>
                </p:oleObj>
              </mc:Choice>
              <mc:Fallback>
                <p:oleObj name="Equation" r:id="rId8" imgW="5713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556" y="3092847"/>
                        <a:ext cx="1554163" cy="689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127817"/>
              </p:ext>
            </p:extLst>
          </p:nvPr>
        </p:nvGraphicFramePr>
        <p:xfrm>
          <a:off x="4056538" y="3992801"/>
          <a:ext cx="1072198" cy="413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54" name="Equation" r:id="rId10" imgW="393480" imgH="152280" progId="Equation.DSMT4">
                  <p:embed/>
                </p:oleObj>
              </mc:Choice>
              <mc:Fallback>
                <p:oleObj name="Equation" r:id="rId10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538" y="3992801"/>
                        <a:ext cx="1072198" cy="4138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736906"/>
              </p:ext>
            </p:extLst>
          </p:nvPr>
        </p:nvGraphicFramePr>
        <p:xfrm>
          <a:off x="4359513" y="4705588"/>
          <a:ext cx="483712" cy="41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55" name="Equation" r:id="rId12" imgW="177480" imgH="152280" progId="Equation.DSMT4">
                  <p:embed/>
                </p:oleObj>
              </mc:Choice>
              <mc:Fallback>
                <p:oleObj name="Equation" r:id="rId12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513" y="4705588"/>
                        <a:ext cx="483712" cy="41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508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321439"/>
              </p:ext>
            </p:extLst>
          </p:nvPr>
        </p:nvGraphicFramePr>
        <p:xfrm>
          <a:off x="3234186" y="1565817"/>
          <a:ext cx="2609509" cy="756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88" name="Equation" r:id="rId4" imgW="876240" imgH="253800" progId="Equation.DSMT4">
                  <p:embed/>
                </p:oleObj>
              </mc:Choice>
              <mc:Fallback>
                <p:oleObj name="Equation" r:id="rId4" imgW="876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186" y="1565817"/>
                        <a:ext cx="2609509" cy="7564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65462"/>
              </p:ext>
            </p:extLst>
          </p:nvPr>
        </p:nvGraphicFramePr>
        <p:xfrm>
          <a:off x="3540125" y="2667000"/>
          <a:ext cx="192881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89" name="Equation" r:id="rId6" imgW="647640" imgH="203040" progId="Equation.DSMT4">
                  <p:embed/>
                </p:oleObj>
              </mc:Choice>
              <mc:Fallback>
                <p:oleObj name="Equation" r:id="rId6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5" y="2667000"/>
                        <a:ext cx="192881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747441"/>
              </p:ext>
            </p:extLst>
          </p:nvPr>
        </p:nvGraphicFramePr>
        <p:xfrm>
          <a:off x="3940175" y="3636963"/>
          <a:ext cx="13620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90" name="Equation" r:id="rId8" imgW="457200" imgH="164880" progId="Equation.DSMT4">
                  <p:embed/>
                </p:oleObj>
              </mc:Choice>
              <mc:Fallback>
                <p:oleObj name="Equation" r:id="rId8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3636963"/>
                        <a:ext cx="1362075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369655"/>
              </p:ext>
            </p:extLst>
          </p:nvPr>
        </p:nvGraphicFramePr>
        <p:xfrm>
          <a:off x="4321175" y="4514850"/>
          <a:ext cx="4921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91" name="Equation" r:id="rId10" imgW="164880" imgH="152280" progId="Equation.DSMT4">
                  <p:embed/>
                </p:oleObj>
              </mc:Choice>
              <mc:Fallback>
                <p:oleObj name="Equation" r:id="rId10" imgW="164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4514850"/>
                        <a:ext cx="4921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420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365106"/>
              </p:ext>
            </p:extLst>
          </p:nvPr>
        </p:nvGraphicFramePr>
        <p:xfrm>
          <a:off x="3962400" y="1219200"/>
          <a:ext cx="113030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9" name="Equation" r:id="rId4" imgW="457200" imgH="444240" progId="Equation.DSMT4">
                  <p:embed/>
                </p:oleObj>
              </mc:Choice>
              <mc:Fallback>
                <p:oleObj name="Equation" r:id="rId4" imgW="4572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219200"/>
                        <a:ext cx="113030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740872"/>
              </p:ext>
            </p:extLst>
          </p:nvPr>
        </p:nvGraphicFramePr>
        <p:xfrm>
          <a:off x="4114800" y="2514600"/>
          <a:ext cx="879475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0" name="Equation" r:id="rId6" imgW="355320" imgH="393480" progId="Equation.DSMT4">
                  <p:embed/>
                </p:oleObj>
              </mc:Choice>
              <mc:Fallback>
                <p:oleObj name="Equation" r:id="rId6" imgW="355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514600"/>
                        <a:ext cx="879475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701918"/>
              </p:ext>
            </p:extLst>
          </p:nvPr>
        </p:nvGraphicFramePr>
        <p:xfrm>
          <a:off x="4191000" y="3810000"/>
          <a:ext cx="6286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1" name="Equation" r:id="rId8" imgW="253800" imgH="317160" progId="Equation.DSMT4">
                  <p:embed/>
                </p:oleObj>
              </mc:Choice>
              <mc:Fallback>
                <p:oleObj name="Equation" r:id="rId8" imgW="2538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810000"/>
                        <a:ext cx="62865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113086"/>
              </p:ext>
            </p:extLst>
          </p:nvPr>
        </p:nvGraphicFramePr>
        <p:xfrm>
          <a:off x="4284663" y="4876800"/>
          <a:ext cx="43973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2" name="Equation" r:id="rId10" imgW="177480" imgH="152280" progId="Equation.DSMT4">
                  <p:embed/>
                </p:oleObj>
              </mc:Choice>
              <mc:Fallback>
                <p:oleObj name="Equation" r:id="rId10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876800"/>
                        <a:ext cx="43973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95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An Introduction to Powers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98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494044"/>
              </p:ext>
            </p:extLst>
          </p:nvPr>
        </p:nvGraphicFramePr>
        <p:xfrm>
          <a:off x="3810000" y="1371600"/>
          <a:ext cx="1398782" cy="602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757" name="Equation" r:id="rId4" imgW="469800" imgH="203040" progId="Equation.DSMT4">
                  <p:embed/>
                </p:oleObj>
              </mc:Choice>
              <mc:Fallback>
                <p:oleObj name="Equation" r:id="rId4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71600"/>
                        <a:ext cx="1398782" cy="602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966390"/>
              </p:ext>
            </p:extLst>
          </p:nvPr>
        </p:nvGraphicFramePr>
        <p:xfrm>
          <a:off x="3276600" y="4038600"/>
          <a:ext cx="22685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758" name="Equation" r:id="rId6" imgW="761760" imgH="164880" progId="Equation.DSMT4">
                  <p:embed/>
                </p:oleObj>
              </mc:Choice>
              <mc:Fallback>
                <p:oleObj name="Equation" r:id="rId6" imgW="761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38600"/>
                        <a:ext cx="226853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423522"/>
              </p:ext>
            </p:extLst>
          </p:nvPr>
        </p:nvGraphicFramePr>
        <p:xfrm>
          <a:off x="3821112" y="4878387"/>
          <a:ext cx="11715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759" name="Equation" r:id="rId8" imgW="393480" imgH="164880" progId="Equation.DSMT4">
                  <p:embed/>
                </p:oleObj>
              </mc:Choice>
              <mc:Fallback>
                <p:oleObj name="Equation" r:id="rId8" imgW="393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2" y="4878387"/>
                        <a:ext cx="11715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732015"/>
              </p:ext>
            </p:extLst>
          </p:nvPr>
        </p:nvGraphicFramePr>
        <p:xfrm>
          <a:off x="3582988" y="2209800"/>
          <a:ext cx="185261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760" name="Equation" r:id="rId10" imgW="622080" imgH="203040" progId="Equation.DSMT4">
                  <p:embed/>
                </p:oleObj>
              </mc:Choice>
              <mc:Fallback>
                <p:oleObj name="Equation" r:id="rId10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2209800"/>
                        <a:ext cx="185261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038489"/>
              </p:ext>
            </p:extLst>
          </p:nvPr>
        </p:nvGraphicFramePr>
        <p:xfrm>
          <a:off x="3184525" y="3103563"/>
          <a:ext cx="26463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761" name="Equation" r:id="rId12" imgW="888840" imgH="164880" progId="Equation.DSMT4">
                  <p:embed/>
                </p:oleObj>
              </mc:Choice>
              <mc:Fallback>
                <p:oleObj name="Equation" r:id="rId12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525" y="3103563"/>
                        <a:ext cx="26463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420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728480"/>
              </p:ext>
            </p:extLst>
          </p:nvPr>
        </p:nvGraphicFramePr>
        <p:xfrm>
          <a:off x="2971800" y="1219200"/>
          <a:ext cx="29686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19" name="Equation" r:id="rId4" imgW="1206360" imgH="355320" progId="Equation.DSMT4">
                  <p:embed/>
                </p:oleObj>
              </mc:Choice>
              <mc:Fallback>
                <p:oleObj name="Equation" r:id="rId4" imgW="1206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219200"/>
                        <a:ext cx="296862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635249"/>
              </p:ext>
            </p:extLst>
          </p:nvPr>
        </p:nvGraphicFramePr>
        <p:xfrm>
          <a:off x="3505200" y="2209800"/>
          <a:ext cx="2030556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0" name="Equation" r:id="rId6" imgW="825480" imgH="355320" progId="Equation.DSMT4">
                  <p:embed/>
                </p:oleObj>
              </mc:Choice>
              <mc:Fallback>
                <p:oleObj name="Equation" r:id="rId6" imgW="825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030556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88776"/>
              </p:ext>
            </p:extLst>
          </p:nvPr>
        </p:nvGraphicFramePr>
        <p:xfrm>
          <a:off x="4038600" y="3276600"/>
          <a:ext cx="11557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1" name="Equation" r:id="rId8" imgW="469800" imgH="253800" progId="Equation.DSMT4">
                  <p:embed/>
                </p:oleObj>
              </mc:Choice>
              <mc:Fallback>
                <p:oleObj name="Equation" r:id="rId8" imgW="469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276600"/>
                        <a:ext cx="115570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57745"/>
              </p:ext>
            </p:extLst>
          </p:nvPr>
        </p:nvGraphicFramePr>
        <p:xfrm>
          <a:off x="4191000" y="4114800"/>
          <a:ext cx="6540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2" name="Equation" r:id="rId10" imgW="266400" imgH="228600" progId="Equation.DSMT4">
                  <p:embed/>
                </p:oleObj>
              </mc:Choice>
              <mc:Fallback>
                <p:oleObj name="Equation" r:id="rId10" imgW="266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114800"/>
                        <a:ext cx="65405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930401"/>
              </p:ext>
            </p:extLst>
          </p:nvPr>
        </p:nvGraphicFramePr>
        <p:xfrm>
          <a:off x="4284663" y="5106988"/>
          <a:ext cx="4667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3" name="Equation" r:id="rId12" imgW="190440" imgH="164880" progId="Equation.DSMT4">
                  <p:embed/>
                </p:oleObj>
              </mc:Choice>
              <mc:Fallback>
                <p:oleObj name="Equation" r:id="rId12" imgW="190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5106988"/>
                        <a:ext cx="4667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95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 and the Order of Operations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684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 and the 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374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7662"/>
            <a:ext cx="8088181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1676400" y="1905000"/>
            <a:ext cx="5562600" cy="180974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5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975084"/>
              </p:ext>
            </p:extLst>
          </p:nvPr>
        </p:nvGraphicFramePr>
        <p:xfrm>
          <a:off x="1524000" y="1219200"/>
          <a:ext cx="2476008" cy="1440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09" name="Equation" r:id="rId4" imgW="914400" imgH="533160" progId="Equation.DSMT4">
                  <p:embed/>
                </p:oleObj>
              </mc:Choice>
              <mc:Fallback>
                <p:oleObj name="Equation" r:id="rId4" imgW="91440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19200"/>
                        <a:ext cx="2476008" cy="14406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532714"/>
              </p:ext>
            </p:extLst>
          </p:nvPr>
        </p:nvGraphicFramePr>
        <p:xfrm>
          <a:off x="1732511" y="2715816"/>
          <a:ext cx="2030413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10" name="Equation" r:id="rId6" imgW="749160" imgH="533160" progId="Equation.DSMT4">
                  <p:embed/>
                </p:oleObj>
              </mc:Choice>
              <mc:Fallback>
                <p:oleObj name="Equation" r:id="rId6" imgW="74916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2511" y="2715816"/>
                        <a:ext cx="2030413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429032"/>
              </p:ext>
            </p:extLst>
          </p:nvPr>
        </p:nvGraphicFramePr>
        <p:xfrm>
          <a:off x="2241550" y="4378325"/>
          <a:ext cx="12049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11" name="Equation" r:id="rId8" imgW="444240" imgH="507960" progId="Equation.DSMT4">
                  <p:embed/>
                </p:oleObj>
              </mc:Choice>
              <mc:Fallback>
                <p:oleObj name="Equation" r:id="rId8" imgW="4442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4378325"/>
                        <a:ext cx="12049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902865"/>
              </p:ext>
            </p:extLst>
          </p:nvPr>
        </p:nvGraphicFramePr>
        <p:xfrm>
          <a:off x="4960938" y="1619250"/>
          <a:ext cx="13430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12" name="Equation" r:id="rId10" imgW="495000" imgH="380880" progId="Equation.DSMT4">
                  <p:embed/>
                </p:oleObj>
              </mc:Choice>
              <mc:Fallback>
                <p:oleObj name="Equation" r:id="rId10" imgW="4950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1619250"/>
                        <a:ext cx="134302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625955"/>
              </p:ext>
            </p:extLst>
          </p:nvPr>
        </p:nvGraphicFramePr>
        <p:xfrm>
          <a:off x="5257800" y="2895600"/>
          <a:ext cx="6556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13" name="Equation" r:id="rId12" imgW="241200" imgH="253800" progId="Equation.DSMT4">
                  <p:embed/>
                </p:oleObj>
              </mc:Choice>
              <mc:Fallback>
                <p:oleObj name="Equation" r:id="rId12" imgW="2412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95600"/>
                        <a:ext cx="6556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038203"/>
              </p:ext>
            </p:extLst>
          </p:nvPr>
        </p:nvGraphicFramePr>
        <p:xfrm>
          <a:off x="5181600" y="3962400"/>
          <a:ext cx="6556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914" name="Equation" r:id="rId14" imgW="241200" imgH="152280" progId="Equation.DSMT4">
                  <p:embed/>
                </p:oleObj>
              </mc:Choice>
              <mc:Fallback>
                <p:oleObj name="Equation" r:id="rId14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962400"/>
                        <a:ext cx="655638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95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0" y="1524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and then simplify the expression.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101589"/>
              </p:ext>
            </p:extLst>
          </p:nvPr>
        </p:nvGraphicFramePr>
        <p:xfrm>
          <a:off x="2743200" y="1447800"/>
          <a:ext cx="3747626" cy="6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897" name="Equation" r:id="rId4" imgW="1384200" imgH="253800" progId="Equation.DSMT4">
                  <p:embed/>
                </p:oleObj>
              </mc:Choice>
              <mc:Fallback>
                <p:oleObj name="Equation" r:id="rId4" imgW="13842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447800"/>
                        <a:ext cx="3747626" cy="685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01165"/>
              </p:ext>
            </p:extLst>
          </p:nvPr>
        </p:nvGraphicFramePr>
        <p:xfrm>
          <a:off x="3257550" y="2286000"/>
          <a:ext cx="2717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898" name="Equation" r:id="rId6" imgW="1002960" imgH="253800" progId="Equation.DSMT4">
                  <p:embed/>
                </p:oleObj>
              </mc:Choice>
              <mc:Fallback>
                <p:oleObj name="Equation" r:id="rId6" imgW="1002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2286000"/>
                        <a:ext cx="2717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35506"/>
              </p:ext>
            </p:extLst>
          </p:nvPr>
        </p:nvGraphicFramePr>
        <p:xfrm>
          <a:off x="3757613" y="3200400"/>
          <a:ext cx="17557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899" name="Equation" r:id="rId8" imgW="647640" imgH="253800" progId="Equation.DSMT4">
                  <p:embed/>
                </p:oleObj>
              </mc:Choice>
              <mc:Fallback>
                <p:oleObj name="Equation" r:id="rId8" imgW="647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3200400"/>
                        <a:ext cx="17557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851882"/>
              </p:ext>
            </p:extLst>
          </p:nvPr>
        </p:nvGraphicFramePr>
        <p:xfrm>
          <a:off x="3622675" y="4159250"/>
          <a:ext cx="18256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900" name="Equation" r:id="rId10" imgW="672840" imgH="164880" progId="Equation.DSMT4">
                  <p:embed/>
                </p:oleObj>
              </mc:Choice>
              <mc:Fallback>
                <p:oleObj name="Equation" r:id="rId10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4159250"/>
                        <a:ext cx="18256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168950"/>
              </p:ext>
            </p:extLst>
          </p:nvPr>
        </p:nvGraphicFramePr>
        <p:xfrm>
          <a:off x="4038600" y="4953000"/>
          <a:ext cx="10334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901" name="Equation" r:id="rId12" imgW="380880" imgH="164880" progId="Equation.DSMT4">
                  <p:embed/>
                </p:oleObj>
              </mc:Choice>
              <mc:Fallback>
                <p:oleObj name="Equation" r:id="rId12" imgW="380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53000"/>
                        <a:ext cx="1033462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95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774393"/>
              </p:ext>
            </p:extLst>
          </p:nvPr>
        </p:nvGraphicFramePr>
        <p:xfrm>
          <a:off x="3459162" y="838200"/>
          <a:ext cx="22256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1" name="Equation" r:id="rId4" imgW="914400" imgH="355320" progId="Equation.DSMT4">
                  <p:embed/>
                </p:oleObj>
              </mc:Choice>
              <mc:Fallback>
                <p:oleObj name="Equation" r:id="rId4" imgW="914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162" y="838200"/>
                        <a:ext cx="2225675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218735"/>
              </p:ext>
            </p:extLst>
          </p:nvPr>
        </p:nvGraphicFramePr>
        <p:xfrm>
          <a:off x="3721894" y="1905000"/>
          <a:ext cx="1700212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2" name="Equation" r:id="rId6" imgW="698400" imgH="355320" progId="Equation.DSMT4">
                  <p:embed/>
                </p:oleObj>
              </mc:Choice>
              <mc:Fallback>
                <p:oleObj name="Equation" r:id="rId6" imgW="698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894" y="1905000"/>
                        <a:ext cx="1700212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412074"/>
              </p:ext>
            </p:extLst>
          </p:nvPr>
        </p:nvGraphicFramePr>
        <p:xfrm>
          <a:off x="3768725" y="2895600"/>
          <a:ext cx="160655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3" name="Equation" r:id="rId8" imgW="660240" imgH="317160" progId="Equation.DSMT4">
                  <p:embed/>
                </p:oleObj>
              </mc:Choice>
              <mc:Fallback>
                <p:oleObj name="Equation" r:id="rId8" imgW="6602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2895600"/>
                        <a:ext cx="160655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872047"/>
              </p:ext>
            </p:extLst>
          </p:nvPr>
        </p:nvGraphicFramePr>
        <p:xfrm>
          <a:off x="3985419" y="3810000"/>
          <a:ext cx="11731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4" name="Equation" r:id="rId10" imgW="482400" imgH="317160" progId="Equation.DSMT4">
                  <p:embed/>
                </p:oleObj>
              </mc:Choice>
              <mc:Fallback>
                <p:oleObj name="Equation" r:id="rId10" imgW="482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419" y="3810000"/>
                        <a:ext cx="117316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011016"/>
              </p:ext>
            </p:extLst>
          </p:nvPr>
        </p:nvGraphicFramePr>
        <p:xfrm>
          <a:off x="4079081" y="4724400"/>
          <a:ext cx="98583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5" name="Equation" r:id="rId12" imgW="406080" imgH="152280" progId="Equation.DSMT4">
                  <p:embed/>
                </p:oleObj>
              </mc:Choice>
              <mc:Fallback>
                <p:oleObj name="Equation" r:id="rId12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081" y="4724400"/>
                        <a:ext cx="98583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910366"/>
              </p:ext>
            </p:extLst>
          </p:nvPr>
        </p:nvGraphicFramePr>
        <p:xfrm>
          <a:off x="4248943" y="5257800"/>
          <a:ext cx="6461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6" name="Equation" r:id="rId14" imgW="266400" imgH="139680" progId="Equation.DSMT4">
                  <p:embed/>
                </p:oleObj>
              </mc:Choice>
              <mc:Fallback>
                <p:oleObj name="Equation" r:id="rId14" imgW="26640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943" y="5257800"/>
                        <a:ext cx="6461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238221"/>
              </p:ext>
            </p:extLst>
          </p:nvPr>
        </p:nvGraphicFramePr>
        <p:xfrm>
          <a:off x="4433887" y="5867400"/>
          <a:ext cx="2762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07" name="Equation" r:id="rId16" imgW="114120" imgH="152280" progId="Equation.DSMT4">
                  <p:embed/>
                </p:oleObj>
              </mc:Choice>
              <mc:Fallback>
                <p:oleObj name="Equation" r:id="rId16" imgW="114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7" y="5867400"/>
                        <a:ext cx="27622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38199" y="228600"/>
            <a:ext cx="7391401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3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 and the Order of Operations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Grouping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005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676400"/>
            <a:ext cx="73152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Powers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063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033370"/>
              </p:ext>
            </p:extLst>
          </p:nvPr>
        </p:nvGraphicFramePr>
        <p:xfrm>
          <a:off x="533400" y="533400"/>
          <a:ext cx="7856538" cy="416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882" name="Document" r:id="rId4" imgW="6613335" imgH="3496540" progId="Word.Document.12">
                  <p:embed/>
                </p:oleObj>
              </mc:Choice>
              <mc:Fallback>
                <p:oleObj name="Document" r:id="rId4" imgW="6613335" imgH="349654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"/>
                        <a:ext cx="7856538" cy="416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909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524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Operations and Operators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335036"/>
              </p:ext>
            </p:extLst>
          </p:nvPr>
        </p:nvGraphicFramePr>
        <p:xfrm>
          <a:off x="2859088" y="914400"/>
          <a:ext cx="3749675" cy="489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96" name="Document" r:id="rId5" imgW="3873582" imgH="5037321" progId="Word.Document.12">
                  <p:embed/>
                </p:oleObj>
              </mc:Choice>
              <mc:Fallback>
                <p:oleObj name="Document" r:id="rId5" imgW="3873582" imgH="50373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59088" y="914400"/>
                        <a:ext cx="3749675" cy="489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903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585275"/>
              </p:ext>
            </p:extLst>
          </p:nvPr>
        </p:nvGraphicFramePr>
        <p:xfrm>
          <a:off x="2265363" y="990600"/>
          <a:ext cx="4310062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96" name="Equation" r:id="rId4" imgW="1269720" imgH="203040" progId="Equation.DSMT4">
                  <p:embed/>
                </p:oleObj>
              </mc:Choice>
              <mc:Fallback>
                <p:oleObj name="Equation" r:id="rId4" imgW="1269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65363" y="990600"/>
                        <a:ext cx="4310062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199191"/>
              </p:ext>
            </p:extLst>
          </p:nvPr>
        </p:nvGraphicFramePr>
        <p:xfrm>
          <a:off x="3228975" y="2057400"/>
          <a:ext cx="6667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97" name="Equation" r:id="rId6" imgW="177480" imgH="203040" progId="Equation.DSMT4">
                  <p:embed/>
                </p:oleObj>
              </mc:Choice>
              <mc:Fallback>
                <p:oleObj name="Equation" r:id="rId6" imgW="177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28975" y="2057400"/>
                        <a:ext cx="66675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970971"/>
              </p:ext>
            </p:extLst>
          </p:nvPr>
        </p:nvGraphicFramePr>
        <p:xfrm>
          <a:off x="5210175" y="2209800"/>
          <a:ext cx="8096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98" name="Equation" r:id="rId8" imgW="215640" imgH="152280" progId="Equation.DSMT4">
                  <p:embed/>
                </p:oleObj>
              </mc:Choice>
              <mc:Fallback>
                <p:oleObj name="Equation" r:id="rId8" imgW="2156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10175" y="2209800"/>
                        <a:ext cx="80962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698435"/>
              </p:ext>
            </p:extLst>
          </p:nvPr>
        </p:nvGraphicFramePr>
        <p:xfrm>
          <a:off x="3762375" y="2209800"/>
          <a:ext cx="13811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99" name="Equation" r:id="rId10" imgW="368280" imgH="152280" progId="Equation.DSMT4">
                  <p:embed/>
                </p:oleObj>
              </mc:Choice>
              <mc:Fallback>
                <p:oleObj name="Equation" r:id="rId10" imgW="3682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62375" y="2209800"/>
                        <a:ext cx="138112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3200400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second power of three.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Three to the second power.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578990"/>
              </p:ext>
            </p:extLst>
          </p:nvPr>
        </p:nvGraphicFramePr>
        <p:xfrm>
          <a:off x="2476500" y="4648200"/>
          <a:ext cx="3808413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00" name="Equation" r:id="rId12" imgW="1828800" imgH="393480" progId="Equation.DSMT4">
                  <p:embed/>
                </p:oleObj>
              </mc:Choice>
              <mc:Fallback>
                <p:oleObj name="Equation" r:id="rId12" imgW="18288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4648200"/>
                        <a:ext cx="3808413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9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148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479128"/>
              </p:ext>
            </p:extLst>
          </p:nvPr>
        </p:nvGraphicFramePr>
        <p:xfrm>
          <a:off x="1447800" y="1066800"/>
          <a:ext cx="605948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019" name="Equation" r:id="rId3" imgW="2082600" imgH="812520" progId="Equation.DSMT4">
                  <p:embed/>
                </p:oleObj>
              </mc:Choice>
              <mc:Fallback>
                <p:oleObj name="Equation" r:id="rId3" imgW="2082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066800"/>
                        <a:ext cx="6059487" cy="236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838199" y="228600"/>
            <a:ext cx="7391401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467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2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556640"/>
              </p:ext>
            </p:extLst>
          </p:nvPr>
        </p:nvGraphicFramePr>
        <p:xfrm>
          <a:off x="2057400" y="1219200"/>
          <a:ext cx="484505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24" name="Equation" r:id="rId3" imgW="1587240" imgH="482400" progId="Equation.DSMT4">
                  <p:embed/>
                </p:oleObj>
              </mc:Choice>
              <mc:Fallback>
                <p:oleObj name="Equation" r:id="rId3" imgW="15872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19200"/>
                        <a:ext cx="484505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38199" y="228600"/>
            <a:ext cx="7391401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916718"/>
              </p:ext>
            </p:extLst>
          </p:nvPr>
        </p:nvGraphicFramePr>
        <p:xfrm>
          <a:off x="1295400" y="3048000"/>
          <a:ext cx="67437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25" name="Equation" r:id="rId5" imgW="2209680" imgH="419040" progId="Equation.DSMT4">
                  <p:embed/>
                </p:oleObj>
              </mc:Choice>
              <mc:Fallback>
                <p:oleObj name="Equation" r:id="rId5" imgW="22096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67437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64485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596096"/>
              </p:ext>
            </p:extLst>
          </p:nvPr>
        </p:nvGraphicFramePr>
        <p:xfrm>
          <a:off x="3124200" y="1981200"/>
          <a:ext cx="7223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39" name="Equation" r:id="rId4" imgW="241200" imgH="190440" progId="Equation.DSMT4">
                  <p:embed/>
                </p:oleObj>
              </mc:Choice>
              <mc:Fallback>
                <p:oleObj name="Equation" r:id="rId4" imgW="2412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72231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828800" y="152400"/>
            <a:ext cx="6400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Are these the same or different?</a:t>
            </a: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If they’re the same, what is the value?</a:t>
            </a: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If they’re different, what are the values?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655569"/>
              </p:ext>
            </p:extLst>
          </p:nvPr>
        </p:nvGraphicFramePr>
        <p:xfrm>
          <a:off x="3200400" y="3581400"/>
          <a:ext cx="9906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0" name="Equation" r:id="rId6" imgW="330120" imgH="228600" progId="Equation.DSMT4">
                  <p:embed/>
                </p:oleObj>
              </mc:Choice>
              <mc:Fallback>
                <p:oleObj name="Equation" r:id="rId6" imgW="330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99060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83785"/>
              </p:ext>
            </p:extLst>
          </p:nvPr>
        </p:nvGraphicFramePr>
        <p:xfrm>
          <a:off x="3810000" y="2057400"/>
          <a:ext cx="14065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1" name="Equation" r:id="rId8" imgW="469800" imgH="152280" progId="Equation.DSMT4">
                  <p:embed/>
                </p:oleObj>
              </mc:Choice>
              <mc:Fallback>
                <p:oleObj name="Equation" r:id="rId8" imgW="469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57400"/>
                        <a:ext cx="140652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248250"/>
              </p:ext>
            </p:extLst>
          </p:nvPr>
        </p:nvGraphicFramePr>
        <p:xfrm>
          <a:off x="5257800" y="2057400"/>
          <a:ext cx="87471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2" name="Equation" r:id="rId10" imgW="291960" imgH="152280" progId="Equation.DSMT4">
                  <p:embed/>
                </p:oleObj>
              </mc:Choice>
              <mc:Fallback>
                <p:oleObj name="Equation" r:id="rId10" imgW="291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057400"/>
                        <a:ext cx="874712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596096"/>
              </p:ext>
            </p:extLst>
          </p:nvPr>
        </p:nvGraphicFramePr>
        <p:xfrm>
          <a:off x="3124200" y="2667000"/>
          <a:ext cx="7223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3" name="Equation" r:id="rId12" imgW="241200" imgH="190440" progId="Equation.DSMT4">
                  <p:embed/>
                </p:oleObj>
              </mc:Choice>
              <mc:Fallback>
                <p:oleObj name="Equation" r:id="rId12" imgW="2412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667000"/>
                        <a:ext cx="72231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12647"/>
              </p:ext>
            </p:extLst>
          </p:nvPr>
        </p:nvGraphicFramePr>
        <p:xfrm>
          <a:off x="3810000" y="2743200"/>
          <a:ext cx="19018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4" name="Equation" r:id="rId13" imgW="634680" imgH="152280" progId="Equation.DSMT4">
                  <p:embed/>
                </p:oleObj>
              </mc:Choice>
              <mc:Fallback>
                <p:oleObj name="Equation" r:id="rId13" imgW="6346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743200"/>
                        <a:ext cx="19018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137310"/>
              </p:ext>
            </p:extLst>
          </p:nvPr>
        </p:nvGraphicFramePr>
        <p:xfrm>
          <a:off x="5734050" y="2743200"/>
          <a:ext cx="13684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5" name="Equation" r:id="rId15" imgW="457200" imgH="152280" progId="Equation.DSMT4">
                  <p:embed/>
                </p:oleObj>
              </mc:Choice>
              <mc:Fallback>
                <p:oleObj name="Equation" r:id="rId15" imgW="457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2743200"/>
                        <a:ext cx="13684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385397"/>
              </p:ext>
            </p:extLst>
          </p:nvPr>
        </p:nvGraphicFramePr>
        <p:xfrm>
          <a:off x="7093775" y="2714500"/>
          <a:ext cx="87471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6" name="Equation" r:id="rId17" imgW="291960" imgH="152280" progId="Equation.DSMT4">
                  <p:embed/>
                </p:oleObj>
              </mc:Choice>
              <mc:Fallback>
                <p:oleObj name="Equation" r:id="rId17" imgW="291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775" y="2714500"/>
                        <a:ext cx="874712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30287"/>
              </p:ext>
            </p:extLst>
          </p:nvPr>
        </p:nvGraphicFramePr>
        <p:xfrm>
          <a:off x="4191000" y="3657600"/>
          <a:ext cx="24765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047" name="Equation" r:id="rId18" imgW="825480" imgH="190440" progId="Equation.DSMT4">
                  <p:embed/>
                </p:oleObj>
              </mc:Choice>
              <mc:Fallback>
                <p:oleObj name="Equation" r:id="rId18" imgW="825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657600"/>
                        <a:ext cx="24765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436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828800" y="152400"/>
            <a:ext cx="6400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Fill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blanks using the words term, factor, sum, product,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difference, quotient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base, exponent and power.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591553"/>
              </p:ext>
            </p:extLst>
          </p:nvPr>
        </p:nvGraphicFramePr>
        <p:xfrm>
          <a:off x="1600200" y="1828800"/>
          <a:ext cx="6780655" cy="162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01" name="Document" r:id="rId5" imgW="5946064" imgH="1420124" progId="Word.Document.12">
                  <p:embed/>
                </p:oleObj>
              </mc:Choice>
              <mc:Fallback>
                <p:oleObj name="Document" r:id="rId5" imgW="5946064" imgH="14201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0200" y="1828800"/>
                        <a:ext cx="6780655" cy="1620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23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13478</TotalTime>
  <Words>626</Words>
  <Application>Microsoft Office PowerPoint</Application>
  <PresentationFormat>On-screen Show (4:3)</PresentationFormat>
  <Paragraphs>102</Paragraphs>
  <Slides>29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Office Theme</vt:lpstr>
      <vt:lpstr>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Algebraic Expressions</dc:title>
  <dc:creator>scott storla</dc:creator>
  <cp:lastModifiedBy>scott.storla@minneapolis.edu</cp:lastModifiedBy>
  <cp:revision>405</cp:revision>
  <dcterms:created xsi:type="dcterms:W3CDTF">2010-09-04T18:04:48Z</dcterms:created>
  <dcterms:modified xsi:type="dcterms:W3CDTF">2015-09-09T01:31:10Z</dcterms:modified>
</cp:coreProperties>
</file>