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379" r:id="rId3"/>
    <p:sldId id="461" r:id="rId4"/>
    <p:sldId id="393" r:id="rId5"/>
    <p:sldId id="474" r:id="rId6"/>
    <p:sldId id="468" r:id="rId7"/>
    <p:sldId id="471" r:id="rId8"/>
    <p:sldId id="266" r:id="rId9"/>
    <p:sldId id="395" r:id="rId10"/>
    <p:sldId id="476" r:id="rId11"/>
    <p:sldId id="475" r:id="rId12"/>
    <p:sldId id="477" r:id="rId13"/>
    <p:sldId id="478" r:id="rId14"/>
    <p:sldId id="479" r:id="rId15"/>
    <p:sldId id="481" r:id="rId16"/>
    <p:sldId id="467" r:id="rId17"/>
    <p:sldId id="482" r:id="rId18"/>
    <p:sldId id="381" r:id="rId19"/>
    <p:sldId id="276" r:id="rId20"/>
    <p:sldId id="460" r:id="rId21"/>
    <p:sldId id="462" r:id="rId22"/>
    <p:sldId id="367" r:id="rId23"/>
    <p:sldId id="364" r:id="rId24"/>
    <p:sldId id="402" r:id="rId25"/>
    <p:sldId id="480" r:id="rId26"/>
    <p:sldId id="463"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olynomials - An introduction" id="{309AB0DD-3E8E-4842-985C-3FCA94DAE33D}">
          <p14:sldIdLst>
            <p14:sldId id="256"/>
          </p14:sldIdLst>
        </p14:section>
        <p14:section name="Vocabulary" id="{FCDC3E47-ABB8-4FBD-8A20-043265884BB6}">
          <p14:sldIdLst>
            <p14:sldId id="379"/>
            <p14:sldId id="461"/>
            <p14:sldId id="393"/>
            <p14:sldId id="474"/>
            <p14:sldId id="468"/>
            <p14:sldId id="471"/>
          </p14:sldIdLst>
        </p14:section>
        <p14:section name="Degree" id="{6B62DA48-DAD1-48B7-B644-10AE53089B3E}">
          <p14:sldIdLst>
            <p14:sldId id="266"/>
          </p14:sldIdLst>
        </p14:section>
        <p14:section name="Standard form" id="{E31F5878-50AF-4E41-9005-3D9308158216}">
          <p14:sldIdLst>
            <p14:sldId id="395"/>
            <p14:sldId id="476"/>
            <p14:sldId id="475"/>
            <p14:sldId id="477"/>
          </p14:sldIdLst>
        </p14:section>
        <p14:section name="Multivariable" id="{D9E8C6F9-5E1D-45B0-BC98-F60EE4841126}">
          <p14:sldIdLst>
            <p14:sldId id="478"/>
            <p14:sldId id="479"/>
            <p14:sldId id="481"/>
            <p14:sldId id="467"/>
            <p14:sldId id="482"/>
          </p14:sldIdLst>
        </p14:section>
        <p14:section name="Adding and subtracting" id="{AB0554BA-0CEA-4E54-8B08-99CBF6EB6A8D}">
          <p14:sldIdLst>
            <p14:sldId id="381"/>
            <p14:sldId id="276"/>
            <p14:sldId id="460"/>
            <p14:sldId id="462"/>
            <p14:sldId id="367"/>
            <p14:sldId id="364"/>
            <p14:sldId id="402"/>
          </p14:sldIdLst>
        </p14:section>
        <p14:section name="Multivariable" id="{CAA5A351-357C-4154-89E5-8FF5F104EE8B}">
          <p14:sldIdLst>
            <p14:sldId id="480"/>
            <p14:sldId id="46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026" y="108"/>
      </p:cViewPr>
      <p:guideLst>
        <p:guide orient="horz" pos="2160"/>
        <p:guide pos="2880"/>
      </p:guideLst>
    </p:cSldViewPr>
  </p:slideViewPr>
  <p:notesTextViewPr>
    <p:cViewPr>
      <p:scale>
        <a:sx n="100" d="100"/>
        <a:sy n="100" d="100"/>
      </p:scale>
      <p:origin x="0" y="0"/>
    </p:cViewPr>
  </p:notesTextViewPr>
  <p:sorterViewPr>
    <p:cViewPr>
      <p:scale>
        <a:sx n="90" d="100"/>
        <a:sy n="90" d="100"/>
      </p:scale>
      <p:origin x="0" y="-220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30.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43.e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image" Target="../media/image48.wmf"/><Relationship Id="rId1" Type="http://schemas.openxmlformats.org/officeDocument/2006/relationships/image" Target="../media/image47.wmf"/><Relationship Id="rId4" Type="http://schemas.openxmlformats.org/officeDocument/2006/relationships/image" Target="../media/image50.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53.wmf"/><Relationship Id="rId2" Type="http://schemas.openxmlformats.org/officeDocument/2006/relationships/image" Target="../media/image52.wmf"/><Relationship Id="rId1" Type="http://schemas.openxmlformats.org/officeDocument/2006/relationships/image" Target="../media/image51.wmf"/><Relationship Id="rId4" Type="http://schemas.openxmlformats.org/officeDocument/2006/relationships/image" Target="../media/image54.wmf"/></Relationships>
</file>

<file path=ppt/drawings/_rels/vmlDrawing18.vml.rels><?xml version="1.0" encoding="UTF-8" standalone="yes"?>
<Relationships xmlns="http://schemas.openxmlformats.org/package/2006/relationships"><Relationship Id="rId8" Type="http://schemas.openxmlformats.org/officeDocument/2006/relationships/image" Target="../media/image62.wmf"/><Relationship Id="rId3" Type="http://schemas.openxmlformats.org/officeDocument/2006/relationships/image" Target="../media/image57.wmf"/><Relationship Id="rId7" Type="http://schemas.openxmlformats.org/officeDocument/2006/relationships/image" Target="../media/image61.wmf"/><Relationship Id="rId2" Type="http://schemas.openxmlformats.org/officeDocument/2006/relationships/image" Target="../media/image56.wmf"/><Relationship Id="rId1" Type="http://schemas.openxmlformats.org/officeDocument/2006/relationships/image" Target="../media/image55.wmf"/><Relationship Id="rId6" Type="http://schemas.openxmlformats.org/officeDocument/2006/relationships/image" Target="../media/image60.wmf"/><Relationship Id="rId5" Type="http://schemas.openxmlformats.org/officeDocument/2006/relationships/image" Target="../media/image59.wmf"/><Relationship Id="rId10" Type="http://schemas.openxmlformats.org/officeDocument/2006/relationships/image" Target="../media/image64.wmf"/><Relationship Id="rId4" Type="http://schemas.openxmlformats.org/officeDocument/2006/relationships/image" Target="../media/image58.wmf"/><Relationship Id="rId9" Type="http://schemas.openxmlformats.org/officeDocument/2006/relationships/image" Target="../media/image63.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72.wmf"/><Relationship Id="rId3" Type="http://schemas.openxmlformats.org/officeDocument/2006/relationships/image" Target="../media/image67.wmf"/><Relationship Id="rId7" Type="http://schemas.openxmlformats.org/officeDocument/2006/relationships/image" Target="../media/image71.wmf"/><Relationship Id="rId2" Type="http://schemas.openxmlformats.org/officeDocument/2006/relationships/image" Target="../media/image66.wmf"/><Relationship Id="rId1" Type="http://schemas.openxmlformats.org/officeDocument/2006/relationships/image" Target="../media/image65.wmf"/><Relationship Id="rId6" Type="http://schemas.openxmlformats.org/officeDocument/2006/relationships/image" Target="../media/image70.wmf"/><Relationship Id="rId5" Type="http://schemas.openxmlformats.org/officeDocument/2006/relationships/image" Target="../media/image69.wmf"/><Relationship Id="rId10" Type="http://schemas.openxmlformats.org/officeDocument/2006/relationships/image" Target="../media/image74.wmf"/><Relationship Id="rId4" Type="http://schemas.openxmlformats.org/officeDocument/2006/relationships/image" Target="../media/image68.wmf"/><Relationship Id="rId9" Type="http://schemas.openxmlformats.org/officeDocument/2006/relationships/image" Target="../media/image73.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image" Target="../media/image2.emf"/></Relationships>
</file>

<file path=ppt/drawings/_rels/vmlDrawing20.vml.rels><?xml version="1.0" encoding="UTF-8" standalone="yes"?>
<Relationships xmlns="http://schemas.openxmlformats.org/package/2006/relationships"><Relationship Id="rId8" Type="http://schemas.openxmlformats.org/officeDocument/2006/relationships/image" Target="../media/image82.wmf"/><Relationship Id="rId3" Type="http://schemas.openxmlformats.org/officeDocument/2006/relationships/image" Target="../media/image77.wmf"/><Relationship Id="rId7" Type="http://schemas.openxmlformats.org/officeDocument/2006/relationships/image" Target="../media/image81.wmf"/><Relationship Id="rId2" Type="http://schemas.openxmlformats.org/officeDocument/2006/relationships/image" Target="../media/image76.wmf"/><Relationship Id="rId1" Type="http://schemas.openxmlformats.org/officeDocument/2006/relationships/image" Target="../media/image75.wmf"/><Relationship Id="rId6" Type="http://schemas.openxmlformats.org/officeDocument/2006/relationships/image" Target="../media/image80.wmf"/><Relationship Id="rId5" Type="http://schemas.openxmlformats.org/officeDocument/2006/relationships/image" Target="../media/image79.wmf"/><Relationship Id="rId10" Type="http://schemas.openxmlformats.org/officeDocument/2006/relationships/image" Target="../media/image84.wmf"/><Relationship Id="rId4" Type="http://schemas.openxmlformats.org/officeDocument/2006/relationships/image" Target="../media/image78.wmf"/><Relationship Id="rId9" Type="http://schemas.openxmlformats.org/officeDocument/2006/relationships/image" Target="../media/image8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5" Type="http://schemas.openxmlformats.org/officeDocument/2006/relationships/image" Target="../media/image22.wmf"/><Relationship Id="rId4" Type="http://schemas.openxmlformats.org/officeDocument/2006/relationships/image" Target="../media/image2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 Id="rId6" Type="http://schemas.openxmlformats.org/officeDocument/2006/relationships/image" Target="../media/image29.wmf"/><Relationship Id="rId5" Type="http://schemas.openxmlformats.org/officeDocument/2006/relationships/image" Target="../media/image28.wmf"/><Relationship Id="rId4" Type="http://schemas.openxmlformats.org/officeDocument/2006/relationships/image" Target="../media/image2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39ECAD-C44F-4A11-B1EC-54E1C16E8AB6}" type="datetimeFigureOut">
              <a:rPr lang="en-US" smtClean="0"/>
              <a:pPr/>
              <a:t>9/20/2015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81B471-9A3C-42AA-9284-9DC62C7A92D0}" type="slidenum">
              <a:rPr lang="en-US" smtClean="0"/>
              <a:pPr/>
              <a:t>‹#›</a:t>
            </a:fld>
            <a:endParaRPr lang="en-US"/>
          </a:p>
        </p:txBody>
      </p:sp>
    </p:spTree>
    <p:extLst>
      <p:ext uri="{BB962C8B-B14F-4D97-AF65-F5344CB8AC3E}">
        <p14:creationId xmlns:p14="http://schemas.microsoft.com/office/powerpoint/2010/main" val="20656697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781B471-9A3C-42AA-9284-9DC62C7A92D0}" type="slidenum">
              <a:rPr lang="en-US" smtClean="0"/>
              <a:pPr/>
              <a:t>1</a:t>
            </a:fld>
            <a:endParaRPr lang="en-US"/>
          </a:p>
        </p:txBody>
      </p:sp>
    </p:spTree>
    <p:extLst>
      <p:ext uri="{BB962C8B-B14F-4D97-AF65-F5344CB8AC3E}">
        <p14:creationId xmlns:p14="http://schemas.microsoft.com/office/powerpoint/2010/main" val="35584816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7B28-854D-4F3A-99F9-A342EFB36601}" type="slidenum">
              <a:rPr lang="en-US" smtClean="0"/>
              <a:pPr/>
              <a:t>10</a:t>
            </a:fld>
            <a:endParaRPr lang="en-US" dirty="0"/>
          </a:p>
        </p:txBody>
      </p:sp>
    </p:spTree>
    <p:extLst>
      <p:ext uri="{BB962C8B-B14F-4D97-AF65-F5344CB8AC3E}">
        <p14:creationId xmlns:p14="http://schemas.microsoft.com/office/powerpoint/2010/main" val="20477214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7B28-854D-4F3A-99F9-A342EFB36601}" type="slidenum">
              <a:rPr lang="en-US" smtClean="0"/>
              <a:pPr/>
              <a:t>11</a:t>
            </a:fld>
            <a:endParaRPr lang="en-US" dirty="0"/>
          </a:p>
        </p:txBody>
      </p:sp>
    </p:spTree>
    <p:extLst>
      <p:ext uri="{BB962C8B-B14F-4D97-AF65-F5344CB8AC3E}">
        <p14:creationId xmlns:p14="http://schemas.microsoft.com/office/powerpoint/2010/main" val="5903591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7B28-854D-4F3A-99F9-A342EFB36601}" type="slidenum">
              <a:rPr lang="en-US" smtClean="0"/>
              <a:pPr/>
              <a:t>12</a:t>
            </a:fld>
            <a:endParaRPr lang="en-US" dirty="0"/>
          </a:p>
        </p:txBody>
      </p:sp>
    </p:spTree>
    <p:extLst>
      <p:ext uri="{BB962C8B-B14F-4D97-AF65-F5344CB8AC3E}">
        <p14:creationId xmlns:p14="http://schemas.microsoft.com/office/powerpoint/2010/main" val="30767558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7B28-854D-4F3A-99F9-A342EFB36601}" type="slidenum">
              <a:rPr lang="en-US" smtClean="0"/>
              <a:pPr/>
              <a:t>13</a:t>
            </a:fld>
            <a:endParaRPr lang="en-US" dirty="0"/>
          </a:p>
        </p:txBody>
      </p:sp>
    </p:spTree>
    <p:extLst>
      <p:ext uri="{BB962C8B-B14F-4D97-AF65-F5344CB8AC3E}">
        <p14:creationId xmlns:p14="http://schemas.microsoft.com/office/powerpoint/2010/main" val="8030630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7B28-854D-4F3A-99F9-A342EFB36601}" type="slidenum">
              <a:rPr lang="en-US" smtClean="0"/>
              <a:pPr/>
              <a:t>14</a:t>
            </a:fld>
            <a:endParaRPr lang="en-US" dirty="0"/>
          </a:p>
        </p:txBody>
      </p:sp>
    </p:spTree>
    <p:extLst>
      <p:ext uri="{BB962C8B-B14F-4D97-AF65-F5344CB8AC3E}">
        <p14:creationId xmlns:p14="http://schemas.microsoft.com/office/powerpoint/2010/main" val="30152960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7B28-854D-4F3A-99F9-A342EFB36601}" type="slidenum">
              <a:rPr lang="en-US" smtClean="0"/>
              <a:pPr/>
              <a:t>15</a:t>
            </a:fld>
            <a:endParaRPr lang="en-US" dirty="0"/>
          </a:p>
        </p:txBody>
      </p:sp>
    </p:spTree>
    <p:extLst>
      <p:ext uri="{BB962C8B-B14F-4D97-AF65-F5344CB8AC3E}">
        <p14:creationId xmlns:p14="http://schemas.microsoft.com/office/powerpoint/2010/main" val="4497672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781B471-9A3C-42AA-9284-9DC62C7A92D0}" type="slidenum">
              <a:rPr lang="en-US" smtClean="0"/>
              <a:pPr/>
              <a:t>16</a:t>
            </a:fld>
            <a:endParaRPr lang="en-US"/>
          </a:p>
        </p:txBody>
      </p:sp>
    </p:spTree>
    <p:extLst>
      <p:ext uri="{BB962C8B-B14F-4D97-AF65-F5344CB8AC3E}">
        <p14:creationId xmlns:p14="http://schemas.microsoft.com/office/powerpoint/2010/main" val="30398967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781B471-9A3C-42AA-9284-9DC62C7A92D0}" type="slidenum">
              <a:rPr lang="en-US" smtClean="0"/>
              <a:pPr/>
              <a:t>17</a:t>
            </a:fld>
            <a:endParaRPr lang="en-US"/>
          </a:p>
        </p:txBody>
      </p:sp>
    </p:spTree>
    <p:extLst>
      <p:ext uri="{BB962C8B-B14F-4D97-AF65-F5344CB8AC3E}">
        <p14:creationId xmlns:p14="http://schemas.microsoft.com/office/powerpoint/2010/main" val="38774659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781B471-9A3C-42AA-9284-9DC62C7A92D0}" type="slidenum">
              <a:rPr lang="en-US" smtClean="0"/>
              <a:pPr/>
              <a:t>18</a:t>
            </a:fld>
            <a:endParaRPr lang="en-US"/>
          </a:p>
        </p:txBody>
      </p:sp>
    </p:spTree>
    <p:extLst>
      <p:ext uri="{BB962C8B-B14F-4D97-AF65-F5344CB8AC3E}">
        <p14:creationId xmlns:p14="http://schemas.microsoft.com/office/powerpoint/2010/main" val="27772780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7B28-854D-4F3A-99F9-A342EFB36601}" type="slidenum">
              <a:rPr lang="en-US" smtClean="0"/>
              <a:pPr/>
              <a:t>19</a:t>
            </a:fld>
            <a:endParaRPr lang="en-US" dirty="0"/>
          </a:p>
        </p:txBody>
      </p:sp>
    </p:spTree>
    <p:extLst>
      <p:ext uri="{BB962C8B-B14F-4D97-AF65-F5344CB8AC3E}">
        <p14:creationId xmlns:p14="http://schemas.microsoft.com/office/powerpoint/2010/main" val="20421793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781B471-9A3C-42AA-9284-9DC62C7A92D0}" type="slidenum">
              <a:rPr lang="en-US" smtClean="0"/>
              <a:pPr/>
              <a:t>2</a:t>
            </a:fld>
            <a:endParaRPr lang="en-US"/>
          </a:p>
        </p:txBody>
      </p:sp>
    </p:spTree>
    <p:extLst>
      <p:ext uri="{BB962C8B-B14F-4D97-AF65-F5344CB8AC3E}">
        <p14:creationId xmlns:p14="http://schemas.microsoft.com/office/powerpoint/2010/main" val="5641088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7B28-854D-4F3A-99F9-A342EFB36601}" type="slidenum">
              <a:rPr lang="en-US" smtClean="0"/>
              <a:pPr/>
              <a:t>20</a:t>
            </a:fld>
            <a:endParaRPr lang="en-US" dirty="0"/>
          </a:p>
        </p:txBody>
      </p:sp>
    </p:spTree>
    <p:extLst>
      <p:ext uri="{BB962C8B-B14F-4D97-AF65-F5344CB8AC3E}">
        <p14:creationId xmlns:p14="http://schemas.microsoft.com/office/powerpoint/2010/main" val="13723986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7B28-854D-4F3A-99F9-A342EFB36601}" type="slidenum">
              <a:rPr lang="en-US" smtClean="0"/>
              <a:pPr/>
              <a:t>22</a:t>
            </a:fld>
            <a:endParaRPr lang="en-US" dirty="0"/>
          </a:p>
        </p:txBody>
      </p:sp>
    </p:spTree>
    <p:extLst>
      <p:ext uri="{BB962C8B-B14F-4D97-AF65-F5344CB8AC3E}">
        <p14:creationId xmlns:p14="http://schemas.microsoft.com/office/powerpoint/2010/main" val="10459637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7B28-854D-4F3A-99F9-A342EFB36601}" type="slidenum">
              <a:rPr lang="en-US" smtClean="0"/>
              <a:pPr/>
              <a:t>23</a:t>
            </a:fld>
            <a:endParaRPr lang="en-US" dirty="0"/>
          </a:p>
        </p:txBody>
      </p:sp>
    </p:spTree>
    <p:extLst>
      <p:ext uri="{BB962C8B-B14F-4D97-AF65-F5344CB8AC3E}">
        <p14:creationId xmlns:p14="http://schemas.microsoft.com/office/powerpoint/2010/main" val="38324273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7B28-854D-4F3A-99F9-A342EFB36601}" type="slidenum">
              <a:rPr lang="en-US" smtClean="0"/>
              <a:pPr/>
              <a:t>24</a:t>
            </a:fld>
            <a:endParaRPr lang="en-US" dirty="0"/>
          </a:p>
        </p:txBody>
      </p:sp>
    </p:spTree>
    <p:extLst>
      <p:ext uri="{BB962C8B-B14F-4D97-AF65-F5344CB8AC3E}">
        <p14:creationId xmlns:p14="http://schemas.microsoft.com/office/powerpoint/2010/main" val="31132094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7B28-854D-4F3A-99F9-A342EFB36601}" type="slidenum">
              <a:rPr lang="en-US" smtClean="0"/>
              <a:pPr/>
              <a:t>25</a:t>
            </a:fld>
            <a:endParaRPr lang="en-US" dirty="0"/>
          </a:p>
        </p:txBody>
      </p:sp>
    </p:spTree>
    <p:extLst>
      <p:ext uri="{BB962C8B-B14F-4D97-AF65-F5344CB8AC3E}">
        <p14:creationId xmlns:p14="http://schemas.microsoft.com/office/powerpoint/2010/main" val="428742765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781B471-9A3C-42AA-9284-9DC62C7A92D0}" type="slidenum">
              <a:rPr lang="en-US" smtClean="0"/>
              <a:pPr/>
              <a:t>26</a:t>
            </a:fld>
            <a:endParaRPr lang="en-US"/>
          </a:p>
        </p:txBody>
      </p:sp>
    </p:spTree>
    <p:extLst>
      <p:ext uri="{BB962C8B-B14F-4D97-AF65-F5344CB8AC3E}">
        <p14:creationId xmlns:p14="http://schemas.microsoft.com/office/powerpoint/2010/main" val="14220123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7B28-854D-4F3A-99F9-A342EFB36601}" type="slidenum">
              <a:rPr lang="en-US" smtClean="0"/>
              <a:pPr/>
              <a:t>3</a:t>
            </a:fld>
            <a:endParaRPr lang="en-US" dirty="0"/>
          </a:p>
        </p:txBody>
      </p:sp>
    </p:spTree>
    <p:extLst>
      <p:ext uri="{BB962C8B-B14F-4D97-AF65-F5344CB8AC3E}">
        <p14:creationId xmlns:p14="http://schemas.microsoft.com/office/powerpoint/2010/main" val="34280763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7B28-854D-4F3A-99F9-A342EFB36601}" type="slidenum">
              <a:rPr lang="en-US" smtClean="0"/>
              <a:pPr/>
              <a:t>4</a:t>
            </a:fld>
            <a:endParaRPr lang="en-US" dirty="0"/>
          </a:p>
        </p:txBody>
      </p:sp>
    </p:spTree>
    <p:extLst>
      <p:ext uri="{BB962C8B-B14F-4D97-AF65-F5344CB8AC3E}">
        <p14:creationId xmlns:p14="http://schemas.microsoft.com/office/powerpoint/2010/main" val="29375809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7B28-854D-4F3A-99F9-A342EFB36601}" type="slidenum">
              <a:rPr lang="en-US" smtClean="0"/>
              <a:pPr/>
              <a:t>5</a:t>
            </a:fld>
            <a:endParaRPr lang="en-US" dirty="0"/>
          </a:p>
        </p:txBody>
      </p:sp>
    </p:spTree>
    <p:extLst>
      <p:ext uri="{BB962C8B-B14F-4D97-AF65-F5344CB8AC3E}">
        <p14:creationId xmlns:p14="http://schemas.microsoft.com/office/powerpoint/2010/main" val="24184946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7B28-854D-4F3A-99F9-A342EFB36601}" type="slidenum">
              <a:rPr lang="en-US" smtClean="0"/>
              <a:pPr/>
              <a:t>6</a:t>
            </a:fld>
            <a:endParaRPr lang="en-US" dirty="0"/>
          </a:p>
        </p:txBody>
      </p:sp>
    </p:spTree>
    <p:extLst>
      <p:ext uri="{BB962C8B-B14F-4D97-AF65-F5344CB8AC3E}">
        <p14:creationId xmlns:p14="http://schemas.microsoft.com/office/powerpoint/2010/main" val="19441664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7B28-854D-4F3A-99F9-A342EFB36601}" type="slidenum">
              <a:rPr lang="en-US" smtClean="0"/>
              <a:pPr/>
              <a:t>7</a:t>
            </a:fld>
            <a:endParaRPr lang="en-US" dirty="0"/>
          </a:p>
        </p:txBody>
      </p:sp>
    </p:spTree>
    <p:extLst>
      <p:ext uri="{BB962C8B-B14F-4D97-AF65-F5344CB8AC3E}">
        <p14:creationId xmlns:p14="http://schemas.microsoft.com/office/powerpoint/2010/main" val="32322434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7B28-854D-4F3A-99F9-A342EFB36601}" type="slidenum">
              <a:rPr lang="en-US" smtClean="0"/>
              <a:pPr/>
              <a:t>8</a:t>
            </a:fld>
            <a:endParaRPr lang="en-US" dirty="0"/>
          </a:p>
        </p:txBody>
      </p:sp>
    </p:spTree>
    <p:extLst>
      <p:ext uri="{BB962C8B-B14F-4D97-AF65-F5344CB8AC3E}">
        <p14:creationId xmlns:p14="http://schemas.microsoft.com/office/powerpoint/2010/main" val="13472856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7B28-854D-4F3A-99F9-A342EFB36601}" type="slidenum">
              <a:rPr lang="en-US" smtClean="0"/>
              <a:pPr/>
              <a:t>9</a:t>
            </a:fld>
            <a:endParaRPr lang="en-US" dirty="0"/>
          </a:p>
        </p:txBody>
      </p:sp>
    </p:spTree>
    <p:extLst>
      <p:ext uri="{BB962C8B-B14F-4D97-AF65-F5344CB8AC3E}">
        <p14:creationId xmlns:p14="http://schemas.microsoft.com/office/powerpoint/2010/main" val="2786649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Footer Placeholder 6"/>
          <p:cNvSpPr>
            <a:spLocks noGrp="1"/>
          </p:cNvSpPr>
          <p:nvPr>
            <p:ph type="ftr" sz="quarter" idx="10"/>
          </p:nvPr>
        </p:nvSpPr>
        <p:spPr/>
        <p:txBody>
          <a:bodyPr/>
          <a:lstStyle/>
          <a:p>
            <a:r>
              <a:rPr lang="en-US" smtClean="0"/>
              <a:t>Copyright Scott Storla 2015</a:t>
            </a:r>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Footer Placeholder 6"/>
          <p:cNvSpPr>
            <a:spLocks noGrp="1"/>
          </p:cNvSpPr>
          <p:nvPr>
            <p:ph type="ftr" sz="quarter" idx="10"/>
          </p:nvPr>
        </p:nvSpPr>
        <p:spPr/>
        <p:txBody>
          <a:bodyPr/>
          <a:lstStyle/>
          <a:p>
            <a:r>
              <a:rPr lang="en-US" smtClean="0"/>
              <a:t>Copyright Scott Storla 2015</a:t>
            </a:r>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7" name="Footer Placeholder 6"/>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Tree>
    <p:extLst>
      <p:ext uri="{BB962C8B-B14F-4D97-AF65-F5344CB8AC3E}">
        <p14:creationId xmlns:p14="http://schemas.microsoft.com/office/powerpoint/2010/main" val="207291264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7" name="Footer Placeholder 6"/>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Tree>
    <p:extLst>
      <p:ext uri="{BB962C8B-B14F-4D97-AF65-F5344CB8AC3E}">
        <p14:creationId xmlns:p14="http://schemas.microsoft.com/office/powerpoint/2010/main" val="183509293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ooter Placeholder 6"/>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Copyright Scott Storla 2015</a:t>
            </a: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5" r:id="rId3"/>
    <p:sldLayoutId id="2147483676" r:id="rId4"/>
  </p:sldLayoutIdLst>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19.bin"/><Relationship Id="rId13" Type="http://schemas.openxmlformats.org/officeDocument/2006/relationships/image" Target="../media/image22.wmf"/><Relationship Id="rId3" Type="http://schemas.openxmlformats.org/officeDocument/2006/relationships/notesSlide" Target="../notesSlides/notesSlide10.xml"/><Relationship Id="rId7" Type="http://schemas.openxmlformats.org/officeDocument/2006/relationships/image" Target="../media/image19.wmf"/><Relationship Id="rId12"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18.bin"/><Relationship Id="rId11" Type="http://schemas.openxmlformats.org/officeDocument/2006/relationships/image" Target="../media/image21.wmf"/><Relationship Id="rId5" Type="http://schemas.openxmlformats.org/officeDocument/2006/relationships/image" Target="../media/image18.wmf"/><Relationship Id="rId15" Type="http://schemas.openxmlformats.org/officeDocument/2006/relationships/image" Target="../media/image23.wmf"/><Relationship Id="rId10" Type="http://schemas.openxmlformats.org/officeDocument/2006/relationships/oleObject" Target="../embeddings/oleObject20.bin"/><Relationship Id="rId4" Type="http://schemas.openxmlformats.org/officeDocument/2006/relationships/oleObject" Target="../embeddings/oleObject17.bin"/><Relationship Id="rId9" Type="http://schemas.openxmlformats.org/officeDocument/2006/relationships/image" Target="../media/image20.wmf"/><Relationship Id="rId14" Type="http://schemas.openxmlformats.org/officeDocument/2006/relationships/oleObject" Target="../embeddings/oleObject22.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25.bin"/><Relationship Id="rId13" Type="http://schemas.openxmlformats.org/officeDocument/2006/relationships/image" Target="../media/image28.wmf"/><Relationship Id="rId3" Type="http://schemas.openxmlformats.org/officeDocument/2006/relationships/notesSlide" Target="../notesSlides/notesSlide11.xml"/><Relationship Id="rId7" Type="http://schemas.openxmlformats.org/officeDocument/2006/relationships/image" Target="../media/image25.wmf"/><Relationship Id="rId12"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24.bin"/><Relationship Id="rId11" Type="http://schemas.openxmlformats.org/officeDocument/2006/relationships/image" Target="../media/image27.wmf"/><Relationship Id="rId5" Type="http://schemas.openxmlformats.org/officeDocument/2006/relationships/image" Target="../media/image24.wmf"/><Relationship Id="rId15" Type="http://schemas.openxmlformats.org/officeDocument/2006/relationships/image" Target="../media/image29.wmf"/><Relationship Id="rId10" Type="http://schemas.openxmlformats.org/officeDocument/2006/relationships/oleObject" Target="../embeddings/oleObject26.bin"/><Relationship Id="rId4" Type="http://schemas.openxmlformats.org/officeDocument/2006/relationships/oleObject" Target="../embeddings/oleObject23.bin"/><Relationship Id="rId9" Type="http://schemas.openxmlformats.org/officeDocument/2006/relationships/image" Target="../media/image26.wmf"/><Relationship Id="rId14" Type="http://schemas.openxmlformats.org/officeDocument/2006/relationships/oleObject" Target="../embeddings/oleObject28.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7" Type="http://schemas.openxmlformats.org/officeDocument/2006/relationships/image" Target="../media/image23.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30.bin"/><Relationship Id="rId5" Type="http://schemas.openxmlformats.org/officeDocument/2006/relationships/image" Target="../media/image30.wmf"/><Relationship Id="rId4" Type="http://schemas.openxmlformats.org/officeDocument/2006/relationships/oleObject" Target="../embeddings/oleObject29.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notesSlide" Target="../notesSlides/notesSlide13.xml"/><Relationship Id="rId7" Type="http://schemas.openxmlformats.org/officeDocument/2006/relationships/image" Target="../media/image32.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32.bin"/><Relationship Id="rId5" Type="http://schemas.openxmlformats.org/officeDocument/2006/relationships/image" Target="../media/image31.wmf"/><Relationship Id="rId4" Type="http://schemas.openxmlformats.org/officeDocument/2006/relationships/oleObject" Target="../embeddings/oleObject31.bin"/><Relationship Id="rId9" Type="http://schemas.openxmlformats.org/officeDocument/2006/relationships/image" Target="../media/image33.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36.bin"/><Relationship Id="rId3" Type="http://schemas.openxmlformats.org/officeDocument/2006/relationships/notesSlide" Target="../notesSlides/notesSlide14.xml"/><Relationship Id="rId7" Type="http://schemas.openxmlformats.org/officeDocument/2006/relationships/image" Target="../media/image35.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35.bin"/><Relationship Id="rId5" Type="http://schemas.openxmlformats.org/officeDocument/2006/relationships/image" Target="../media/image34.wmf"/><Relationship Id="rId4" Type="http://schemas.openxmlformats.org/officeDocument/2006/relationships/oleObject" Target="../embeddings/oleObject34.bin"/><Relationship Id="rId9" Type="http://schemas.openxmlformats.org/officeDocument/2006/relationships/image" Target="../media/image36.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39.bin"/><Relationship Id="rId13" Type="http://schemas.openxmlformats.org/officeDocument/2006/relationships/image" Target="../media/image41.wmf"/><Relationship Id="rId3" Type="http://schemas.openxmlformats.org/officeDocument/2006/relationships/notesSlide" Target="../notesSlides/notesSlide15.xml"/><Relationship Id="rId7" Type="http://schemas.openxmlformats.org/officeDocument/2006/relationships/image" Target="../media/image38.wmf"/><Relationship Id="rId12"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38.bin"/><Relationship Id="rId11" Type="http://schemas.openxmlformats.org/officeDocument/2006/relationships/image" Target="../media/image40.wmf"/><Relationship Id="rId5" Type="http://schemas.openxmlformats.org/officeDocument/2006/relationships/image" Target="../media/image37.wmf"/><Relationship Id="rId15" Type="http://schemas.openxmlformats.org/officeDocument/2006/relationships/image" Target="../media/image42.wmf"/><Relationship Id="rId10" Type="http://schemas.openxmlformats.org/officeDocument/2006/relationships/oleObject" Target="../embeddings/oleObject40.bin"/><Relationship Id="rId4" Type="http://schemas.openxmlformats.org/officeDocument/2006/relationships/oleObject" Target="../embeddings/oleObject37.bin"/><Relationship Id="rId9" Type="http://schemas.openxmlformats.org/officeDocument/2006/relationships/image" Target="../media/image39.wmf"/><Relationship Id="rId14" Type="http://schemas.openxmlformats.org/officeDocument/2006/relationships/oleObject" Target="../embeddings/oleObject42.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xml"/><Relationship Id="rId1" Type="http://schemas.openxmlformats.org/officeDocument/2006/relationships/vmlDrawing" Target="../drawings/vmlDrawing14.vml"/><Relationship Id="rId5" Type="http://schemas.openxmlformats.org/officeDocument/2006/relationships/image" Target="../media/image43.emf"/><Relationship Id="rId4" Type="http://schemas.openxmlformats.org/officeDocument/2006/relationships/package" Target="../embeddings/Microsoft_Word_Document3.docx"/></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45.bin"/><Relationship Id="rId3" Type="http://schemas.openxmlformats.org/officeDocument/2006/relationships/notesSlide" Target="../notesSlides/notesSlide20.xml"/><Relationship Id="rId7" Type="http://schemas.openxmlformats.org/officeDocument/2006/relationships/image" Target="../media/image45.wmf"/><Relationship Id="rId2" Type="http://schemas.openxmlformats.org/officeDocument/2006/relationships/slideLayout" Target="../slideLayouts/slideLayout3.xml"/><Relationship Id="rId1" Type="http://schemas.openxmlformats.org/officeDocument/2006/relationships/vmlDrawing" Target="../drawings/vmlDrawing15.vml"/><Relationship Id="rId6" Type="http://schemas.openxmlformats.org/officeDocument/2006/relationships/oleObject" Target="../embeddings/oleObject44.bin"/><Relationship Id="rId5" Type="http://schemas.openxmlformats.org/officeDocument/2006/relationships/image" Target="../media/image44.wmf"/><Relationship Id="rId4" Type="http://schemas.openxmlformats.org/officeDocument/2006/relationships/oleObject" Target="../embeddings/oleObject43.bin"/><Relationship Id="rId9" Type="http://schemas.openxmlformats.org/officeDocument/2006/relationships/image" Target="../media/image46.wmf"/></Relationships>
</file>

<file path=ppt/slides/_rels/slide21.xml.rels><?xml version="1.0" encoding="UTF-8" standalone="yes"?>
<Relationships xmlns="http://schemas.openxmlformats.org/package/2006/relationships"><Relationship Id="rId8" Type="http://schemas.openxmlformats.org/officeDocument/2006/relationships/image" Target="../media/image49.wmf"/><Relationship Id="rId3" Type="http://schemas.openxmlformats.org/officeDocument/2006/relationships/oleObject" Target="../embeddings/oleObject46.bin"/><Relationship Id="rId7"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48.wmf"/><Relationship Id="rId5" Type="http://schemas.openxmlformats.org/officeDocument/2006/relationships/oleObject" Target="../embeddings/oleObject47.bin"/><Relationship Id="rId10" Type="http://schemas.openxmlformats.org/officeDocument/2006/relationships/image" Target="../media/image50.wmf"/><Relationship Id="rId4" Type="http://schemas.openxmlformats.org/officeDocument/2006/relationships/image" Target="../media/image47.wmf"/><Relationship Id="rId9" Type="http://schemas.openxmlformats.org/officeDocument/2006/relationships/oleObject" Target="../embeddings/oleObject49.bin"/></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52.bin"/><Relationship Id="rId3" Type="http://schemas.openxmlformats.org/officeDocument/2006/relationships/notesSlide" Target="../notesSlides/notesSlide21.xml"/><Relationship Id="rId7" Type="http://schemas.openxmlformats.org/officeDocument/2006/relationships/image" Target="../media/image52.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oleObject" Target="../embeddings/oleObject51.bin"/><Relationship Id="rId11" Type="http://schemas.openxmlformats.org/officeDocument/2006/relationships/image" Target="../media/image54.wmf"/><Relationship Id="rId5" Type="http://schemas.openxmlformats.org/officeDocument/2006/relationships/image" Target="../media/image51.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53.wmf"/></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56.bin"/><Relationship Id="rId13" Type="http://schemas.openxmlformats.org/officeDocument/2006/relationships/image" Target="../media/image59.wmf"/><Relationship Id="rId18" Type="http://schemas.openxmlformats.org/officeDocument/2006/relationships/oleObject" Target="../embeddings/oleObject61.bin"/><Relationship Id="rId3" Type="http://schemas.openxmlformats.org/officeDocument/2006/relationships/notesSlide" Target="../notesSlides/notesSlide22.xml"/><Relationship Id="rId21" Type="http://schemas.openxmlformats.org/officeDocument/2006/relationships/image" Target="../media/image63.wmf"/><Relationship Id="rId7" Type="http://schemas.openxmlformats.org/officeDocument/2006/relationships/image" Target="../media/image56.wmf"/><Relationship Id="rId12" Type="http://schemas.openxmlformats.org/officeDocument/2006/relationships/oleObject" Target="../embeddings/oleObject58.bin"/><Relationship Id="rId17" Type="http://schemas.openxmlformats.org/officeDocument/2006/relationships/image" Target="../media/image61.wmf"/><Relationship Id="rId2" Type="http://schemas.openxmlformats.org/officeDocument/2006/relationships/slideLayout" Target="../slideLayouts/slideLayout2.xml"/><Relationship Id="rId16" Type="http://schemas.openxmlformats.org/officeDocument/2006/relationships/oleObject" Target="../embeddings/oleObject60.bin"/><Relationship Id="rId20" Type="http://schemas.openxmlformats.org/officeDocument/2006/relationships/oleObject" Target="../embeddings/oleObject62.bin"/><Relationship Id="rId1" Type="http://schemas.openxmlformats.org/officeDocument/2006/relationships/vmlDrawing" Target="../drawings/vmlDrawing18.vml"/><Relationship Id="rId6" Type="http://schemas.openxmlformats.org/officeDocument/2006/relationships/oleObject" Target="../embeddings/oleObject55.bin"/><Relationship Id="rId11" Type="http://schemas.openxmlformats.org/officeDocument/2006/relationships/image" Target="../media/image58.wmf"/><Relationship Id="rId24" Type="http://schemas.openxmlformats.org/officeDocument/2006/relationships/oleObject" Target="../embeddings/oleObject64.bin"/><Relationship Id="rId5" Type="http://schemas.openxmlformats.org/officeDocument/2006/relationships/image" Target="../media/image55.wmf"/><Relationship Id="rId15" Type="http://schemas.openxmlformats.org/officeDocument/2006/relationships/image" Target="../media/image60.wmf"/><Relationship Id="rId23" Type="http://schemas.openxmlformats.org/officeDocument/2006/relationships/image" Target="../media/image64.wmf"/><Relationship Id="rId10" Type="http://schemas.openxmlformats.org/officeDocument/2006/relationships/oleObject" Target="../embeddings/oleObject57.bin"/><Relationship Id="rId19" Type="http://schemas.openxmlformats.org/officeDocument/2006/relationships/image" Target="../media/image62.wmf"/><Relationship Id="rId4" Type="http://schemas.openxmlformats.org/officeDocument/2006/relationships/oleObject" Target="../embeddings/oleObject54.bin"/><Relationship Id="rId9" Type="http://schemas.openxmlformats.org/officeDocument/2006/relationships/image" Target="../media/image57.wmf"/><Relationship Id="rId14" Type="http://schemas.openxmlformats.org/officeDocument/2006/relationships/oleObject" Target="../embeddings/oleObject59.bin"/><Relationship Id="rId22" Type="http://schemas.openxmlformats.org/officeDocument/2006/relationships/oleObject" Target="../embeddings/oleObject63.bin"/></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67.bin"/><Relationship Id="rId13" Type="http://schemas.openxmlformats.org/officeDocument/2006/relationships/image" Target="../media/image69.wmf"/><Relationship Id="rId18" Type="http://schemas.openxmlformats.org/officeDocument/2006/relationships/oleObject" Target="../embeddings/oleObject72.bin"/><Relationship Id="rId3" Type="http://schemas.openxmlformats.org/officeDocument/2006/relationships/notesSlide" Target="../notesSlides/notesSlide23.xml"/><Relationship Id="rId21" Type="http://schemas.openxmlformats.org/officeDocument/2006/relationships/image" Target="../media/image73.wmf"/><Relationship Id="rId7" Type="http://schemas.openxmlformats.org/officeDocument/2006/relationships/image" Target="../media/image66.wmf"/><Relationship Id="rId12" Type="http://schemas.openxmlformats.org/officeDocument/2006/relationships/oleObject" Target="../embeddings/oleObject69.bin"/><Relationship Id="rId17" Type="http://schemas.openxmlformats.org/officeDocument/2006/relationships/image" Target="../media/image71.wmf"/><Relationship Id="rId2" Type="http://schemas.openxmlformats.org/officeDocument/2006/relationships/slideLayout" Target="../slideLayouts/slideLayout2.xml"/><Relationship Id="rId16" Type="http://schemas.openxmlformats.org/officeDocument/2006/relationships/oleObject" Target="../embeddings/oleObject71.bin"/><Relationship Id="rId20" Type="http://schemas.openxmlformats.org/officeDocument/2006/relationships/oleObject" Target="../embeddings/oleObject73.bin"/><Relationship Id="rId1" Type="http://schemas.openxmlformats.org/officeDocument/2006/relationships/vmlDrawing" Target="../drawings/vmlDrawing19.vml"/><Relationship Id="rId6" Type="http://schemas.openxmlformats.org/officeDocument/2006/relationships/oleObject" Target="../embeddings/oleObject66.bin"/><Relationship Id="rId11" Type="http://schemas.openxmlformats.org/officeDocument/2006/relationships/image" Target="../media/image68.wmf"/><Relationship Id="rId5" Type="http://schemas.openxmlformats.org/officeDocument/2006/relationships/image" Target="../media/image65.wmf"/><Relationship Id="rId15" Type="http://schemas.openxmlformats.org/officeDocument/2006/relationships/image" Target="../media/image70.wmf"/><Relationship Id="rId23" Type="http://schemas.openxmlformats.org/officeDocument/2006/relationships/image" Target="../media/image74.wmf"/><Relationship Id="rId10" Type="http://schemas.openxmlformats.org/officeDocument/2006/relationships/oleObject" Target="../embeddings/oleObject68.bin"/><Relationship Id="rId19" Type="http://schemas.openxmlformats.org/officeDocument/2006/relationships/image" Target="../media/image72.wmf"/><Relationship Id="rId4" Type="http://schemas.openxmlformats.org/officeDocument/2006/relationships/oleObject" Target="../embeddings/oleObject65.bin"/><Relationship Id="rId9" Type="http://schemas.openxmlformats.org/officeDocument/2006/relationships/image" Target="../media/image67.wmf"/><Relationship Id="rId14" Type="http://schemas.openxmlformats.org/officeDocument/2006/relationships/oleObject" Target="../embeddings/oleObject70.bin"/><Relationship Id="rId22" Type="http://schemas.openxmlformats.org/officeDocument/2006/relationships/oleObject" Target="../embeddings/oleObject74.bin"/></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77.bin"/><Relationship Id="rId13" Type="http://schemas.openxmlformats.org/officeDocument/2006/relationships/image" Target="../media/image79.wmf"/><Relationship Id="rId18" Type="http://schemas.openxmlformats.org/officeDocument/2006/relationships/oleObject" Target="../embeddings/oleObject82.bin"/><Relationship Id="rId3" Type="http://schemas.openxmlformats.org/officeDocument/2006/relationships/notesSlide" Target="../notesSlides/notesSlide24.xml"/><Relationship Id="rId21" Type="http://schemas.openxmlformats.org/officeDocument/2006/relationships/image" Target="../media/image83.wmf"/><Relationship Id="rId7" Type="http://schemas.openxmlformats.org/officeDocument/2006/relationships/image" Target="../media/image76.wmf"/><Relationship Id="rId12" Type="http://schemas.openxmlformats.org/officeDocument/2006/relationships/oleObject" Target="../embeddings/oleObject79.bin"/><Relationship Id="rId17" Type="http://schemas.openxmlformats.org/officeDocument/2006/relationships/image" Target="../media/image81.wmf"/><Relationship Id="rId2" Type="http://schemas.openxmlformats.org/officeDocument/2006/relationships/slideLayout" Target="../slideLayouts/slideLayout2.xml"/><Relationship Id="rId16" Type="http://schemas.openxmlformats.org/officeDocument/2006/relationships/oleObject" Target="../embeddings/oleObject81.bin"/><Relationship Id="rId20" Type="http://schemas.openxmlformats.org/officeDocument/2006/relationships/oleObject" Target="../embeddings/oleObject83.bin"/><Relationship Id="rId1" Type="http://schemas.openxmlformats.org/officeDocument/2006/relationships/vmlDrawing" Target="../drawings/vmlDrawing20.vml"/><Relationship Id="rId6" Type="http://schemas.openxmlformats.org/officeDocument/2006/relationships/oleObject" Target="../embeddings/oleObject76.bin"/><Relationship Id="rId11" Type="http://schemas.openxmlformats.org/officeDocument/2006/relationships/image" Target="../media/image78.wmf"/><Relationship Id="rId5" Type="http://schemas.openxmlformats.org/officeDocument/2006/relationships/image" Target="../media/image75.wmf"/><Relationship Id="rId15" Type="http://schemas.openxmlformats.org/officeDocument/2006/relationships/image" Target="../media/image80.wmf"/><Relationship Id="rId23" Type="http://schemas.openxmlformats.org/officeDocument/2006/relationships/image" Target="../media/image84.wmf"/><Relationship Id="rId10" Type="http://schemas.openxmlformats.org/officeDocument/2006/relationships/oleObject" Target="../embeddings/oleObject78.bin"/><Relationship Id="rId19" Type="http://schemas.openxmlformats.org/officeDocument/2006/relationships/image" Target="../media/image82.wmf"/><Relationship Id="rId4" Type="http://schemas.openxmlformats.org/officeDocument/2006/relationships/oleObject" Target="../embeddings/oleObject75.bin"/><Relationship Id="rId9" Type="http://schemas.openxmlformats.org/officeDocument/2006/relationships/image" Target="../media/image77.wmf"/><Relationship Id="rId14" Type="http://schemas.openxmlformats.org/officeDocument/2006/relationships/oleObject" Target="../embeddings/oleObject80.bin"/><Relationship Id="rId22" Type="http://schemas.openxmlformats.org/officeDocument/2006/relationships/oleObject" Target="../embeddings/oleObject84.bin"/></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3.e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package" Target="../embeddings/Microsoft_Word_Document2.docx"/><Relationship Id="rId5" Type="http://schemas.openxmlformats.org/officeDocument/2006/relationships/image" Target="../media/image2.emf"/><Relationship Id="rId4" Type="http://schemas.openxmlformats.org/officeDocument/2006/relationships/package" Target="../embeddings/Microsoft_Word_Document1.docx"/></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notesSlide" Target="../notesSlides/notesSlide5.xml"/><Relationship Id="rId7" Type="http://schemas.openxmlformats.org/officeDocument/2006/relationships/image" Target="../media/image5.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3.bin"/><Relationship Id="rId5" Type="http://schemas.openxmlformats.org/officeDocument/2006/relationships/image" Target="../media/image4.wmf"/><Relationship Id="rId4" Type="http://schemas.openxmlformats.org/officeDocument/2006/relationships/oleObject" Target="../embeddings/oleObject2.bin"/><Relationship Id="rId9" Type="http://schemas.openxmlformats.org/officeDocument/2006/relationships/image" Target="../media/image6.w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8.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6.bin"/><Relationship Id="rId5" Type="http://schemas.openxmlformats.org/officeDocument/2006/relationships/image" Target="../media/image7.wmf"/><Relationship Id="rId4" Type="http://schemas.openxmlformats.org/officeDocument/2006/relationships/oleObject" Target="../embeddings/oleObject5.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image" Target="../media/image10.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8.bin"/><Relationship Id="rId5" Type="http://schemas.openxmlformats.org/officeDocument/2006/relationships/image" Target="../media/image9.wmf"/><Relationship Id="rId4" Type="http://schemas.openxmlformats.org/officeDocument/2006/relationships/oleObject" Target="../embeddings/oleObject7.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0.bin"/><Relationship Id="rId5" Type="http://schemas.openxmlformats.org/officeDocument/2006/relationships/image" Target="../media/image11.wmf"/><Relationship Id="rId4" Type="http://schemas.openxmlformats.org/officeDocument/2006/relationships/oleObject" Target="../embeddings/oleObject9.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6.wmf"/><Relationship Id="rId3" Type="http://schemas.openxmlformats.org/officeDocument/2006/relationships/notesSlide" Target="../notesSlides/notesSlide9.xml"/><Relationship Id="rId7" Type="http://schemas.openxmlformats.org/officeDocument/2006/relationships/image" Target="../media/image13.wmf"/><Relationship Id="rId12"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12.bin"/><Relationship Id="rId11" Type="http://schemas.openxmlformats.org/officeDocument/2006/relationships/image" Target="../media/image15.wmf"/><Relationship Id="rId5" Type="http://schemas.openxmlformats.org/officeDocument/2006/relationships/image" Target="../media/image12.wmf"/><Relationship Id="rId15" Type="http://schemas.openxmlformats.org/officeDocument/2006/relationships/image" Target="../media/image17.wmf"/><Relationship Id="rId10" Type="http://schemas.openxmlformats.org/officeDocument/2006/relationships/oleObject" Target="../embeddings/oleObject14.bin"/><Relationship Id="rId4" Type="http://schemas.openxmlformats.org/officeDocument/2006/relationships/oleObject" Target="../embeddings/oleObject11.bin"/><Relationship Id="rId9" Type="http://schemas.openxmlformats.org/officeDocument/2006/relationships/image" Target="../media/image14.wmf"/><Relationship Id="rId14" Type="http://schemas.openxmlformats.org/officeDocument/2006/relationships/oleObject" Target="../embeddings/oleObject1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14400" y="914401"/>
            <a:ext cx="7315200" cy="609600"/>
          </a:xfrm>
          <a:prstGeom prst="rect">
            <a:avLst/>
          </a:prstGeom>
        </p:spPr>
        <p:txBody>
          <a:bodyPr>
            <a:normAutofit/>
          </a:bodyPr>
          <a:lstStyle/>
          <a:p>
            <a:r>
              <a:rPr lang="en-US" sz="2400" dirty="0" smtClean="0">
                <a:latin typeface="Arial" pitchFamily="34" charset="0"/>
                <a:cs typeface="Arial" pitchFamily="34" charset="0"/>
              </a:rPr>
              <a:t>An Introduction to Polynomials</a:t>
            </a:r>
            <a:endParaRPr lang="en-US" sz="2400" dirty="0">
              <a:latin typeface="Arial" pitchFamily="34" charset="0"/>
              <a:cs typeface="Arial" pitchFamily="34" charset="0"/>
            </a:endParaRPr>
          </a:p>
        </p:txBody>
      </p:sp>
      <p:sp>
        <p:nvSpPr>
          <p:cNvPr id="3" name="Footer Placeholder 2"/>
          <p:cNvSpPr>
            <a:spLocks noGrp="1"/>
          </p:cNvSpPr>
          <p:nvPr>
            <p:ph type="ftr" sz="quarter" idx="10"/>
          </p:nvPr>
        </p:nvSpPr>
        <p:spPr/>
        <p:txBody>
          <a:bodyPr/>
          <a:lstStyle/>
          <a:p>
            <a:r>
              <a:rPr lang="en-US" smtClean="0"/>
              <a:t>Copyright Scott Storla 2015</a:t>
            </a:r>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14400" y="299915"/>
            <a:ext cx="7315200" cy="639762"/>
          </a:xfrm>
          <a:prstGeom prst="rect">
            <a:avLst/>
          </a:prstGeom>
        </p:spPr>
        <p:txBody>
          <a:bodyPr>
            <a:normAutofit/>
          </a:bodyPr>
          <a:lstStyle/>
          <a:p>
            <a:r>
              <a:rPr lang="en-US" sz="2000" dirty="0" smtClean="0">
                <a:latin typeface="Arial" pitchFamily="34" charset="0"/>
                <a:cs typeface="Arial" pitchFamily="34" charset="0"/>
              </a:rPr>
              <a:t>Standard Form</a:t>
            </a:r>
            <a:endParaRPr lang="en-US" sz="2000" dirty="0">
              <a:latin typeface="Arial" pitchFamily="34" charset="0"/>
              <a:cs typeface="Arial" pitchFamily="34" charset="0"/>
            </a:endParaRPr>
          </a:p>
        </p:txBody>
      </p:sp>
      <p:sp>
        <p:nvSpPr>
          <p:cNvPr id="4" name="TextBox 3"/>
          <p:cNvSpPr txBox="1"/>
          <p:nvPr/>
        </p:nvSpPr>
        <p:spPr>
          <a:xfrm>
            <a:off x="2057400" y="816114"/>
            <a:ext cx="5486400" cy="707886"/>
          </a:xfrm>
          <a:prstGeom prst="rect">
            <a:avLst/>
          </a:prstGeom>
          <a:noFill/>
        </p:spPr>
        <p:txBody>
          <a:bodyPr wrap="square" rtlCol="0">
            <a:spAutoFit/>
          </a:bodyPr>
          <a:lstStyle/>
          <a:p>
            <a:r>
              <a:rPr lang="en-US" sz="2000" dirty="0" smtClean="0">
                <a:latin typeface="Arial" pitchFamily="34" charset="0"/>
                <a:cs typeface="Arial" pitchFamily="34" charset="0"/>
              </a:rPr>
              <a:t>In practice people rearrange the terms of a polynomial “in their head”.</a:t>
            </a:r>
            <a:endParaRPr lang="en-US" sz="2000" dirty="0">
              <a:latin typeface="Arial" pitchFamily="34" charset="0"/>
              <a:cs typeface="Arial" pitchFamily="34" charset="0"/>
            </a:endParaRPr>
          </a:p>
        </p:txBody>
      </p:sp>
      <p:graphicFrame>
        <p:nvGraphicFramePr>
          <p:cNvPr id="32771" name="Object 2"/>
          <p:cNvGraphicFramePr>
            <a:graphicFrameLocks noChangeAspect="1"/>
          </p:cNvGraphicFramePr>
          <p:nvPr>
            <p:extLst>
              <p:ext uri="{D42A27DB-BD31-4B8C-83A1-F6EECF244321}">
                <p14:modId xmlns:p14="http://schemas.microsoft.com/office/powerpoint/2010/main" val="1648149427"/>
              </p:ext>
            </p:extLst>
          </p:nvPr>
        </p:nvGraphicFramePr>
        <p:xfrm>
          <a:off x="3148935" y="2407936"/>
          <a:ext cx="2770187" cy="407987"/>
        </p:xfrm>
        <a:graphic>
          <a:graphicData uri="http://schemas.openxmlformats.org/presentationml/2006/ole">
            <mc:AlternateContent xmlns:mc="http://schemas.openxmlformats.org/markup-compatibility/2006">
              <mc:Choice xmlns:v="urn:schemas-microsoft-com:vml" Requires="v">
                <p:oleObj spid="_x0000_s221338" name="Equation" r:id="rId4" imgW="1295280" imgH="190440" progId="Equation.DSMT4">
                  <p:embed/>
                </p:oleObj>
              </mc:Choice>
              <mc:Fallback>
                <p:oleObj name="Equation" r:id="rId4" imgW="1295280" imgH="190440" progId="Equation.DSMT4">
                  <p:embed/>
                  <p:pic>
                    <p:nvPicPr>
                      <p:cNvPr id="0" name=""/>
                      <p:cNvPicPr>
                        <a:picLocks noChangeAspect="1" noChangeArrowheads="1"/>
                      </p:cNvPicPr>
                      <p:nvPr/>
                    </p:nvPicPr>
                    <p:blipFill>
                      <a:blip r:embed="rId5"/>
                      <a:srcRect/>
                      <a:stretch>
                        <a:fillRect/>
                      </a:stretch>
                    </p:blipFill>
                    <p:spPr bwMode="auto">
                      <a:xfrm>
                        <a:off x="3148935" y="2407936"/>
                        <a:ext cx="2770187" cy="407987"/>
                      </a:xfrm>
                      <a:prstGeom prst="rect">
                        <a:avLst/>
                      </a:prstGeom>
                      <a:noFill/>
                      <a:ln>
                        <a:noFill/>
                      </a:ln>
                      <a:effectLst/>
                      <a:extLst/>
                    </p:spPr>
                  </p:pic>
                </p:oleObj>
              </mc:Fallback>
            </mc:AlternateContent>
          </a:graphicData>
        </a:graphic>
      </p:graphicFrame>
      <p:sp>
        <p:nvSpPr>
          <p:cNvPr id="3" name="Footer Placeholder 2"/>
          <p:cNvSpPr>
            <a:spLocks noGrp="1"/>
          </p:cNvSpPr>
          <p:nvPr>
            <p:ph type="ftr" sz="quarter" idx="10"/>
          </p:nvPr>
        </p:nvSpPr>
        <p:spPr/>
        <p:txBody>
          <a:bodyPr/>
          <a:lstStyle/>
          <a:p>
            <a:r>
              <a:rPr lang="en-US" smtClean="0"/>
              <a:t>Copyright Scott Storla 2015</a:t>
            </a:r>
            <a:endParaRPr lang="en-US"/>
          </a:p>
        </p:txBody>
      </p:sp>
      <p:sp>
        <p:nvSpPr>
          <p:cNvPr id="13" name="TextBox 12"/>
          <p:cNvSpPr txBox="1"/>
          <p:nvPr/>
        </p:nvSpPr>
        <p:spPr>
          <a:xfrm>
            <a:off x="1828800" y="1828800"/>
            <a:ext cx="5486400" cy="400110"/>
          </a:xfrm>
          <a:prstGeom prst="rect">
            <a:avLst/>
          </a:prstGeom>
          <a:noFill/>
        </p:spPr>
        <p:txBody>
          <a:bodyPr wrap="square" rtlCol="0">
            <a:spAutoFit/>
          </a:bodyPr>
          <a:lstStyle/>
          <a:p>
            <a:pPr algn="ctr"/>
            <a:r>
              <a:rPr lang="en-US" sz="2000" dirty="0" smtClean="0">
                <a:latin typeface="Arial" pitchFamily="34" charset="0"/>
                <a:cs typeface="Arial" pitchFamily="34" charset="0"/>
              </a:rPr>
              <a:t>Write each polynomial in standard form.</a:t>
            </a:r>
            <a:endParaRPr lang="en-US" sz="2000" dirty="0">
              <a:latin typeface="Arial" pitchFamily="34" charset="0"/>
              <a:cs typeface="Arial" pitchFamily="34" charset="0"/>
            </a:endParaRPr>
          </a:p>
        </p:txBody>
      </p:sp>
      <p:graphicFrame>
        <p:nvGraphicFramePr>
          <p:cNvPr id="15" name="Object 2"/>
          <p:cNvGraphicFramePr>
            <a:graphicFrameLocks noChangeAspect="1"/>
          </p:cNvGraphicFramePr>
          <p:nvPr>
            <p:extLst>
              <p:ext uri="{D42A27DB-BD31-4B8C-83A1-F6EECF244321}">
                <p14:modId xmlns:p14="http://schemas.microsoft.com/office/powerpoint/2010/main" val="1841664257"/>
              </p:ext>
            </p:extLst>
          </p:nvPr>
        </p:nvGraphicFramePr>
        <p:xfrm>
          <a:off x="3054480" y="2962473"/>
          <a:ext cx="2959100" cy="407987"/>
        </p:xfrm>
        <a:graphic>
          <a:graphicData uri="http://schemas.openxmlformats.org/presentationml/2006/ole">
            <mc:AlternateContent xmlns:mc="http://schemas.openxmlformats.org/markup-compatibility/2006">
              <mc:Choice xmlns:v="urn:schemas-microsoft-com:vml" Requires="v">
                <p:oleObj spid="_x0000_s221339" name="Equation" r:id="rId6" imgW="1384200" imgH="190440" progId="Equation.DSMT4">
                  <p:embed/>
                </p:oleObj>
              </mc:Choice>
              <mc:Fallback>
                <p:oleObj name="Equation" r:id="rId6" imgW="1384200" imgH="190440" progId="Equation.DSMT4">
                  <p:embed/>
                  <p:pic>
                    <p:nvPicPr>
                      <p:cNvPr id="0" name=""/>
                      <p:cNvPicPr>
                        <a:picLocks noChangeAspect="1" noChangeArrowheads="1"/>
                      </p:cNvPicPr>
                      <p:nvPr/>
                    </p:nvPicPr>
                    <p:blipFill>
                      <a:blip r:embed="rId7"/>
                      <a:srcRect/>
                      <a:stretch>
                        <a:fillRect/>
                      </a:stretch>
                    </p:blipFill>
                    <p:spPr bwMode="auto">
                      <a:xfrm>
                        <a:off x="3054480" y="2962473"/>
                        <a:ext cx="2959100" cy="407987"/>
                      </a:xfrm>
                      <a:prstGeom prst="rect">
                        <a:avLst/>
                      </a:prstGeom>
                      <a:noFill/>
                      <a:ln>
                        <a:noFill/>
                      </a:ln>
                      <a:effectLst/>
                      <a:extLst/>
                    </p:spPr>
                  </p:pic>
                </p:oleObj>
              </mc:Fallback>
            </mc:AlternateContent>
          </a:graphicData>
        </a:graphic>
      </p:graphicFrame>
      <p:graphicFrame>
        <p:nvGraphicFramePr>
          <p:cNvPr id="16" name="Object 2"/>
          <p:cNvGraphicFramePr>
            <a:graphicFrameLocks noChangeAspect="1"/>
          </p:cNvGraphicFramePr>
          <p:nvPr>
            <p:extLst>
              <p:ext uri="{D42A27DB-BD31-4B8C-83A1-F6EECF244321}">
                <p14:modId xmlns:p14="http://schemas.microsoft.com/office/powerpoint/2010/main" val="3544498394"/>
              </p:ext>
            </p:extLst>
          </p:nvPr>
        </p:nvGraphicFramePr>
        <p:xfrm>
          <a:off x="2843213" y="3505200"/>
          <a:ext cx="3394075" cy="463550"/>
        </p:xfrm>
        <a:graphic>
          <a:graphicData uri="http://schemas.openxmlformats.org/presentationml/2006/ole">
            <mc:AlternateContent xmlns:mc="http://schemas.openxmlformats.org/markup-compatibility/2006">
              <mc:Choice xmlns:v="urn:schemas-microsoft-com:vml" Requires="v">
                <p:oleObj spid="_x0000_s221340" name="Equation" r:id="rId8" imgW="1587240" imgH="215640" progId="Equation.DSMT4">
                  <p:embed/>
                </p:oleObj>
              </mc:Choice>
              <mc:Fallback>
                <p:oleObj name="Equation" r:id="rId8" imgW="1587240" imgH="215640" progId="Equation.DSMT4">
                  <p:embed/>
                  <p:pic>
                    <p:nvPicPr>
                      <p:cNvPr id="0" name=""/>
                      <p:cNvPicPr>
                        <a:picLocks noChangeAspect="1" noChangeArrowheads="1"/>
                      </p:cNvPicPr>
                      <p:nvPr/>
                    </p:nvPicPr>
                    <p:blipFill>
                      <a:blip r:embed="rId9"/>
                      <a:srcRect/>
                      <a:stretch>
                        <a:fillRect/>
                      </a:stretch>
                    </p:blipFill>
                    <p:spPr bwMode="auto">
                      <a:xfrm>
                        <a:off x="2843213" y="3505200"/>
                        <a:ext cx="3394075" cy="463550"/>
                      </a:xfrm>
                      <a:prstGeom prst="rect">
                        <a:avLst/>
                      </a:prstGeom>
                      <a:noFill/>
                      <a:ln>
                        <a:noFill/>
                      </a:ln>
                      <a:effectLst/>
                      <a:extLst/>
                    </p:spPr>
                  </p:pic>
                </p:oleObj>
              </mc:Fallback>
            </mc:AlternateContent>
          </a:graphicData>
        </a:graphic>
      </p:graphicFrame>
      <p:graphicFrame>
        <p:nvGraphicFramePr>
          <p:cNvPr id="17" name="Object 2"/>
          <p:cNvGraphicFramePr>
            <a:graphicFrameLocks noChangeAspect="1"/>
          </p:cNvGraphicFramePr>
          <p:nvPr>
            <p:extLst>
              <p:ext uri="{D42A27DB-BD31-4B8C-83A1-F6EECF244321}">
                <p14:modId xmlns:p14="http://schemas.microsoft.com/office/powerpoint/2010/main" val="3785986264"/>
              </p:ext>
            </p:extLst>
          </p:nvPr>
        </p:nvGraphicFramePr>
        <p:xfrm>
          <a:off x="2809875" y="4125912"/>
          <a:ext cx="3448050" cy="463550"/>
        </p:xfrm>
        <a:graphic>
          <a:graphicData uri="http://schemas.openxmlformats.org/presentationml/2006/ole">
            <mc:AlternateContent xmlns:mc="http://schemas.openxmlformats.org/markup-compatibility/2006">
              <mc:Choice xmlns:v="urn:schemas-microsoft-com:vml" Requires="v">
                <p:oleObj spid="_x0000_s221341" name="Equation" r:id="rId10" imgW="1612800" imgH="215640" progId="Equation.DSMT4">
                  <p:embed/>
                </p:oleObj>
              </mc:Choice>
              <mc:Fallback>
                <p:oleObj name="Equation" r:id="rId10" imgW="1612800" imgH="215640" progId="Equation.DSMT4">
                  <p:embed/>
                  <p:pic>
                    <p:nvPicPr>
                      <p:cNvPr id="0" name=""/>
                      <p:cNvPicPr>
                        <a:picLocks noChangeAspect="1" noChangeArrowheads="1"/>
                      </p:cNvPicPr>
                      <p:nvPr/>
                    </p:nvPicPr>
                    <p:blipFill>
                      <a:blip r:embed="rId11"/>
                      <a:srcRect/>
                      <a:stretch>
                        <a:fillRect/>
                      </a:stretch>
                    </p:blipFill>
                    <p:spPr bwMode="auto">
                      <a:xfrm>
                        <a:off x="2809875" y="4125912"/>
                        <a:ext cx="3448050" cy="463550"/>
                      </a:xfrm>
                      <a:prstGeom prst="rect">
                        <a:avLst/>
                      </a:prstGeom>
                      <a:noFill/>
                      <a:ln>
                        <a:noFill/>
                      </a:ln>
                      <a:effectLst/>
                      <a:extLst/>
                    </p:spPr>
                  </p:pic>
                </p:oleObj>
              </mc:Fallback>
            </mc:AlternateContent>
          </a:graphicData>
        </a:graphic>
      </p:graphicFrame>
      <p:graphicFrame>
        <p:nvGraphicFramePr>
          <p:cNvPr id="18" name="Object 2"/>
          <p:cNvGraphicFramePr>
            <a:graphicFrameLocks noChangeAspect="1"/>
          </p:cNvGraphicFramePr>
          <p:nvPr>
            <p:extLst>
              <p:ext uri="{D42A27DB-BD31-4B8C-83A1-F6EECF244321}">
                <p14:modId xmlns:p14="http://schemas.microsoft.com/office/powerpoint/2010/main" val="3074193753"/>
              </p:ext>
            </p:extLst>
          </p:nvPr>
        </p:nvGraphicFramePr>
        <p:xfrm>
          <a:off x="2438400" y="4740548"/>
          <a:ext cx="4479925" cy="409575"/>
        </p:xfrm>
        <a:graphic>
          <a:graphicData uri="http://schemas.openxmlformats.org/presentationml/2006/ole">
            <mc:AlternateContent xmlns:mc="http://schemas.openxmlformats.org/markup-compatibility/2006">
              <mc:Choice xmlns:v="urn:schemas-microsoft-com:vml" Requires="v">
                <p:oleObj spid="_x0000_s221342" name="Equation" r:id="rId12" imgW="2095200" imgH="190440" progId="Equation.DSMT4">
                  <p:embed/>
                </p:oleObj>
              </mc:Choice>
              <mc:Fallback>
                <p:oleObj name="Equation" r:id="rId12" imgW="2095200" imgH="190440" progId="Equation.DSMT4">
                  <p:embed/>
                  <p:pic>
                    <p:nvPicPr>
                      <p:cNvPr id="0" name=""/>
                      <p:cNvPicPr>
                        <a:picLocks noChangeAspect="1" noChangeArrowheads="1"/>
                      </p:cNvPicPr>
                      <p:nvPr/>
                    </p:nvPicPr>
                    <p:blipFill>
                      <a:blip r:embed="rId13"/>
                      <a:srcRect/>
                      <a:stretch>
                        <a:fillRect/>
                      </a:stretch>
                    </p:blipFill>
                    <p:spPr bwMode="auto">
                      <a:xfrm>
                        <a:off x="2438400" y="4740548"/>
                        <a:ext cx="4479925" cy="409575"/>
                      </a:xfrm>
                      <a:prstGeom prst="rect">
                        <a:avLst/>
                      </a:prstGeom>
                      <a:noFill/>
                      <a:ln>
                        <a:noFill/>
                      </a:ln>
                      <a:effectLst/>
                      <a:extLst/>
                    </p:spPr>
                  </p:pic>
                </p:oleObj>
              </mc:Fallback>
            </mc:AlternateContent>
          </a:graphicData>
        </a:graphic>
      </p:graphicFrame>
      <p:graphicFrame>
        <p:nvGraphicFramePr>
          <p:cNvPr id="19" name="Object 2"/>
          <p:cNvGraphicFramePr>
            <a:graphicFrameLocks noChangeAspect="1"/>
          </p:cNvGraphicFramePr>
          <p:nvPr>
            <p:extLst>
              <p:ext uri="{D42A27DB-BD31-4B8C-83A1-F6EECF244321}">
                <p14:modId xmlns:p14="http://schemas.microsoft.com/office/powerpoint/2010/main" val="3631233242"/>
              </p:ext>
            </p:extLst>
          </p:nvPr>
        </p:nvGraphicFramePr>
        <p:xfrm>
          <a:off x="2411413" y="5305425"/>
          <a:ext cx="4533900" cy="409575"/>
        </p:xfrm>
        <a:graphic>
          <a:graphicData uri="http://schemas.openxmlformats.org/presentationml/2006/ole">
            <mc:AlternateContent xmlns:mc="http://schemas.openxmlformats.org/markup-compatibility/2006">
              <mc:Choice xmlns:v="urn:schemas-microsoft-com:vml" Requires="v">
                <p:oleObj spid="_x0000_s221343" name="Equation" r:id="rId14" imgW="2120760" imgH="190440" progId="Equation.DSMT4">
                  <p:embed/>
                </p:oleObj>
              </mc:Choice>
              <mc:Fallback>
                <p:oleObj name="Equation" r:id="rId14" imgW="2120760" imgH="190440" progId="Equation.DSMT4">
                  <p:embed/>
                  <p:pic>
                    <p:nvPicPr>
                      <p:cNvPr id="0" name=""/>
                      <p:cNvPicPr>
                        <a:picLocks noChangeAspect="1" noChangeArrowheads="1"/>
                      </p:cNvPicPr>
                      <p:nvPr/>
                    </p:nvPicPr>
                    <p:blipFill>
                      <a:blip r:embed="rId15"/>
                      <a:srcRect/>
                      <a:stretch>
                        <a:fillRect/>
                      </a:stretch>
                    </p:blipFill>
                    <p:spPr bwMode="auto">
                      <a:xfrm>
                        <a:off x="2411413" y="5305425"/>
                        <a:ext cx="4533900" cy="409575"/>
                      </a:xfrm>
                      <a:prstGeom prst="rect">
                        <a:avLst/>
                      </a:prstGeom>
                      <a:noFill/>
                      <a:ln>
                        <a:noFill/>
                      </a:ln>
                      <a:effectLst/>
                      <a:extLst/>
                    </p:spPr>
                  </p:pic>
                </p:oleObj>
              </mc:Fallback>
            </mc:AlternateContent>
          </a:graphicData>
        </a:graphic>
      </p:graphicFrame>
    </p:spTree>
    <p:extLst>
      <p:ext uri="{BB962C8B-B14F-4D97-AF65-F5344CB8AC3E}">
        <p14:creationId xmlns:p14="http://schemas.microsoft.com/office/powerpoint/2010/main" val="16674262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771"/>
                                        </p:tgtEl>
                                        <p:attrNameLst>
                                          <p:attrName>style.visibility</p:attrName>
                                        </p:attrNameLst>
                                      </p:cBhvr>
                                      <p:to>
                                        <p:strVal val="visible"/>
                                      </p:to>
                                    </p:set>
                                    <p:animEffect transition="in" filter="fade">
                                      <p:cBhvr>
                                        <p:cTn id="7" dur="500"/>
                                        <p:tgtEl>
                                          <p:spTgt spid="3277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nodeType="clickEffect">
                                  <p:stCondLst>
                                    <p:cond delay="0"/>
                                  </p:stCondLst>
                                  <p:childTnLst>
                                    <p:animEffect transition="out" filter="fade">
                                      <p:cBhvr>
                                        <p:cTn id="16" dur="500"/>
                                        <p:tgtEl>
                                          <p:spTgt spid="32771"/>
                                        </p:tgtEl>
                                      </p:cBhvr>
                                    </p:animEffect>
                                    <p:set>
                                      <p:cBhvr>
                                        <p:cTn id="17" dur="1" fill="hold">
                                          <p:stCondLst>
                                            <p:cond delay="499"/>
                                          </p:stCondLst>
                                        </p:cTn>
                                        <p:tgtEl>
                                          <p:spTgt spid="32771"/>
                                        </p:tgtEl>
                                        <p:attrNameLst>
                                          <p:attrName>style.visibility</p:attrName>
                                        </p:attrNameLst>
                                      </p:cBhvr>
                                      <p:to>
                                        <p:strVal val="hidden"/>
                                      </p:to>
                                    </p:set>
                                  </p:childTnLst>
                                </p:cTn>
                              </p:par>
                              <p:par>
                                <p:cTn id="18" presetID="10" presetClass="exit" presetSubtype="0" fill="hold" nodeType="withEffect">
                                  <p:stCondLst>
                                    <p:cond delay="0"/>
                                  </p:stCondLst>
                                  <p:childTnLst>
                                    <p:animEffect transition="out" filter="fade">
                                      <p:cBhvr>
                                        <p:cTn id="19" dur="500"/>
                                        <p:tgtEl>
                                          <p:spTgt spid="15"/>
                                        </p:tgtEl>
                                      </p:cBhvr>
                                    </p:animEffect>
                                    <p:set>
                                      <p:cBhvr>
                                        <p:cTn id="20" dur="1" fill="hold">
                                          <p:stCondLst>
                                            <p:cond delay="499"/>
                                          </p:stCondLst>
                                        </p:cTn>
                                        <p:tgtEl>
                                          <p:spTgt spid="15"/>
                                        </p:tgtEl>
                                        <p:attrNameLst>
                                          <p:attrName>style.visibility</p:attrName>
                                        </p:attrNameLst>
                                      </p:cBhvr>
                                      <p:to>
                                        <p:strVal val="hidden"/>
                                      </p:to>
                                    </p:set>
                                  </p:childTnLst>
                                </p:cTn>
                              </p:par>
                            </p:childTnLst>
                          </p:cTn>
                        </p:par>
                        <p:par>
                          <p:cTn id="21" fill="hold">
                            <p:stCondLst>
                              <p:cond delay="500"/>
                            </p:stCondLst>
                            <p:childTnLst>
                              <p:par>
                                <p:cTn id="22" presetID="10" presetClass="entr" presetSubtype="0" fill="hold" nodeType="after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500"/>
                                        <p:tgtEl>
                                          <p:spTgt spid="16"/>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fade">
                                      <p:cBhvr>
                                        <p:cTn id="29" dur="500"/>
                                        <p:tgtEl>
                                          <p:spTgt spid="1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xit" presetSubtype="0" fill="hold" nodeType="clickEffect">
                                  <p:stCondLst>
                                    <p:cond delay="0"/>
                                  </p:stCondLst>
                                  <p:childTnLst>
                                    <p:animEffect transition="out" filter="fade">
                                      <p:cBhvr>
                                        <p:cTn id="33" dur="500"/>
                                        <p:tgtEl>
                                          <p:spTgt spid="16"/>
                                        </p:tgtEl>
                                      </p:cBhvr>
                                    </p:animEffect>
                                    <p:set>
                                      <p:cBhvr>
                                        <p:cTn id="34" dur="1" fill="hold">
                                          <p:stCondLst>
                                            <p:cond delay="499"/>
                                          </p:stCondLst>
                                        </p:cTn>
                                        <p:tgtEl>
                                          <p:spTgt spid="16"/>
                                        </p:tgtEl>
                                        <p:attrNameLst>
                                          <p:attrName>style.visibility</p:attrName>
                                        </p:attrNameLst>
                                      </p:cBhvr>
                                      <p:to>
                                        <p:strVal val="hidden"/>
                                      </p:to>
                                    </p:set>
                                  </p:childTnLst>
                                </p:cTn>
                              </p:par>
                              <p:par>
                                <p:cTn id="35" presetID="10" presetClass="exit" presetSubtype="0" fill="hold" nodeType="withEffect">
                                  <p:stCondLst>
                                    <p:cond delay="0"/>
                                  </p:stCondLst>
                                  <p:childTnLst>
                                    <p:animEffect transition="out" filter="fade">
                                      <p:cBhvr>
                                        <p:cTn id="36" dur="500"/>
                                        <p:tgtEl>
                                          <p:spTgt spid="17"/>
                                        </p:tgtEl>
                                      </p:cBhvr>
                                    </p:animEffect>
                                    <p:set>
                                      <p:cBhvr>
                                        <p:cTn id="37" dur="1" fill="hold">
                                          <p:stCondLst>
                                            <p:cond delay="499"/>
                                          </p:stCondLst>
                                        </p:cTn>
                                        <p:tgtEl>
                                          <p:spTgt spid="17"/>
                                        </p:tgtEl>
                                        <p:attrNameLst>
                                          <p:attrName>style.visibility</p:attrName>
                                        </p:attrNameLst>
                                      </p:cBhvr>
                                      <p:to>
                                        <p:strVal val="hidden"/>
                                      </p:to>
                                    </p:set>
                                  </p:childTnLst>
                                </p:cTn>
                              </p:par>
                            </p:childTnLst>
                          </p:cTn>
                        </p:par>
                        <p:par>
                          <p:cTn id="38" fill="hold">
                            <p:stCondLst>
                              <p:cond delay="500"/>
                            </p:stCondLst>
                            <p:childTnLst>
                              <p:par>
                                <p:cTn id="39" presetID="10" presetClass="entr" presetSubtype="0" fill="hold" nodeType="after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fade">
                                      <p:cBhvr>
                                        <p:cTn id="41" dur="500"/>
                                        <p:tgtEl>
                                          <p:spTgt spid="18"/>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19"/>
                                        </p:tgtEl>
                                        <p:attrNameLst>
                                          <p:attrName>style.visibility</p:attrName>
                                        </p:attrNameLst>
                                      </p:cBhvr>
                                      <p:to>
                                        <p:strVal val="visible"/>
                                      </p:to>
                                    </p:set>
                                    <p:animEffect transition="in" filter="fade">
                                      <p:cBhvr>
                                        <p:cTn id="46"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smtClean="0"/>
              <a:t>Copyright Scott Storla 2015</a:t>
            </a:r>
            <a:endParaRPr lang="en-US"/>
          </a:p>
        </p:txBody>
      </p:sp>
      <p:sp>
        <p:nvSpPr>
          <p:cNvPr id="13" name="TextBox 12"/>
          <p:cNvSpPr txBox="1"/>
          <p:nvPr/>
        </p:nvSpPr>
        <p:spPr>
          <a:xfrm>
            <a:off x="2209800" y="262812"/>
            <a:ext cx="5634832" cy="1323439"/>
          </a:xfrm>
          <a:prstGeom prst="rect">
            <a:avLst/>
          </a:prstGeom>
          <a:noFill/>
        </p:spPr>
        <p:txBody>
          <a:bodyPr wrap="square" rtlCol="0">
            <a:spAutoFit/>
          </a:bodyPr>
          <a:lstStyle/>
          <a:p>
            <a:pPr marL="342900" indent="-342900">
              <a:spcBef>
                <a:spcPts val="1200"/>
              </a:spcBef>
              <a:buAutoNum type="arabicPeriod"/>
            </a:pPr>
            <a:r>
              <a:rPr lang="en-US" sz="2000" dirty="0" smtClean="0">
                <a:latin typeface="Arial"/>
                <a:ea typeface="Calibri"/>
                <a:cs typeface="Times New Roman"/>
              </a:rPr>
              <a:t>Write the polynomial in standard form</a:t>
            </a:r>
          </a:p>
          <a:p>
            <a:pPr marL="342900" indent="-342900">
              <a:spcBef>
                <a:spcPts val="1200"/>
              </a:spcBef>
              <a:buAutoNum type="arabicPeriod"/>
            </a:pPr>
            <a:r>
              <a:rPr lang="en-US" sz="2000" dirty="0" smtClean="0">
                <a:latin typeface="Arial"/>
                <a:ea typeface="Calibri"/>
                <a:cs typeface="Times New Roman"/>
              </a:rPr>
              <a:t>Discuss </a:t>
            </a:r>
            <a:r>
              <a:rPr lang="en-US" sz="2000" dirty="0">
                <a:latin typeface="Arial"/>
                <a:ea typeface="Calibri"/>
                <a:cs typeface="Times New Roman"/>
              </a:rPr>
              <a:t>the polynomial in </a:t>
            </a:r>
            <a:r>
              <a:rPr lang="en-US" sz="2000" dirty="0" smtClean="0">
                <a:latin typeface="Arial"/>
                <a:ea typeface="Calibri"/>
                <a:cs typeface="Times New Roman"/>
              </a:rPr>
              <a:t>general terms.</a:t>
            </a:r>
          </a:p>
          <a:p>
            <a:pPr marL="342900" indent="-342900">
              <a:spcBef>
                <a:spcPts val="1200"/>
              </a:spcBef>
              <a:buFontTx/>
              <a:buAutoNum type="arabicPeriod"/>
            </a:pPr>
            <a:r>
              <a:rPr lang="en-US" sz="2000" dirty="0">
                <a:latin typeface="Arial"/>
                <a:ea typeface="Calibri"/>
                <a:cs typeface="Times New Roman"/>
              </a:rPr>
              <a:t>Discuss the polynomial </a:t>
            </a:r>
            <a:r>
              <a:rPr lang="en-US" sz="2000" dirty="0" smtClean="0">
                <a:latin typeface="Arial"/>
                <a:ea typeface="Calibri"/>
                <a:cs typeface="Times New Roman"/>
              </a:rPr>
              <a:t>term by term.</a:t>
            </a:r>
            <a:endParaRPr lang="en-US" sz="2000" dirty="0">
              <a:latin typeface="Arial"/>
              <a:ea typeface="Calibri"/>
              <a:cs typeface="Times New Roman"/>
            </a:endParaRPr>
          </a:p>
        </p:txBody>
      </p:sp>
      <p:graphicFrame>
        <p:nvGraphicFramePr>
          <p:cNvPr id="7" name="Object 6"/>
          <p:cNvGraphicFramePr>
            <a:graphicFrameLocks noGrp="1" noChangeAspect="1"/>
          </p:cNvGraphicFramePr>
          <p:nvPr>
            <p:extLst>
              <p:ext uri="{D42A27DB-BD31-4B8C-83A1-F6EECF244321}">
                <p14:modId xmlns:p14="http://schemas.microsoft.com/office/powerpoint/2010/main" val="1883949121"/>
              </p:ext>
            </p:extLst>
          </p:nvPr>
        </p:nvGraphicFramePr>
        <p:xfrm>
          <a:off x="3818241" y="1892968"/>
          <a:ext cx="1439245" cy="425083"/>
        </p:xfrm>
        <a:graphic>
          <a:graphicData uri="http://schemas.openxmlformats.org/presentationml/2006/ole">
            <mc:AlternateContent xmlns:mc="http://schemas.openxmlformats.org/markup-compatibility/2006">
              <mc:Choice xmlns:v="urn:schemas-microsoft-com:vml" Requires="v">
                <p:oleObj spid="_x0000_s219286" name="Equation" r:id="rId4" imgW="647640" imgH="190440" progId="Equation.DSMT4">
                  <p:embed/>
                </p:oleObj>
              </mc:Choice>
              <mc:Fallback>
                <p:oleObj name="Equation" r:id="rId4" imgW="647640" imgH="190440" progId="Equation.DSMT4">
                  <p:embed/>
                  <p:pic>
                    <p:nvPicPr>
                      <p:cNvPr id="0" name=""/>
                      <p:cNvPicPr>
                        <a:picLocks noGrp="1" noChangeAspect="1" noChangeArrowheads="1"/>
                      </p:cNvPicPr>
                      <p:nvPr/>
                    </p:nvPicPr>
                    <p:blipFill>
                      <a:blip r:embed="rId5"/>
                      <a:srcRect/>
                      <a:stretch>
                        <a:fillRect/>
                      </a:stretch>
                    </p:blipFill>
                    <p:spPr bwMode="auto">
                      <a:xfrm>
                        <a:off x="3818241" y="1892968"/>
                        <a:ext cx="1439245" cy="425083"/>
                      </a:xfrm>
                      <a:prstGeom prst="rect">
                        <a:avLst/>
                      </a:prstGeom>
                      <a:noFill/>
                      <a:ln>
                        <a:noFill/>
                      </a:ln>
                      <a:effectLst/>
                    </p:spPr>
                  </p:pic>
                </p:oleObj>
              </mc:Fallback>
            </mc:AlternateContent>
          </a:graphicData>
        </a:graphic>
      </p:graphicFrame>
      <p:graphicFrame>
        <p:nvGraphicFramePr>
          <p:cNvPr id="6" name="Object 5"/>
          <p:cNvGraphicFramePr>
            <a:graphicFrameLocks noGrp="1" noChangeAspect="1"/>
          </p:cNvGraphicFramePr>
          <p:nvPr>
            <p:extLst>
              <p:ext uri="{D42A27DB-BD31-4B8C-83A1-F6EECF244321}">
                <p14:modId xmlns:p14="http://schemas.microsoft.com/office/powerpoint/2010/main" val="210955414"/>
              </p:ext>
            </p:extLst>
          </p:nvPr>
        </p:nvGraphicFramePr>
        <p:xfrm>
          <a:off x="3852377" y="2362200"/>
          <a:ext cx="1439245" cy="425083"/>
        </p:xfrm>
        <a:graphic>
          <a:graphicData uri="http://schemas.openxmlformats.org/presentationml/2006/ole">
            <mc:AlternateContent xmlns:mc="http://schemas.openxmlformats.org/markup-compatibility/2006">
              <mc:Choice xmlns:v="urn:schemas-microsoft-com:vml" Requires="v">
                <p:oleObj spid="_x0000_s219287" name="Equation" r:id="rId6" imgW="647640" imgH="190440" progId="Equation.DSMT4">
                  <p:embed/>
                </p:oleObj>
              </mc:Choice>
              <mc:Fallback>
                <p:oleObj name="Equation" r:id="rId6" imgW="647640" imgH="190440" progId="Equation.DSMT4">
                  <p:embed/>
                  <p:pic>
                    <p:nvPicPr>
                      <p:cNvPr id="0" name=""/>
                      <p:cNvPicPr>
                        <a:picLocks noGrp="1" noChangeAspect="1" noChangeArrowheads="1"/>
                      </p:cNvPicPr>
                      <p:nvPr/>
                    </p:nvPicPr>
                    <p:blipFill>
                      <a:blip r:embed="rId7"/>
                      <a:srcRect/>
                      <a:stretch>
                        <a:fillRect/>
                      </a:stretch>
                    </p:blipFill>
                    <p:spPr bwMode="auto">
                      <a:xfrm>
                        <a:off x="3852377" y="2362200"/>
                        <a:ext cx="1439245" cy="425083"/>
                      </a:xfrm>
                      <a:prstGeom prst="rect">
                        <a:avLst/>
                      </a:prstGeom>
                      <a:noFill/>
                      <a:ln>
                        <a:noFill/>
                      </a:ln>
                      <a:effectLst/>
                    </p:spPr>
                  </p:pic>
                </p:oleObj>
              </mc:Fallback>
            </mc:AlternateContent>
          </a:graphicData>
        </a:graphic>
      </p:graphicFrame>
      <p:graphicFrame>
        <p:nvGraphicFramePr>
          <p:cNvPr id="8" name="Object 7"/>
          <p:cNvGraphicFramePr>
            <a:graphicFrameLocks noGrp="1" noChangeAspect="1"/>
          </p:cNvGraphicFramePr>
          <p:nvPr>
            <p:extLst>
              <p:ext uri="{D42A27DB-BD31-4B8C-83A1-F6EECF244321}">
                <p14:modId xmlns:p14="http://schemas.microsoft.com/office/powerpoint/2010/main" val="4161480199"/>
              </p:ext>
            </p:extLst>
          </p:nvPr>
        </p:nvGraphicFramePr>
        <p:xfrm>
          <a:off x="2801505" y="4267200"/>
          <a:ext cx="3218295" cy="425083"/>
        </p:xfrm>
        <a:graphic>
          <a:graphicData uri="http://schemas.openxmlformats.org/presentationml/2006/ole">
            <mc:AlternateContent xmlns:mc="http://schemas.openxmlformats.org/markup-compatibility/2006">
              <mc:Choice xmlns:v="urn:schemas-microsoft-com:vml" Requires="v">
                <p:oleObj spid="_x0000_s219288" name="Equation" r:id="rId8" imgW="1447560" imgH="190440" progId="Equation.DSMT4">
                  <p:embed/>
                </p:oleObj>
              </mc:Choice>
              <mc:Fallback>
                <p:oleObj name="Equation" r:id="rId8" imgW="1447560" imgH="190440" progId="Equation.DSMT4">
                  <p:embed/>
                  <p:pic>
                    <p:nvPicPr>
                      <p:cNvPr id="0" name=""/>
                      <p:cNvPicPr>
                        <a:picLocks noGrp="1" noChangeAspect="1" noChangeArrowheads="1"/>
                      </p:cNvPicPr>
                      <p:nvPr/>
                    </p:nvPicPr>
                    <p:blipFill>
                      <a:blip r:embed="rId9"/>
                      <a:srcRect/>
                      <a:stretch>
                        <a:fillRect/>
                      </a:stretch>
                    </p:blipFill>
                    <p:spPr bwMode="auto">
                      <a:xfrm>
                        <a:off x="2801505" y="4267200"/>
                        <a:ext cx="3218295" cy="425083"/>
                      </a:xfrm>
                      <a:prstGeom prst="rect">
                        <a:avLst/>
                      </a:prstGeom>
                      <a:noFill/>
                      <a:ln>
                        <a:noFill/>
                      </a:ln>
                      <a:effectLst/>
                    </p:spPr>
                  </p:pic>
                </p:oleObj>
              </mc:Fallback>
            </mc:AlternateContent>
          </a:graphicData>
        </a:graphic>
      </p:graphicFrame>
      <p:graphicFrame>
        <p:nvGraphicFramePr>
          <p:cNvPr id="10" name="Object 9"/>
          <p:cNvGraphicFramePr>
            <a:graphicFrameLocks noGrp="1" noChangeAspect="1"/>
          </p:cNvGraphicFramePr>
          <p:nvPr>
            <p:extLst>
              <p:ext uri="{D42A27DB-BD31-4B8C-83A1-F6EECF244321}">
                <p14:modId xmlns:p14="http://schemas.microsoft.com/office/powerpoint/2010/main" val="951649197"/>
              </p:ext>
            </p:extLst>
          </p:nvPr>
        </p:nvGraphicFramePr>
        <p:xfrm>
          <a:off x="2753730" y="4800600"/>
          <a:ext cx="3247159" cy="425083"/>
        </p:xfrm>
        <a:graphic>
          <a:graphicData uri="http://schemas.openxmlformats.org/presentationml/2006/ole">
            <mc:AlternateContent xmlns:mc="http://schemas.openxmlformats.org/markup-compatibility/2006">
              <mc:Choice xmlns:v="urn:schemas-microsoft-com:vml" Requires="v">
                <p:oleObj spid="_x0000_s219289" name="Equation" r:id="rId10" imgW="1460160" imgH="190440" progId="Equation.DSMT4">
                  <p:embed/>
                </p:oleObj>
              </mc:Choice>
              <mc:Fallback>
                <p:oleObj name="Equation" r:id="rId10" imgW="1460160" imgH="190440" progId="Equation.DSMT4">
                  <p:embed/>
                  <p:pic>
                    <p:nvPicPr>
                      <p:cNvPr id="0" name=""/>
                      <p:cNvPicPr>
                        <a:picLocks noGrp="1" noChangeAspect="1" noChangeArrowheads="1"/>
                      </p:cNvPicPr>
                      <p:nvPr/>
                    </p:nvPicPr>
                    <p:blipFill>
                      <a:blip r:embed="rId11"/>
                      <a:srcRect/>
                      <a:stretch>
                        <a:fillRect/>
                      </a:stretch>
                    </p:blipFill>
                    <p:spPr bwMode="auto">
                      <a:xfrm>
                        <a:off x="2753730" y="4800600"/>
                        <a:ext cx="3247159" cy="425083"/>
                      </a:xfrm>
                      <a:prstGeom prst="rect">
                        <a:avLst/>
                      </a:prstGeom>
                      <a:noFill/>
                      <a:ln>
                        <a:noFill/>
                      </a:ln>
                      <a:effectLst/>
                    </p:spPr>
                  </p:pic>
                </p:oleObj>
              </mc:Fallback>
            </mc:AlternateContent>
          </a:graphicData>
        </a:graphic>
      </p:graphicFrame>
      <p:graphicFrame>
        <p:nvGraphicFramePr>
          <p:cNvPr id="11" name="Object 10"/>
          <p:cNvGraphicFramePr>
            <a:graphicFrameLocks noGrp="1" noChangeAspect="1"/>
          </p:cNvGraphicFramePr>
          <p:nvPr>
            <p:extLst>
              <p:ext uri="{D42A27DB-BD31-4B8C-83A1-F6EECF244321}">
                <p14:modId xmlns:p14="http://schemas.microsoft.com/office/powerpoint/2010/main" val="1813600007"/>
              </p:ext>
            </p:extLst>
          </p:nvPr>
        </p:nvGraphicFramePr>
        <p:xfrm>
          <a:off x="3922571" y="3045106"/>
          <a:ext cx="1271587" cy="482600"/>
        </p:xfrm>
        <a:graphic>
          <a:graphicData uri="http://schemas.openxmlformats.org/presentationml/2006/ole">
            <mc:AlternateContent xmlns:mc="http://schemas.openxmlformats.org/markup-compatibility/2006">
              <mc:Choice xmlns:v="urn:schemas-microsoft-com:vml" Requires="v">
                <p:oleObj spid="_x0000_s219290" name="Equation" r:id="rId12" imgW="571320" imgH="215640" progId="Equation.DSMT4">
                  <p:embed/>
                </p:oleObj>
              </mc:Choice>
              <mc:Fallback>
                <p:oleObj name="Equation" r:id="rId12" imgW="571320" imgH="215640" progId="Equation.DSMT4">
                  <p:embed/>
                  <p:pic>
                    <p:nvPicPr>
                      <p:cNvPr id="0" name=""/>
                      <p:cNvPicPr>
                        <a:picLocks noGrp="1" noChangeAspect="1" noChangeArrowheads="1"/>
                      </p:cNvPicPr>
                      <p:nvPr/>
                    </p:nvPicPr>
                    <p:blipFill>
                      <a:blip r:embed="rId13"/>
                      <a:srcRect/>
                      <a:stretch>
                        <a:fillRect/>
                      </a:stretch>
                    </p:blipFill>
                    <p:spPr bwMode="auto">
                      <a:xfrm>
                        <a:off x="3922571" y="3045106"/>
                        <a:ext cx="1271587" cy="482600"/>
                      </a:xfrm>
                      <a:prstGeom prst="rect">
                        <a:avLst/>
                      </a:prstGeom>
                      <a:noFill/>
                      <a:ln>
                        <a:noFill/>
                      </a:ln>
                      <a:effectLst/>
                    </p:spPr>
                  </p:pic>
                </p:oleObj>
              </mc:Fallback>
            </mc:AlternateContent>
          </a:graphicData>
        </a:graphic>
      </p:graphicFrame>
      <p:graphicFrame>
        <p:nvGraphicFramePr>
          <p:cNvPr id="12" name="Object 11"/>
          <p:cNvGraphicFramePr>
            <a:graphicFrameLocks noGrp="1" noChangeAspect="1"/>
          </p:cNvGraphicFramePr>
          <p:nvPr>
            <p:extLst>
              <p:ext uri="{D42A27DB-BD31-4B8C-83A1-F6EECF244321}">
                <p14:modId xmlns:p14="http://schemas.microsoft.com/office/powerpoint/2010/main" val="4030227295"/>
              </p:ext>
            </p:extLst>
          </p:nvPr>
        </p:nvGraphicFramePr>
        <p:xfrm>
          <a:off x="3789049" y="3569998"/>
          <a:ext cx="1468437" cy="482600"/>
        </p:xfrm>
        <a:graphic>
          <a:graphicData uri="http://schemas.openxmlformats.org/presentationml/2006/ole">
            <mc:AlternateContent xmlns:mc="http://schemas.openxmlformats.org/markup-compatibility/2006">
              <mc:Choice xmlns:v="urn:schemas-microsoft-com:vml" Requires="v">
                <p:oleObj spid="_x0000_s219291" name="Equation" r:id="rId14" imgW="660240" imgH="215640" progId="Equation.DSMT4">
                  <p:embed/>
                </p:oleObj>
              </mc:Choice>
              <mc:Fallback>
                <p:oleObj name="Equation" r:id="rId14" imgW="660240" imgH="215640" progId="Equation.DSMT4">
                  <p:embed/>
                  <p:pic>
                    <p:nvPicPr>
                      <p:cNvPr id="0" name=""/>
                      <p:cNvPicPr>
                        <a:picLocks noGrp="1" noChangeAspect="1" noChangeArrowheads="1"/>
                      </p:cNvPicPr>
                      <p:nvPr/>
                    </p:nvPicPr>
                    <p:blipFill>
                      <a:blip r:embed="rId15"/>
                      <a:srcRect/>
                      <a:stretch>
                        <a:fillRect/>
                      </a:stretch>
                    </p:blipFill>
                    <p:spPr bwMode="auto">
                      <a:xfrm>
                        <a:off x="3789049" y="3569998"/>
                        <a:ext cx="1468437" cy="482600"/>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8675932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smtClean="0"/>
              <a:t>Copyright Scott Storla 2015</a:t>
            </a:r>
            <a:endParaRPr lang="en-US"/>
          </a:p>
        </p:txBody>
      </p:sp>
      <p:sp>
        <p:nvSpPr>
          <p:cNvPr id="13" name="TextBox 12"/>
          <p:cNvSpPr txBox="1"/>
          <p:nvPr/>
        </p:nvSpPr>
        <p:spPr>
          <a:xfrm>
            <a:off x="2209800" y="262812"/>
            <a:ext cx="5634832" cy="1323439"/>
          </a:xfrm>
          <a:prstGeom prst="rect">
            <a:avLst/>
          </a:prstGeom>
          <a:noFill/>
        </p:spPr>
        <p:txBody>
          <a:bodyPr wrap="square" rtlCol="0">
            <a:spAutoFit/>
          </a:bodyPr>
          <a:lstStyle/>
          <a:p>
            <a:pPr marL="342900" indent="-342900">
              <a:spcBef>
                <a:spcPts val="1200"/>
              </a:spcBef>
              <a:buAutoNum type="arabicPeriod"/>
            </a:pPr>
            <a:r>
              <a:rPr lang="en-US" sz="2000" dirty="0" smtClean="0">
                <a:latin typeface="Arial"/>
                <a:ea typeface="Calibri"/>
                <a:cs typeface="Times New Roman"/>
              </a:rPr>
              <a:t>Write the polynomial in standard form</a:t>
            </a:r>
          </a:p>
          <a:p>
            <a:pPr marL="342900" indent="-342900">
              <a:spcBef>
                <a:spcPts val="1200"/>
              </a:spcBef>
              <a:buAutoNum type="arabicPeriod"/>
            </a:pPr>
            <a:r>
              <a:rPr lang="en-US" sz="2000" dirty="0" smtClean="0">
                <a:latin typeface="Arial"/>
                <a:ea typeface="Calibri"/>
                <a:cs typeface="Times New Roman"/>
              </a:rPr>
              <a:t>Discuss </a:t>
            </a:r>
            <a:r>
              <a:rPr lang="en-US" sz="2000" dirty="0">
                <a:latin typeface="Arial"/>
                <a:ea typeface="Calibri"/>
                <a:cs typeface="Times New Roman"/>
              </a:rPr>
              <a:t>the polynomial in </a:t>
            </a:r>
            <a:r>
              <a:rPr lang="en-US" sz="2000" dirty="0" smtClean="0">
                <a:latin typeface="Arial"/>
                <a:ea typeface="Calibri"/>
                <a:cs typeface="Times New Roman"/>
              </a:rPr>
              <a:t>general terms.</a:t>
            </a:r>
          </a:p>
          <a:p>
            <a:pPr marL="342900" indent="-342900">
              <a:spcBef>
                <a:spcPts val="1200"/>
              </a:spcBef>
              <a:buFontTx/>
              <a:buAutoNum type="arabicPeriod"/>
            </a:pPr>
            <a:r>
              <a:rPr lang="en-US" sz="2000" dirty="0">
                <a:latin typeface="Arial"/>
                <a:ea typeface="Calibri"/>
                <a:cs typeface="Times New Roman"/>
              </a:rPr>
              <a:t>Discuss the polynomial </a:t>
            </a:r>
            <a:r>
              <a:rPr lang="en-US" sz="2000" dirty="0" smtClean="0">
                <a:latin typeface="Arial"/>
                <a:ea typeface="Calibri"/>
                <a:cs typeface="Times New Roman"/>
              </a:rPr>
              <a:t>term by term.</a:t>
            </a:r>
            <a:endParaRPr lang="en-US" sz="2000" dirty="0">
              <a:latin typeface="Arial"/>
              <a:ea typeface="Calibri"/>
              <a:cs typeface="Times New Roman"/>
            </a:endParaRPr>
          </a:p>
        </p:txBody>
      </p:sp>
      <p:graphicFrame>
        <p:nvGraphicFramePr>
          <p:cNvPr id="8" name="Object 7"/>
          <p:cNvGraphicFramePr>
            <a:graphicFrameLocks noGrp="1" noChangeAspect="1"/>
          </p:cNvGraphicFramePr>
          <p:nvPr>
            <p:extLst>
              <p:ext uri="{D42A27DB-BD31-4B8C-83A1-F6EECF244321}">
                <p14:modId xmlns:p14="http://schemas.microsoft.com/office/powerpoint/2010/main" val="1131557733"/>
              </p:ext>
            </p:extLst>
          </p:nvPr>
        </p:nvGraphicFramePr>
        <p:xfrm>
          <a:off x="2362200" y="2057400"/>
          <a:ext cx="4657725" cy="425450"/>
        </p:xfrm>
        <a:graphic>
          <a:graphicData uri="http://schemas.openxmlformats.org/presentationml/2006/ole">
            <mc:AlternateContent xmlns:mc="http://schemas.openxmlformats.org/markup-compatibility/2006">
              <mc:Choice xmlns:v="urn:schemas-microsoft-com:vml" Requires="v">
                <p:oleObj spid="_x0000_s222258" name="Equation" r:id="rId4" imgW="2095200" imgH="190440" progId="Equation.DSMT4">
                  <p:embed/>
                </p:oleObj>
              </mc:Choice>
              <mc:Fallback>
                <p:oleObj name="Equation" r:id="rId4" imgW="2095200" imgH="190440" progId="Equation.DSMT4">
                  <p:embed/>
                  <p:pic>
                    <p:nvPicPr>
                      <p:cNvPr id="0" name=""/>
                      <p:cNvPicPr>
                        <a:picLocks noGrp="1" noChangeAspect="1" noChangeArrowheads="1"/>
                      </p:cNvPicPr>
                      <p:nvPr/>
                    </p:nvPicPr>
                    <p:blipFill>
                      <a:blip r:embed="rId5"/>
                      <a:srcRect/>
                      <a:stretch>
                        <a:fillRect/>
                      </a:stretch>
                    </p:blipFill>
                    <p:spPr bwMode="auto">
                      <a:xfrm>
                        <a:off x="2362200" y="2057400"/>
                        <a:ext cx="4657725" cy="425450"/>
                      </a:xfrm>
                      <a:prstGeom prst="rect">
                        <a:avLst/>
                      </a:prstGeom>
                      <a:noFill/>
                      <a:ln>
                        <a:noFill/>
                      </a:ln>
                      <a:effectLst/>
                    </p:spPr>
                  </p:pic>
                </p:oleObj>
              </mc:Fallback>
            </mc:AlternateContent>
          </a:graphicData>
        </a:graphic>
      </p:graphicFrame>
      <p:graphicFrame>
        <p:nvGraphicFramePr>
          <p:cNvPr id="14" name="Object 2"/>
          <p:cNvGraphicFramePr>
            <a:graphicFrameLocks noChangeAspect="1"/>
          </p:cNvGraphicFramePr>
          <p:nvPr>
            <p:extLst>
              <p:ext uri="{D42A27DB-BD31-4B8C-83A1-F6EECF244321}">
                <p14:modId xmlns:p14="http://schemas.microsoft.com/office/powerpoint/2010/main" val="1175028393"/>
              </p:ext>
            </p:extLst>
          </p:nvPr>
        </p:nvGraphicFramePr>
        <p:xfrm>
          <a:off x="2438707" y="2564891"/>
          <a:ext cx="4533900" cy="409575"/>
        </p:xfrm>
        <a:graphic>
          <a:graphicData uri="http://schemas.openxmlformats.org/presentationml/2006/ole">
            <mc:AlternateContent xmlns:mc="http://schemas.openxmlformats.org/markup-compatibility/2006">
              <mc:Choice xmlns:v="urn:schemas-microsoft-com:vml" Requires="v">
                <p:oleObj spid="_x0000_s222259" name="Equation" r:id="rId6" imgW="2120760" imgH="190440" progId="Equation.DSMT4">
                  <p:embed/>
                </p:oleObj>
              </mc:Choice>
              <mc:Fallback>
                <p:oleObj name="Equation" r:id="rId6" imgW="2120760" imgH="190440" progId="Equation.DSMT4">
                  <p:embed/>
                  <p:pic>
                    <p:nvPicPr>
                      <p:cNvPr id="0" name=""/>
                      <p:cNvPicPr>
                        <a:picLocks noChangeAspect="1" noChangeArrowheads="1"/>
                      </p:cNvPicPr>
                      <p:nvPr/>
                    </p:nvPicPr>
                    <p:blipFill>
                      <a:blip r:embed="rId7"/>
                      <a:srcRect/>
                      <a:stretch>
                        <a:fillRect/>
                      </a:stretch>
                    </p:blipFill>
                    <p:spPr bwMode="auto">
                      <a:xfrm>
                        <a:off x="2438707" y="2564891"/>
                        <a:ext cx="4533900" cy="409575"/>
                      </a:xfrm>
                      <a:prstGeom prst="rect">
                        <a:avLst/>
                      </a:prstGeom>
                      <a:noFill/>
                      <a:ln>
                        <a:noFill/>
                      </a:ln>
                      <a:effectLst/>
                      <a:extLst/>
                    </p:spPr>
                  </p:pic>
                </p:oleObj>
              </mc:Fallback>
            </mc:AlternateContent>
          </a:graphicData>
        </a:graphic>
      </p:graphicFrame>
    </p:spTree>
    <p:extLst>
      <p:ext uri="{BB962C8B-B14F-4D97-AF65-F5344CB8AC3E}">
        <p14:creationId xmlns:p14="http://schemas.microsoft.com/office/powerpoint/2010/main" val="32105633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14400" y="299915"/>
            <a:ext cx="7315200" cy="639762"/>
          </a:xfrm>
          <a:prstGeom prst="rect">
            <a:avLst/>
          </a:prstGeom>
        </p:spPr>
        <p:txBody>
          <a:bodyPr>
            <a:normAutofit/>
          </a:bodyPr>
          <a:lstStyle/>
          <a:p>
            <a:r>
              <a:rPr lang="en-US" sz="2000" dirty="0" smtClean="0">
                <a:latin typeface="Arial" pitchFamily="34" charset="0"/>
                <a:cs typeface="Arial" pitchFamily="34" charset="0"/>
              </a:rPr>
              <a:t>Multivariable or “mixed” terms</a:t>
            </a:r>
            <a:endParaRPr lang="en-US" sz="2000" dirty="0">
              <a:latin typeface="Arial" pitchFamily="34" charset="0"/>
              <a:cs typeface="Arial" pitchFamily="34" charset="0"/>
            </a:endParaRPr>
          </a:p>
        </p:txBody>
      </p:sp>
      <p:sp>
        <p:nvSpPr>
          <p:cNvPr id="4" name="TextBox 3"/>
          <p:cNvSpPr txBox="1"/>
          <p:nvPr/>
        </p:nvSpPr>
        <p:spPr>
          <a:xfrm>
            <a:off x="2073270" y="738862"/>
            <a:ext cx="5486400" cy="1015663"/>
          </a:xfrm>
          <a:prstGeom prst="rect">
            <a:avLst/>
          </a:prstGeom>
          <a:noFill/>
        </p:spPr>
        <p:txBody>
          <a:bodyPr wrap="square" rtlCol="0">
            <a:spAutoFit/>
          </a:bodyPr>
          <a:lstStyle/>
          <a:p>
            <a:r>
              <a:rPr lang="en-US" sz="2000" dirty="0" smtClean="0">
                <a:latin typeface="Arial" pitchFamily="34" charset="0"/>
                <a:cs typeface="Arial" pitchFamily="34" charset="0"/>
              </a:rPr>
              <a:t>With multivariable terms the degree of the term is the </a:t>
            </a:r>
            <a:r>
              <a:rPr lang="en-US" sz="2000" u="sng" dirty="0" smtClean="0">
                <a:latin typeface="Arial" pitchFamily="34" charset="0"/>
                <a:cs typeface="Arial" pitchFamily="34" charset="0"/>
              </a:rPr>
              <a:t>sum</a:t>
            </a:r>
            <a:r>
              <a:rPr lang="en-US" sz="2000" dirty="0" smtClean="0">
                <a:latin typeface="Arial" pitchFamily="34" charset="0"/>
                <a:cs typeface="Arial" pitchFamily="34" charset="0"/>
              </a:rPr>
              <a:t> of the individual exponents.  We don’t actually add the exponents.</a:t>
            </a:r>
            <a:endParaRPr lang="en-US" sz="2000" dirty="0">
              <a:latin typeface="Arial" pitchFamily="34" charset="0"/>
              <a:cs typeface="Arial" pitchFamily="34" charset="0"/>
            </a:endParaRPr>
          </a:p>
        </p:txBody>
      </p:sp>
      <p:graphicFrame>
        <p:nvGraphicFramePr>
          <p:cNvPr id="32771" name="Object 2"/>
          <p:cNvGraphicFramePr>
            <a:graphicFrameLocks noChangeAspect="1"/>
          </p:cNvGraphicFramePr>
          <p:nvPr>
            <p:extLst>
              <p:ext uri="{D42A27DB-BD31-4B8C-83A1-F6EECF244321}">
                <p14:modId xmlns:p14="http://schemas.microsoft.com/office/powerpoint/2010/main" val="1843059977"/>
              </p:ext>
            </p:extLst>
          </p:nvPr>
        </p:nvGraphicFramePr>
        <p:xfrm>
          <a:off x="2714625" y="1906588"/>
          <a:ext cx="3476625" cy="407987"/>
        </p:xfrm>
        <a:graphic>
          <a:graphicData uri="http://schemas.openxmlformats.org/presentationml/2006/ole">
            <mc:AlternateContent xmlns:mc="http://schemas.openxmlformats.org/markup-compatibility/2006">
              <mc:Choice xmlns:v="urn:schemas-microsoft-com:vml" Requires="v">
                <p:oleObj spid="_x0000_s223285" name="Equation" r:id="rId4" imgW="1625400" imgH="190440" progId="Equation.DSMT4">
                  <p:embed/>
                </p:oleObj>
              </mc:Choice>
              <mc:Fallback>
                <p:oleObj name="Equation" r:id="rId4" imgW="1625400" imgH="190440" progId="Equation.DSMT4">
                  <p:embed/>
                  <p:pic>
                    <p:nvPicPr>
                      <p:cNvPr id="0" name=""/>
                      <p:cNvPicPr>
                        <a:picLocks noChangeAspect="1" noChangeArrowheads="1"/>
                      </p:cNvPicPr>
                      <p:nvPr/>
                    </p:nvPicPr>
                    <p:blipFill>
                      <a:blip r:embed="rId5"/>
                      <a:srcRect/>
                      <a:stretch>
                        <a:fillRect/>
                      </a:stretch>
                    </p:blipFill>
                    <p:spPr bwMode="auto">
                      <a:xfrm>
                        <a:off x="2714625" y="1906588"/>
                        <a:ext cx="3476625" cy="407987"/>
                      </a:xfrm>
                      <a:prstGeom prst="rect">
                        <a:avLst/>
                      </a:prstGeom>
                      <a:noFill/>
                      <a:ln>
                        <a:noFill/>
                      </a:ln>
                      <a:effectLst/>
                      <a:extLst/>
                    </p:spPr>
                  </p:pic>
                </p:oleObj>
              </mc:Fallback>
            </mc:AlternateContent>
          </a:graphicData>
        </a:graphic>
      </p:graphicFrame>
      <p:sp>
        <p:nvSpPr>
          <p:cNvPr id="3" name="Footer Placeholder 2"/>
          <p:cNvSpPr>
            <a:spLocks noGrp="1"/>
          </p:cNvSpPr>
          <p:nvPr>
            <p:ph type="ftr" sz="quarter" idx="10"/>
          </p:nvPr>
        </p:nvSpPr>
        <p:spPr/>
        <p:txBody>
          <a:bodyPr/>
          <a:lstStyle/>
          <a:p>
            <a:r>
              <a:rPr lang="en-US" smtClean="0"/>
              <a:t>Copyright Scott Storla 2015</a:t>
            </a:r>
            <a:endParaRPr lang="en-US"/>
          </a:p>
        </p:txBody>
      </p:sp>
      <p:graphicFrame>
        <p:nvGraphicFramePr>
          <p:cNvPr id="13" name="Object 2"/>
          <p:cNvGraphicFramePr>
            <a:graphicFrameLocks noChangeAspect="1"/>
          </p:cNvGraphicFramePr>
          <p:nvPr>
            <p:extLst>
              <p:ext uri="{D42A27DB-BD31-4B8C-83A1-F6EECF244321}">
                <p14:modId xmlns:p14="http://schemas.microsoft.com/office/powerpoint/2010/main" val="2841061272"/>
              </p:ext>
            </p:extLst>
          </p:nvPr>
        </p:nvGraphicFramePr>
        <p:xfrm>
          <a:off x="2730500" y="2362200"/>
          <a:ext cx="3503613" cy="461962"/>
        </p:xfrm>
        <a:graphic>
          <a:graphicData uri="http://schemas.openxmlformats.org/presentationml/2006/ole">
            <mc:AlternateContent xmlns:mc="http://schemas.openxmlformats.org/markup-compatibility/2006">
              <mc:Choice xmlns:v="urn:schemas-microsoft-com:vml" Requires="v">
                <p:oleObj spid="_x0000_s223286" name="Equation" r:id="rId6" imgW="1638000" imgH="215640" progId="Equation.DSMT4">
                  <p:embed/>
                </p:oleObj>
              </mc:Choice>
              <mc:Fallback>
                <p:oleObj name="Equation" r:id="rId6" imgW="1638000" imgH="215640" progId="Equation.DSMT4">
                  <p:embed/>
                  <p:pic>
                    <p:nvPicPr>
                      <p:cNvPr id="0" name=""/>
                      <p:cNvPicPr>
                        <a:picLocks noChangeAspect="1" noChangeArrowheads="1"/>
                      </p:cNvPicPr>
                      <p:nvPr/>
                    </p:nvPicPr>
                    <p:blipFill>
                      <a:blip r:embed="rId7"/>
                      <a:srcRect/>
                      <a:stretch>
                        <a:fillRect/>
                      </a:stretch>
                    </p:blipFill>
                    <p:spPr bwMode="auto">
                      <a:xfrm>
                        <a:off x="2730500" y="2362200"/>
                        <a:ext cx="3503613" cy="461962"/>
                      </a:xfrm>
                      <a:prstGeom prst="rect">
                        <a:avLst/>
                      </a:prstGeom>
                      <a:noFill/>
                      <a:ln>
                        <a:noFill/>
                      </a:ln>
                      <a:effectLst/>
                      <a:extLst/>
                    </p:spPr>
                  </p:pic>
                </p:oleObj>
              </mc:Fallback>
            </mc:AlternateContent>
          </a:graphicData>
        </a:graphic>
      </p:graphicFrame>
      <p:graphicFrame>
        <p:nvGraphicFramePr>
          <p:cNvPr id="14" name="Object 2"/>
          <p:cNvGraphicFramePr>
            <a:graphicFrameLocks noChangeAspect="1"/>
          </p:cNvGraphicFramePr>
          <p:nvPr>
            <p:extLst>
              <p:ext uri="{D42A27DB-BD31-4B8C-83A1-F6EECF244321}">
                <p14:modId xmlns:p14="http://schemas.microsoft.com/office/powerpoint/2010/main" val="1174619467"/>
              </p:ext>
            </p:extLst>
          </p:nvPr>
        </p:nvGraphicFramePr>
        <p:xfrm>
          <a:off x="2439985" y="2971800"/>
          <a:ext cx="4264025" cy="461962"/>
        </p:xfrm>
        <a:graphic>
          <a:graphicData uri="http://schemas.openxmlformats.org/presentationml/2006/ole">
            <mc:AlternateContent xmlns:mc="http://schemas.openxmlformats.org/markup-compatibility/2006">
              <mc:Choice xmlns:v="urn:schemas-microsoft-com:vml" Requires="v">
                <p:oleObj spid="_x0000_s223287" name="Equation" r:id="rId8" imgW="1993680" imgH="215640" progId="Equation.DSMT4">
                  <p:embed/>
                </p:oleObj>
              </mc:Choice>
              <mc:Fallback>
                <p:oleObj name="Equation" r:id="rId8" imgW="1993680" imgH="215640" progId="Equation.DSMT4">
                  <p:embed/>
                  <p:pic>
                    <p:nvPicPr>
                      <p:cNvPr id="0" name=""/>
                      <p:cNvPicPr>
                        <a:picLocks noChangeAspect="1" noChangeArrowheads="1"/>
                      </p:cNvPicPr>
                      <p:nvPr/>
                    </p:nvPicPr>
                    <p:blipFill>
                      <a:blip r:embed="rId9"/>
                      <a:srcRect/>
                      <a:stretch>
                        <a:fillRect/>
                      </a:stretch>
                    </p:blipFill>
                    <p:spPr bwMode="auto">
                      <a:xfrm>
                        <a:off x="2439985" y="2971800"/>
                        <a:ext cx="4264025" cy="461962"/>
                      </a:xfrm>
                      <a:prstGeom prst="rect">
                        <a:avLst/>
                      </a:prstGeom>
                      <a:noFill/>
                      <a:ln>
                        <a:noFill/>
                      </a:ln>
                      <a:effectLst/>
                      <a:extLst/>
                    </p:spPr>
                  </p:pic>
                </p:oleObj>
              </mc:Fallback>
            </mc:AlternateContent>
          </a:graphicData>
        </a:graphic>
      </p:graphicFrame>
    </p:spTree>
    <p:extLst>
      <p:ext uri="{BB962C8B-B14F-4D97-AF65-F5344CB8AC3E}">
        <p14:creationId xmlns:p14="http://schemas.microsoft.com/office/powerpoint/2010/main" val="24060159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771"/>
                                        </p:tgtEl>
                                        <p:attrNameLst>
                                          <p:attrName>style.visibility</p:attrName>
                                        </p:attrNameLst>
                                      </p:cBhvr>
                                      <p:to>
                                        <p:strVal val="visible"/>
                                      </p:to>
                                    </p:set>
                                    <p:animEffect transition="in" filter="fade">
                                      <p:cBhvr>
                                        <p:cTn id="7" dur="500"/>
                                        <p:tgtEl>
                                          <p:spTgt spid="3277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14400" y="299915"/>
            <a:ext cx="7315200" cy="639762"/>
          </a:xfrm>
          <a:prstGeom prst="rect">
            <a:avLst/>
          </a:prstGeom>
        </p:spPr>
        <p:txBody>
          <a:bodyPr>
            <a:normAutofit/>
          </a:bodyPr>
          <a:lstStyle/>
          <a:p>
            <a:r>
              <a:rPr lang="en-US" sz="2000" dirty="0" smtClean="0">
                <a:latin typeface="Arial" pitchFamily="34" charset="0"/>
                <a:cs typeface="Arial" pitchFamily="34" charset="0"/>
              </a:rPr>
              <a:t>Multivariable or “mixed” terms</a:t>
            </a:r>
            <a:endParaRPr lang="en-US" sz="2000" dirty="0">
              <a:latin typeface="Arial" pitchFamily="34" charset="0"/>
              <a:cs typeface="Arial" pitchFamily="34" charset="0"/>
            </a:endParaRPr>
          </a:p>
        </p:txBody>
      </p:sp>
      <p:graphicFrame>
        <p:nvGraphicFramePr>
          <p:cNvPr id="32771" name="Object 2"/>
          <p:cNvGraphicFramePr>
            <a:graphicFrameLocks noChangeAspect="1"/>
          </p:cNvGraphicFramePr>
          <p:nvPr>
            <p:extLst>
              <p:ext uri="{D42A27DB-BD31-4B8C-83A1-F6EECF244321}">
                <p14:modId xmlns:p14="http://schemas.microsoft.com/office/powerpoint/2010/main" val="569621267"/>
              </p:ext>
            </p:extLst>
          </p:nvPr>
        </p:nvGraphicFramePr>
        <p:xfrm>
          <a:off x="1736725" y="2150840"/>
          <a:ext cx="5730875" cy="407987"/>
        </p:xfrm>
        <a:graphic>
          <a:graphicData uri="http://schemas.openxmlformats.org/presentationml/2006/ole">
            <mc:AlternateContent xmlns:mc="http://schemas.openxmlformats.org/markup-compatibility/2006">
              <mc:Choice xmlns:v="urn:schemas-microsoft-com:vml" Requires="v">
                <p:oleObj spid="_x0000_s224309" name="Equation" r:id="rId4" imgW="2679480" imgH="190440" progId="Equation.DSMT4">
                  <p:embed/>
                </p:oleObj>
              </mc:Choice>
              <mc:Fallback>
                <p:oleObj name="Equation" r:id="rId4" imgW="2679480" imgH="190440" progId="Equation.DSMT4">
                  <p:embed/>
                  <p:pic>
                    <p:nvPicPr>
                      <p:cNvPr id="0" name=""/>
                      <p:cNvPicPr>
                        <a:picLocks noChangeAspect="1" noChangeArrowheads="1"/>
                      </p:cNvPicPr>
                      <p:nvPr/>
                    </p:nvPicPr>
                    <p:blipFill>
                      <a:blip r:embed="rId5"/>
                      <a:srcRect/>
                      <a:stretch>
                        <a:fillRect/>
                      </a:stretch>
                    </p:blipFill>
                    <p:spPr bwMode="auto">
                      <a:xfrm>
                        <a:off x="1736725" y="2150840"/>
                        <a:ext cx="5730875" cy="407987"/>
                      </a:xfrm>
                      <a:prstGeom prst="rect">
                        <a:avLst/>
                      </a:prstGeom>
                      <a:noFill/>
                      <a:ln>
                        <a:noFill/>
                      </a:ln>
                      <a:effectLst/>
                      <a:extLst/>
                    </p:spPr>
                  </p:pic>
                </p:oleObj>
              </mc:Fallback>
            </mc:AlternateContent>
          </a:graphicData>
        </a:graphic>
      </p:graphicFrame>
      <p:sp>
        <p:nvSpPr>
          <p:cNvPr id="3" name="Footer Placeholder 2"/>
          <p:cNvSpPr>
            <a:spLocks noGrp="1"/>
          </p:cNvSpPr>
          <p:nvPr>
            <p:ph type="ftr" sz="quarter" idx="10"/>
          </p:nvPr>
        </p:nvSpPr>
        <p:spPr/>
        <p:txBody>
          <a:bodyPr/>
          <a:lstStyle/>
          <a:p>
            <a:r>
              <a:rPr lang="en-US" smtClean="0"/>
              <a:t>Copyright Scott Storla 2015</a:t>
            </a:r>
            <a:endParaRPr lang="en-US"/>
          </a:p>
        </p:txBody>
      </p:sp>
      <p:graphicFrame>
        <p:nvGraphicFramePr>
          <p:cNvPr id="13" name="Object 2"/>
          <p:cNvGraphicFramePr>
            <a:graphicFrameLocks noChangeAspect="1"/>
          </p:cNvGraphicFramePr>
          <p:nvPr>
            <p:extLst>
              <p:ext uri="{D42A27DB-BD31-4B8C-83A1-F6EECF244321}">
                <p14:modId xmlns:p14="http://schemas.microsoft.com/office/powerpoint/2010/main" val="1393485514"/>
              </p:ext>
            </p:extLst>
          </p:nvPr>
        </p:nvGraphicFramePr>
        <p:xfrm>
          <a:off x="2154238" y="2792413"/>
          <a:ext cx="4833937" cy="461962"/>
        </p:xfrm>
        <a:graphic>
          <a:graphicData uri="http://schemas.openxmlformats.org/presentationml/2006/ole">
            <mc:AlternateContent xmlns:mc="http://schemas.openxmlformats.org/markup-compatibility/2006">
              <mc:Choice xmlns:v="urn:schemas-microsoft-com:vml" Requires="v">
                <p:oleObj spid="_x0000_s224310" name="Equation" r:id="rId6" imgW="2260440" imgH="215640" progId="Equation.DSMT4">
                  <p:embed/>
                </p:oleObj>
              </mc:Choice>
              <mc:Fallback>
                <p:oleObj name="Equation" r:id="rId6" imgW="2260440" imgH="215640" progId="Equation.DSMT4">
                  <p:embed/>
                  <p:pic>
                    <p:nvPicPr>
                      <p:cNvPr id="0" name=""/>
                      <p:cNvPicPr>
                        <a:picLocks noChangeAspect="1" noChangeArrowheads="1"/>
                      </p:cNvPicPr>
                      <p:nvPr/>
                    </p:nvPicPr>
                    <p:blipFill>
                      <a:blip r:embed="rId7"/>
                      <a:srcRect/>
                      <a:stretch>
                        <a:fillRect/>
                      </a:stretch>
                    </p:blipFill>
                    <p:spPr bwMode="auto">
                      <a:xfrm>
                        <a:off x="2154238" y="2792413"/>
                        <a:ext cx="4833937" cy="461962"/>
                      </a:xfrm>
                      <a:prstGeom prst="rect">
                        <a:avLst/>
                      </a:prstGeom>
                      <a:noFill/>
                      <a:ln>
                        <a:noFill/>
                      </a:ln>
                      <a:effectLst/>
                      <a:extLst/>
                    </p:spPr>
                  </p:pic>
                </p:oleObj>
              </mc:Fallback>
            </mc:AlternateContent>
          </a:graphicData>
        </a:graphic>
      </p:graphicFrame>
      <p:graphicFrame>
        <p:nvGraphicFramePr>
          <p:cNvPr id="14" name="Object 2"/>
          <p:cNvGraphicFramePr>
            <a:graphicFrameLocks noChangeAspect="1"/>
          </p:cNvGraphicFramePr>
          <p:nvPr>
            <p:extLst>
              <p:ext uri="{D42A27DB-BD31-4B8C-83A1-F6EECF244321}">
                <p14:modId xmlns:p14="http://schemas.microsoft.com/office/powerpoint/2010/main" val="2211734927"/>
              </p:ext>
            </p:extLst>
          </p:nvPr>
        </p:nvGraphicFramePr>
        <p:xfrm>
          <a:off x="1981200" y="3581400"/>
          <a:ext cx="5321300" cy="1330325"/>
        </p:xfrm>
        <a:graphic>
          <a:graphicData uri="http://schemas.openxmlformats.org/presentationml/2006/ole">
            <mc:AlternateContent xmlns:mc="http://schemas.openxmlformats.org/markup-compatibility/2006">
              <mc:Choice xmlns:v="urn:schemas-microsoft-com:vml" Requires="v">
                <p:oleObj spid="_x0000_s224311" name="Equation" r:id="rId8" imgW="2489040" imgH="622080" progId="Equation.DSMT4">
                  <p:embed/>
                </p:oleObj>
              </mc:Choice>
              <mc:Fallback>
                <p:oleObj name="Equation" r:id="rId8" imgW="2489040" imgH="622080" progId="Equation.DSMT4">
                  <p:embed/>
                  <p:pic>
                    <p:nvPicPr>
                      <p:cNvPr id="0" name=""/>
                      <p:cNvPicPr>
                        <a:picLocks noChangeAspect="1" noChangeArrowheads="1"/>
                      </p:cNvPicPr>
                      <p:nvPr/>
                    </p:nvPicPr>
                    <p:blipFill>
                      <a:blip r:embed="rId9"/>
                      <a:srcRect/>
                      <a:stretch>
                        <a:fillRect/>
                      </a:stretch>
                    </p:blipFill>
                    <p:spPr bwMode="auto">
                      <a:xfrm>
                        <a:off x="1981200" y="3581400"/>
                        <a:ext cx="5321300" cy="1330325"/>
                      </a:xfrm>
                      <a:prstGeom prst="rect">
                        <a:avLst/>
                      </a:prstGeom>
                      <a:noFill/>
                      <a:ln>
                        <a:noFill/>
                      </a:ln>
                      <a:effectLst/>
                      <a:extLst/>
                    </p:spPr>
                  </p:pic>
                </p:oleObj>
              </mc:Fallback>
            </mc:AlternateContent>
          </a:graphicData>
        </a:graphic>
      </p:graphicFrame>
      <p:sp>
        <p:nvSpPr>
          <p:cNvPr id="15" name="TextBox 14"/>
          <p:cNvSpPr txBox="1"/>
          <p:nvPr/>
        </p:nvSpPr>
        <p:spPr>
          <a:xfrm>
            <a:off x="1981200" y="877476"/>
            <a:ext cx="5486400" cy="1015663"/>
          </a:xfrm>
          <a:prstGeom prst="rect">
            <a:avLst/>
          </a:prstGeom>
          <a:noFill/>
        </p:spPr>
        <p:txBody>
          <a:bodyPr wrap="square" rtlCol="0">
            <a:spAutoFit/>
          </a:bodyPr>
          <a:lstStyle/>
          <a:p>
            <a:r>
              <a:rPr lang="en-US" sz="2000" dirty="0" smtClean="0">
                <a:latin typeface="Arial" pitchFamily="34" charset="0"/>
                <a:cs typeface="Arial" pitchFamily="34" charset="0"/>
              </a:rPr>
              <a:t>For standard form, terms of equal degree can be written in any order but often decisions are made using alphabetical order.</a:t>
            </a:r>
            <a:endParaRPr lang="en-US" sz="2000" dirty="0">
              <a:latin typeface="Arial" pitchFamily="34" charset="0"/>
              <a:cs typeface="Arial" pitchFamily="34" charset="0"/>
            </a:endParaRPr>
          </a:p>
        </p:txBody>
      </p:sp>
    </p:spTree>
    <p:extLst>
      <p:ext uri="{BB962C8B-B14F-4D97-AF65-F5344CB8AC3E}">
        <p14:creationId xmlns:p14="http://schemas.microsoft.com/office/powerpoint/2010/main" val="5432166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771"/>
                                        </p:tgtEl>
                                        <p:attrNameLst>
                                          <p:attrName>style.visibility</p:attrName>
                                        </p:attrNameLst>
                                      </p:cBhvr>
                                      <p:to>
                                        <p:strVal val="visible"/>
                                      </p:to>
                                    </p:set>
                                    <p:animEffect transition="in" filter="fade">
                                      <p:cBhvr>
                                        <p:cTn id="7" dur="500"/>
                                        <p:tgtEl>
                                          <p:spTgt spid="3277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smtClean="0"/>
              <a:t>Copyright Scott Storla 2015</a:t>
            </a:r>
            <a:endParaRPr lang="en-US"/>
          </a:p>
        </p:txBody>
      </p:sp>
      <p:sp>
        <p:nvSpPr>
          <p:cNvPr id="13" name="TextBox 12"/>
          <p:cNvSpPr txBox="1"/>
          <p:nvPr/>
        </p:nvSpPr>
        <p:spPr>
          <a:xfrm>
            <a:off x="2209800" y="262812"/>
            <a:ext cx="5634832" cy="1323439"/>
          </a:xfrm>
          <a:prstGeom prst="rect">
            <a:avLst/>
          </a:prstGeom>
          <a:noFill/>
        </p:spPr>
        <p:txBody>
          <a:bodyPr wrap="square" rtlCol="0">
            <a:spAutoFit/>
          </a:bodyPr>
          <a:lstStyle/>
          <a:p>
            <a:pPr marL="342900" indent="-342900">
              <a:spcBef>
                <a:spcPts val="1200"/>
              </a:spcBef>
              <a:buAutoNum type="arabicPeriod"/>
            </a:pPr>
            <a:r>
              <a:rPr lang="en-US" sz="2000" dirty="0" smtClean="0">
                <a:latin typeface="Arial"/>
                <a:ea typeface="Calibri"/>
                <a:cs typeface="Times New Roman"/>
              </a:rPr>
              <a:t>Write the polynomial in standard form</a:t>
            </a:r>
          </a:p>
          <a:p>
            <a:pPr marL="342900" indent="-342900">
              <a:spcBef>
                <a:spcPts val="1200"/>
              </a:spcBef>
              <a:buAutoNum type="arabicPeriod"/>
            </a:pPr>
            <a:r>
              <a:rPr lang="en-US" sz="2000" dirty="0" smtClean="0">
                <a:latin typeface="Arial"/>
                <a:ea typeface="Calibri"/>
                <a:cs typeface="Times New Roman"/>
              </a:rPr>
              <a:t>Discuss </a:t>
            </a:r>
            <a:r>
              <a:rPr lang="en-US" sz="2000" dirty="0">
                <a:latin typeface="Arial"/>
                <a:ea typeface="Calibri"/>
                <a:cs typeface="Times New Roman"/>
              </a:rPr>
              <a:t>the polynomial in </a:t>
            </a:r>
            <a:r>
              <a:rPr lang="en-US" sz="2000" dirty="0" smtClean="0">
                <a:latin typeface="Arial"/>
                <a:ea typeface="Calibri"/>
                <a:cs typeface="Times New Roman"/>
              </a:rPr>
              <a:t>general terms.</a:t>
            </a:r>
          </a:p>
          <a:p>
            <a:pPr marL="342900" indent="-342900">
              <a:spcBef>
                <a:spcPts val="1200"/>
              </a:spcBef>
              <a:buFontTx/>
              <a:buAutoNum type="arabicPeriod"/>
            </a:pPr>
            <a:r>
              <a:rPr lang="en-US" sz="2000" dirty="0">
                <a:latin typeface="Arial"/>
                <a:ea typeface="Calibri"/>
                <a:cs typeface="Times New Roman"/>
              </a:rPr>
              <a:t>Discuss the polynomial </a:t>
            </a:r>
            <a:r>
              <a:rPr lang="en-US" sz="2000" dirty="0" smtClean="0">
                <a:latin typeface="Arial"/>
                <a:ea typeface="Calibri"/>
                <a:cs typeface="Times New Roman"/>
              </a:rPr>
              <a:t>term by term.</a:t>
            </a:r>
            <a:endParaRPr lang="en-US" sz="2000" dirty="0">
              <a:latin typeface="Arial"/>
              <a:ea typeface="Calibri"/>
              <a:cs typeface="Times New Roman"/>
            </a:endParaRPr>
          </a:p>
        </p:txBody>
      </p:sp>
      <p:graphicFrame>
        <p:nvGraphicFramePr>
          <p:cNvPr id="7" name="Object 6"/>
          <p:cNvGraphicFramePr>
            <a:graphicFrameLocks noGrp="1" noChangeAspect="1"/>
          </p:cNvGraphicFramePr>
          <p:nvPr>
            <p:extLst>
              <p:ext uri="{D42A27DB-BD31-4B8C-83A1-F6EECF244321}">
                <p14:modId xmlns:p14="http://schemas.microsoft.com/office/powerpoint/2010/main" val="3128860437"/>
              </p:ext>
            </p:extLst>
          </p:nvPr>
        </p:nvGraphicFramePr>
        <p:xfrm>
          <a:off x="3295650" y="1863725"/>
          <a:ext cx="2484438" cy="482600"/>
        </p:xfrm>
        <a:graphic>
          <a:graphicData uri="http://schemas.openxmlformats.org/presentationml/2006/ole">
            <mc:AlternateContent xmlns:mc="http://schemas.openxmlformats.org/markup-compatibility/2006">
              <mc:Choice xmlns:v="urn:schemas-microsoft-com:vml" Requires="v">
                <p:oleObj spid="_x0000_s226324" name="Equation" r:id="rId4" imgW="1117440" imgH="215640" progId="Equation.DSMT4">
                  <p:embed/>
                </p:oleObj>
              </mc:Choice>
              <mc:Fallback>
                <p:oleObj name="Equation" r:id="rId4" imgW="1117440" imgH="215640" progId="Equation.DSMT4">
                  <p:embed/>
                  <p:pic>
                    <p:nvPicPr>
                      <p:cNvPr id="0" name=""/>
                      <p:cNvPicPr>
                        <a:picLocks noGrp="1" noChangeAspect="1" noChangeArrowheads="1"/>
                      </p:cNvPicPr>
                      <p:nvPr/>
                    </p:nvPicPr>
                    <p:blipFill>
                      <a:blip r:embed="rId5"/>
                      <a:srcRect/>
                      <a:stretch>
                        <a:fillRect/>
                      </a:stretch>
                    </p:blipFill>
                    <p:spPr bwMode="auto">
                      <a:xfrm>
                        <a:off x="3295650" y="1863725"/>
                        <a:ext cx="2484438" cy="482600"/>
                      </a:xfrm>
                      <a:prstGeom prst="rect">
                        <a:avLst/>
                      </a:prstGeom>
                      <a:noFill/>
                      <a:ln>
                        <a:noFill/>
                      </a:ln>
                      <a:effectLst/>
                    </p:spPr>
                  </p:pic>
                </p:oleObj>
              </mc:Fallback>
            </mc:AlternateContent>
          </a:graphicData>
        </a:graphic>
      </p:graphicFrame>
      <p:graphicFrame>
        <p:nvGraphicFramePr>
          <p:cNvPr id="6" name="Object 5"/>
          <p:cNvGraphicFramePr>
            <a:graphicFrameLocks noGrp="1" noChangeAspect="1"/>
          </p:cNvGraphicFramePr>
          <p:nvPr>
            <p:extLst>
              <p:ext uri="{D42A27DB-BD31-4B8C-83A1-F6EECF244321}">
                <p14:modId xmlns:p14="http://schemas.microsoft.com/office/powerpoint/2010/main" val="2553659588"/>
              </p:ext>
            </p:extLst>
          </p:nvPr>
        </p:nvGraphicFramePr>
        <p:xfrm>
          <a:off x="3246438" y="2413000"/>
          <a:ext cx="2651125" cy="482600"/>
        </p:xfrm>
        <a:graphic>
          <a:graphicData uri="http://schemas.openxmlformats.org/presentationml/2006/ole">
            <mc:AlternateContent xmlns:mc="http://schemas.openxmlformats.org/markup-compatibility/2006">
              <mc:Choice xmlns:v="urn:schemas-microsoft-com:vml" Requires="v">
                <p:oleObj spid="_x0000_s226325" name="Equation" r:id="rId6" imgW="1193760" imgH="215640" progId="Equation.DSMT4">
                  <p:embed/>
                </p:oleObj>
              </mc:Choice>
              <mc:Fallback>
                <p:oleObj name="Equation" r:id="rId6" imgW="1193760" imgH="215640" progId="Equation.DSMT4">
                  <p:embed/>
                  <p:pic>
                    <p:nvPicPr>
                      <p:cNvPr id="0" name=""/>
                      <p:cNvPicPr>
                        <a:picLocks noGrp="1" noChangeAspect="1" noChangeArrowheads="1"/>
                      </p:cNvPicPr>
                      <p:nvPr/>
                    </p:nvPicPr>
                    <p:blipFill>
                      <a:blip r:embed="rId7"/>
                      <a:srcRect/>
                      <a:stretch>
                        <a:fillRect/>
                      </a:stretch>
                    </p:blipFill>
                    <p:spPr bwMode="auto">
                      <a:xfrm>
                        <a:off x="3246438" y="2413000"/>
                        <a:ext cx="2651125" cy="482600"/>
                      </a:xfrm>
                      <a:prstGeom prst="rect">
                        <a:avLst/>
                      </a:prstGeom>
                      <a:noFill/>
                      <a:ln>
                        <a:noFill/>
                      </a:ln>
                      <a:effectLst/>
                    </p:spPr>
                  </p:pic>
                </p:oleObj>
              </mc:Fallback>
            </mc:AlternateContent>
          </a:graphicData>
        </a:graphic>
      </p:graphicFrame>
      <p:graphicFrame>
        <p:nvGraphicFramePr>
          <p:cNvPr id="8" name="Object 7"/>
          <p:cNvGraphicFramePr>
            <a:graphicFrameLocks noGrp="1" noChangeAspect="1"/>
          </p:cNvGraphicFramePr>
          <p:nvPr>
            <p:extLst>
              <p:ext uri="{D42A27DB-BD31-4B8C-83A1-F6EECF244321}">
                <p14:modId xmlns:p14="http://schemas.microsoft.com/office/powerpoint/2010/main" val="2071595500"/>
              </p:ext>
            </p:extLst>
          </p:nvPr>
        </p:nvGraphicFramePr>
        <p:xfrm>
          <a:off x="3013075" y="4238625"/>
          <a:ext cx="2794000" cy="482600"/>
        </p:xfrm>
        <a:graphic>
          <a:graphicData uri="http://schemas.openxmlformats.org/presentationml/2006/ole">
            <mc:AlternateContent xmlns:mc="http://schemas.openxmlformats.org/markup-compatibility/2006">
              <mc:Choice xmlns:v="urn:schemas-microsoft-com:vml" Requires="v">
                <p:oleObj spid="_x0000_s226326" name="Equation" r:id="rId8" imgW="1257120" imgH="215640" progId="Equation.DSMT4">
                  <p:embed/>
                </p:oleObj>
              </mc:Choice>
              <mc:Fallback>
                <p:oleObj name="Equation" r:id="rId8" imgW="1257120" imgH="215640" progId="Equation.DSMT4">
                  <p:embed/>
                  <p:pic>
                    <p:nvPicPr>
                      <p:cNvPr id="0" name=""/>
                      <p:cNvPicPr>
                        <a:picLocks noGrp="1" noChangeAspect="1" noChangeArrowheads="1"/>
                      </p:cNvPicPr>
                      <p:nvPr/>
                    </p:nvPicPr>
                    <p:blipFill>
                      <a:blip r:embed="rId9"/>
                      <a:srcRect/>
                      <a:stretch>
                        <a:fillRect/>
                      </a:stretch>
                    </p:blipFill>
                    <p:spPr bwMode="auto">
                      <a:xfrm>
                        <a:off x="3013075" y="4238625"/>
                        <a:ext cx="2794000" cy="482600"/>
                      </a:xfrm>
                      <a:prstGeom prst="rect">
                        <a:avLst/>
                      </a:prstGeom>
                      <a:noFill/>
                      <a:ln>
                        <a:noFill/>
                      </a:ln>
                      <a:effectLst/>
                    </p:spPr>
                  </p:pic>
                </p:oleObj>
              </mc:Fallback>
            </mc:AlternateContent>
          </a:graphicData>
        </a:graphic>
      </p:graphicFrame>
      <p:graphicFrame>
        <p:nvGraphicFramePr>
          <p:cNvPr id="10" name="Object 9"/>
          <p:cNvGraphicFramePr>
            <a:graphicFrameLocks noGrp="1" noChangeAspect="1"/>
          </p:cNvGraphicFramePr>
          <p:nvPr>
            <p:extLst>
              <p:ext uri="{D42A27DB-BD31-4B8C-83A1-F6EECF244321}">
                <p14:modId xmlns:p14="http://schemas.microsoft.com/office/powerpoint/2010/main" val="495510253"/>
              </p:ext>
            </p:extLst>
          </p:nvPr>
        </p:nvGraphicFramePr>
        <p:xfrm>
          <a:off x="2867025" y="4772025"/>
          <a:ext cx="3021013" cy="482600"/>
        </p:xfrm>
        <a:graphic>
          <a:graphicData uri="http://schemas.openxmlformats.org/presentationml/2006/ole">
            <mc:AlternateContent xmlns:mc="http://schemas.openxmlformats.org/markup-compatibility/2006">
              <mc:Choice xmlns:v="urn:schemas-microsoft-com:vml" Requires="v">
                <p:oleObj spid="_x0000_s226327" name="Equation" r:id="rId10" imgW="1358640" imgH="215640" progId="Equation.DSMT4">
                  <p:embed/>
                </p:oleObj>
              </mc:Choice>
              <mc:Fallback>
                <p:oleObj name="Equation" r:id="rId10" imgW="1358640" imgH="215640" progId="Equation.DSMT4">
                  <p:embed/>
                  <p:pic>
                    <p:nvPicPr>
                      <p:cNvPr id="0" name=""/>
                      <p:cNvPicPr>
                        <a:picLocks noGrp="1" noChangeAspect="1" noChangeArrowheads="1"/>
                      </p:cNvPicPr>
                      <p:nvPr/>
                    </p:nvPicPr>
                    <p:blipFill>
                      <a:blip r:embed="rId11"/>
                      <a:srcRect/>
                      <a:stretch>
                        <a:fillRect/>
                      </a:stretch>
                    </p:blipFill>
                    <p:spPr bwMode="auto">
                      <a:xfrm>
                        <a:off x="2867025" y="4772025"/>
                        <a:ext cx="3021013" cy="482600"/>
                      </a:xfrm>
                      <a:prstGeom prst="rect">
                        <a:avLst/>
                      </a:prstGeom>
                      <a:noFill/>
                      <a:ln>
                        <a:noFill/>
                      </a:ln>
                      <a:effectLst/>
                    </p:spPr>
                  </p:pic>
                </p:oleObj>
              </mc:Fallback>
            </mc:AlternateContent>
          </a:graphicData>
        </a:graphic>
      </p:graphicFrame>
      <p:graphicFrame>
        <p:nvGraphicFramePr>
          <p:cNvPr id="11" name="Object 10"/>
          <p:cNvGraphicFramePr>
            <a:graphicFrameLocks noGrp="1" noChangeAspect="1"/>
          </p:cNvGraphicFramePr>
          <p:nvPr>
            <p:extLst>
              <p:ext uri="{D42A27DB-BD31-4B8C-83A1-F6EECF244321}">
                <p14:modId xmlns:p14="http://schemas.microsoft.com/office/powerpoint/2010/main" val="1259278291"/>
              </p:ext>
            </p:extLst>
          </p:nvPr>
        </p:nvGraphicFramePr>
        <p:xfrm>
          <a:off x="3117850" y="3071813"/>
          <a:ext cx="2882900" cy="427037"/>
        </p:xfrm>
        <a:graphic>
          <a:graphicData uri="http://schemas.openxmlformats.org/presentationml/2006/ole">
            <mc:AlternateContent xmlns:mc="http://schemas.openxmlformats.org/markup-compatibility/2006">
              <mc:Choice xmlns:v="urn:schemas-microsoft-com:vml" Requires="v">
                <p:oleObj spid="_x0000_s226328" name="Equation" r:id="rId12" imgW="1295280" imgH="190440" progId="Equation.DSMT4">
                  <p:embed/>
                </p:oleObj>
              </mc:Choice>
              <mc:Fallback>
                <p:oleObj name="Equation" r:id="rId12" imgW="1295280" imgH="190440" progId="Equation.DSMT4">
                  <p:embed/>
                  <p:pic>
                    <p:nvPicPr>
                      <p:cNvPr id="0" name=""/>
                      <p:cNvPicPr>
                        <a:picLocks noGrp="1" noChangeAspect="1" noChangeArrowheads="1"/>
                      </p:cNvPicPr>
                      <p:nvPr/>
                    </p:nvPicPr>
                    <p:blipFill>
                      <a:blip r:embed="rId13"/>
                      <a:srcRect/>
                      <a:stretch>
                        <a:fillRect/>
                      </a:stretch>
                    </p:blipFill>
                    <p:spPr bwMode="auto">
                      <a:xfrm>
                        <a:off x="3117850" y="3071813"/>
                        <a:ext cx="2882900" cy="427037"/>
                      </a:xfrm>
                      <a:prstGeom prst="rect">
                        <a:avLst/>
                      </a:prstGeom>
                      <a:noFill/>
                      <a:ln>
                        <a:noFill/>
                      </a:ln>
                      <a:effectLst/>
                    </p:spPr>
                  </p:pic>
                </p:oleObj>
              </mc:Fallback>
            </mc:AlternateContent>
          </a:graphicData>
        </a:graphic>
      </p:graphicFrame>
      <p:graphicFrame>
        <p:nvGraphicFramePr>
          <p:cNvPr id="12" name="Object 11"/>
          <p:cNvGraphicFramePr>
            <a:graphicFrameLocks noGrp="1" noChangeAspect="1"/>
          </p:cNvGraphicFramePr>
          <p:nvPr>
            <p:extLst>
              <p:ext uri="{D42A27DB-BD31-4B8C-83A1-F6EECF244321}">
                <p14:modId xmlns:p14="http://schemas.microsoft.com/office/powerpoint/2010/main" val="2827292052"/>
              </p:ext>
            </p:extLst>
          </p:nvPr>
        </p:nvGraphicFramePr>
        <p:xfrm>
          <a:off x="2998788" y="3597275"/>
          <a:ext cx="3049587" cy="427038"/>
        </p:xfrm>
        <a:graphic>
          <a:graphicData uri="http://schemas.openxmlformats.org/presentationml/2006/ole">
            <mc:AlternateContent xmlns:mc="http://schemas.openxmlformats.org/markup-compatibility/2006">
              <mc:Choice xmlns:v="urn:schemas-microsoft-com:vml" Requires="v">
                <p:oleObj spid="_x0000_s226329" name="Equation" r:id="rId14" imgW="1371600" imgH="190440" progId="Equation.DSMT4">
                  <p:embed/>
                </p:oleObj>
              </mc:Choice>
              <mc:Fallback>
                <p:oleObj name="Equation" r:id="rId14" imgW="1371600" imgH="190440" progId="Equation.DSMT4">
                  <p:embed/>
                  <p:pic>
                    <p:nvPicPr>
                      <p:cNvPr id="0" name=""/>
                      <p:cNvPicPr>
                        <a:picLocks noGrp="1" noChangeAspect="1" noChangeArrowheads="1"/>
                      </p:cNvPicPr>
                      <p:nvPr/>
                    </p:nvPicPr>
                    <p:blipFill>
                      <a:blip r:embed="rId15"/>
                      <a:srcRect/>
                      <a:stretch>
                        <a:fillRect/>
                      </a:stretch>
                    </p:blipFill>
                    <p:spPr bwMode="auto">
                      <a:xfrm>
                        <a:off x="2998788" y="3597275"/>
                        <a:ext cx="3049587" cy="427038"/>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205476062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Copyright Scott Storla 2015</a:t>
            </a:r>
            <a:endParaRPr lang="en-US"/>
          </a:p>
        </p:txBody>
      </p:sp>
      <p:graphicFrame>
        <p:nvGraphicFramePr>
          <p:cNvPr id="4" name="Object 3"/>
          <p:cNvGraphicFramePr>
            <a:graphicFrameLocks noChangeAspect="1"/>
          </p:cNvGraphicFramePr>
          <p:nvPr>
            <p:extLst>
              <p:ext uri="{D42A27DB-BD31-4B8C-83A1-F6EECF244321}">
                <p14:modId xmlns:p14="http://schemas.microsoft.com/office/powerpoint/2010/main" val="1045136526"/>
              </p:ext>
            </p:extLst>
          </p:nvPr>
        </p:nvGraphicFramePr>
        <p:xfrm>
          <a:off x="1825625" y="1177925"/>
          <a:ext cx="5491163" cy="4503738"/>
        </p:xfrm>
        <a:graphic>
          <a:graphicData uri="http://schemas.openxmlformats.org/presentationml/2006/ole">
            <mc:AlternateContent xmlns:mc="http://schemas.openxmlformats.org/markup-compatibility/2006">
              <mc:Choice xmlns:v="urn:schemas-microsoft-com:vml" Requires="v">
                <p:oleObj spid="_x0000_s210982" name="Document" r:id="rId4" imgW="5491805" imgH="4504375" progId="Word.Document.12">
                  <p:embed/>
                </p:oleObj>
              </mc:Choice>
              <mc:Fallback>
                <p:oleObj name="Document" r:id="rId4" imgW="5491805" imgH="4504375" progId="Word.Document.12">
                  <p:embed/>
                  <p:pic>
                    <p:nvPicPr>
                      <p:cNvPr id="0" name=""/>
                      <p:cNvPicPr/>
                      <p:nvPr/>
                    </p:nvPicPr>
                    <p:blipFill>
                      <a:blip r:embed="rId5"/>
                      <a:stretch>
                        <a:fillRect/>
                      </a:stretch>
                    </p:blipFill>
                    <p:spPr>
                      <a:xfrm>
                        <a:off x="1825625" y="1177925"/>
                        <a:ext cx="5491163" cy="4503738"/>
                      </a:xfrm>
                      <a:prstGeom prst="rect">
                        <a:avLst/>
                      </a:prstGeom>
                    </p:spPr>
                  </p:pic>
                </p:oleObj>
              </mc:Fallback>
            </mc:AlternateContent>
          </a:graphicData>
        </a:graphic>
      </p:graphicFrame>
    </p:spTree>
    <p:extLst>
      <p:ext uri="{BB962C8B-B14F-4D97-AF65-F5344CB8AC3E}">
        <p14:creationId xmlns:p14="http://schemas.microsoft.com/office/powerpoint/2010/main" val="42802599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14400" y="1752600"/>
            <a:ext cx="7315200" cy="762000"/>
          </a:xfrm>
          <a:prstGeom prst="rect">
            <a:avLst/>
          </a:prstGeom>
        </p:spPr>
        <p:txBody>
          <a:bodyPr>
            <a:normAutofit/>
          </a:bodyPr>
          <a:lstStyle/>
          <a:p>
            <a:r>
              <a:rPr lang="en-US" sz="2400" dirty="0" smtClean="0">
                <a:latin typeface="Arial" pitchFamily="34" charset="0"/>
                <a:cs typeface="Arial" pitchFamily="34" charset="0"/>
              </a:rPr>
              <a:t>Some Vocabulary for Polynomials</a:t>
            </a:r>
            <a:endParaRPr lang="en-US" sz="2400" dirty="0">
              <a:latin typeface="Arial" pitchFamily="34" charset="0"/>
              <a:cs typeface="Arial" pitchFamily="34" charset="0"/>
            </a:endParaRPr>
          </a:p>
        </p:txBody>
      </p:sp>
      <p:sp>
        <p:nvSpPr>
          <p:cNvPr id="3" name="Footer Placeholder 2"/>
          <p:cNvSpPr>
            <a:spLocks noGrp="1"/>
          </p:cNvSpPr>
          <p:nvPr>
            <p:ph type="ftr" sz="quarter" idx="10"/>
          </p:nvPr>
        </p:nvSpPr>
        <p:spPr/>
        <p:txBody>
          <a:bodyPr/>
          <a:lstStyle/>
          <a:p>
            <a:r>
              <a:rPr lang="en-US" smtClean="0"/>
              <a:t>Copyright Scott Storla 2015</a:t>
            </a:r>
            <a:endParaRPr lang="en-US"/>
          </a:p>
        </p:txBody>
      </p:sp>
    </p:spTree>
    <p:extLst>
      <p:ext uri="{BB962C8B-B14F-4D97-AF65-F5344CB8AC3E}">
        <p14:creationId xmlns:p14="http://schemas.microsoft.com/office/powerpoint/2010/main" val="1256148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14400" y="1752600"/>
            <a:ext cx="7315200" cy="762000"/>
          </a:xfrm>
          <a:prstGeom prst="rect">
            <a:avLst/>
          </a:prstGeom>
        </p:spPr>
        <p:txBody>
          <a:bodyPr>
            <a:normAutofit/>
          </a:bodyPr>
          <a:lstStyle/>
          <a:p>
            <a:r>
              <a:rPr lang="en-US" sz="2800" dirty="0" smtClean="0">
                <a:latin typeface="Arial" pitchFamily="34" charset="0"/>
                <a:cs typeface="Arial" pitchFamily="34" charset="0"/>
              </a:rPr>
              <a:t>Adding and Subtracting Polynomials</a:t>
            </a:r>
            <a:endParaRPr lang="en-US" sz="2800" dirty="0">
              <a:latin typeface="Arial" pitchFamily="34" charset="0"/>
              <a:cs typeface="Arial" pitchFamily="34" charset="0"/>
            </a:endParaRPr>
          </a:p>
        </p:txBody>
      </p:sp>
      <p:sp>
        <p:nvSpPr>
          <p:cNvPr id="3" name="Footer Placeholder 2"/>
          <p:cNvSpPr>
            <a:spLocks noGrp="1"/>
          </p:cNvSpPr>
          <p:nvPr>
            <p:ph type="ftr" sz="quarter" idx="10"/>
          </p:nvPr>
        </p:nvSpPr>
        <p:spPr/>
        <p:txBody>
          <a:bodyPr/>
          <a:lstStyle/>
          <a:p>
            <a:r>
              <a:rPr lang="en-US" smtClean="0"/>
              <a:t>Copyright Scott Storla 2015</a:t>
            </a:r>
            <a:endParaRPr lang="en-US"/>
          </a:p>
        </p:txBody>
      </p:sp>
    </p:spTree>
    <p:extLst>
      <p:ext uri="{BB962C8B-B14F-4D97-AF65-F5344CB8AC3E}">
        <p14:creationId xmlns:p14="http://schemas.microsoft.com/office/powerpoint/2010/main" val="3805115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28800" y="1600200"/>
            <a:ext cx="5486400" cy="830997"/>
          </a:xfrm>
          <a:prstGeom prst="rect">
            <a:avLst/>
          </a:prstGeom>
          <a:noFill/>
        </p:spPr>
        <p:txBody>
          <a:bodyPr wrap="square" rtlCol="0">
            <a:spAutoFit/>
          </a:bodyPr>
          <a:lstStyle/>
          <a:p>
            <a:r>
              <a:rPr lang="en-US" sz="2400" dirty="0" smtClean="0">
                <a:latin typeface="Arial" pitchFamily="34" charset="0"/>
                <a:cs typeface="Arial" pitchFamily="34" charset="0"/>
              </a:rPr>
              <a:t>Terms are like if, in general, they’re counting the same sized unit.</a:t>
            </a:r>
            <a:endParaRPr lang="en-US" sz="2400" dirty="0">
              <a:latin typeface="Arial" pitchFamily="34" charset="0"/>
              <a:cs typeface="Arial" pitchFamily="34" charset="0"/>
            </a:endParaRPr>
          </a:p>
        </p:txBody>
      </p:sp>
      <p:sp>
        <p:nvSpPr>
          <p:cNvPr id="5" name="Footer Placeholder 4"/>
          <p:cNvSpPr>
            <a:spLocks noGrp="1"/>
          </p:cNvSpPr>
          <p:nvPr>
            <p:ph type="ftr" sz="quarter" idx="10"/>
          </p:nvPr>
        </p:nvSpPr>
        <p:spPr/>
        <p:txBody>
          <a:bodyPr/>
          <a:lstStyle/>
          <a:p>
            <a:r>
              <a:rPr lang="en-US" smtClean="0"/>
              <a:t>Copyright Scott Storla 2015</a:t>
            </a:r>
            <a:endParaRPr lang="en-US"/>
          </a:p>
        </p:txBody>
      </p:sp>
      <p:sp>
        <p:nvSpPr>
          <p:cNvPr id="6" name="TextBox 5"/>
          <p:cNvSpPr txBox="1"/>
          <p:nvPr/>
        </p:nvSpPr>
        <p:spPr>
          <a:xfrm>
            <a:off x="1524000" y="685800"/>
            <a:ext cx="6096000" cy="461665"/>
          </a:xfrm>
          <a:prstGeom prst="rect">
            <a:avLst/>
          </a:prstGeom>
          <a:noFill/>
        </p:spPr>
        <p:txBody>
          <a:bodyPr wrap="square" rtlCol="0">
            <a:spAutoFit/>
          </a:bodyPr>
          <a:lstStyle/>
          <a:p>
            <a:r>
              <a:rPr lang="en-US" sz="2400" dirty="0" smtClean="0">
                <a:latin typeface="Arial" pitchFamily="34" charset="0"/>
                <a:cs typeface="Arial" pitchFamily="34" charset="0"/>
              </a:rPr>
              <a:t>Only </a:t>
            </a:r>
            <a:r>
              <a:rPr lang="en-US" sz="2400" dirty="0" smtClean="0">
                <a:solidFill>
                  <a:srgbClr val="FF0000"/>
                </a:solidFill>
                <a:latin typeface="Arial" pitchFamily="34" charset="0"/>
                <a:cs typeface="Arial" pitchFamily="34" charset="0"/>
              </a:rPr>
              <a:t>like</a:t>
            </a:r>
            <a:r>
              <a:rPr lang="en-US" sz="2400" dirty="0" smtClean="0">
                <a:latin typeface="Arial" pitchFamily="34" charset="0"/>
                <a:cs typeface="Arial" pitchFamily="34" charset="0"/>
              </a:rPr>
              <a:t> terms can be </a:t>
            </a:r>
            <a:r>
              <a:rPr lang="en-US" sz="2400" dirty="0" smtClean="0">
                <a:latin typeface="Arial" pitchFamily="34" charset="0"/>
                <a:cs typeface="Arial" pitchFamily="34" charset="0"/>
              </a:rPr>
              <a:t>added </a:t>
            </a:r>
            <a:r>
              <a:rPr lang="en-US" sz="2400" dirty="0" smtClean="0">
                <a:latin typeface="Arial" pitchFamily="34" charset="0"/>
                <a:cs typeface="Arial" pitchFamily="34" charset="0"/>
              </a:rPr>
              <a:t>or subtracted.</a:t>
            </a:r>
            <a:endParaRPr lang="en-US" sz="2400" dirty="0">
              <a:latin typeface="Arial" pitchFamily="34" charset="0"/>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14400" y="1752600"/>
            <a:ext cx="7315200" cy="762000"/>
          </a:xfrm>
          <a:prstGeom prst="rect">
            <a:avLst/>
          </a:prstGeom>
        </p:spPr>
        <p:txBody>
          <a:bodyPr>
            <a:normAutofit/>
          </a:bodyPr>
          <a:lstStyle/>
          <a:p>
            <a:r>
              <a:rPr lang="en-US" sz="2400" dirty="0" smtClean="0">
                <a:latin typeface="Arial" pitchFamily="34" charset="0"/>
                <a:cs typeface="Arial" pitchFamily="34" charset="0"/>
              </a:rPr>
              <a:t>Some Vocabulary for Polynomials</a:t>
            </a:r>
            <a:endParaRPr lang="en-US" sz="2400" dirty="0">
              <a:latin typeface="Arial" pitchFamily="34" charset="0"/>
              <a:cs typeface="Arial" pitchFamily="34" charset="0"/>
            </a:endParaRPr>
          </a:p>
        </p:txBody>
      </p:sp>
      <p:sp>
        <p:nvSpPr>
          <p:cNvPr id="3" name="Footer Placeholder 2"/>
          <p:cNvSpPr>
            <a:spLocks noGrp="1"/>
          </p:cNvSpPr>
          <p:nvPr>
            <p:ph type="ftr" sz="quarter" idx="10"/>
          </p:nvPr>
        </p:nvSpPr>
        <p:spPr/>
        <p:txBody>
          <a:bodyPr/>
          <a:lstStyle/>
          <a:p>
            <a:r>
              <a:rPr lang="en-US" smtClean="0"/>
              <a:t>Copyright Scott Storla 2015</a:t>
            </a:r>
            <a:endParaRPr lang="en-US"/>
          </a:p>
        </p:txBody>
      </p:sp>
    </p:spTree>
    <p:extLst>
      <p:ext uri="{BB962C8B-B14F-4D97-AF65-F5344CB8AC3E}">
        <p14:creationId xmlns:p14="http://schemas.microsoft.com/office/powerpoint/2010/main" val="25516193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38200" y="274638"/>
            <a:ext cx="7391400" cy="792162"/>
          </a:xfrm>
          <a:prstGeom prst="rect">
            <a:avLst/>
          </a:prstGeom>
        </p:spPr>
        <p:txBody>
          <a:bodyPr>
            <a:normAutofit/>
          </a:bodyPr>
          <a:lstStyle/>
          <a:p>
            <a:r>
              <a:rPr lang="en-US" sz="2400" dirty="0" smtClean="0">
                <a:latin typeface="Arial" pitchFamily="34" charset="0"/>
                <a:cs typeface="Arial" pitchFamily="34" charset="0"/>
              </a:rPr>
              <a:t>Like Polynomial Terms</a:t>
            </a:r>
            <a:endParaRPr lang="en-US" sz="2400" dirty="0">
              <a:latin typeface="Arial" pitchFamily="34" charset="0"/>
              <a:cs typeface="Arial" pitchFamily="34" charset="0"/>
            </a:endParaRPr>
          </a:p>
        </p:txBody>
      </p:sp>
      <p:graphicFrame>
        <p:nvGraphicFramePr>
          <p:cNvPr id="33794" name="Object 2"/>
          <p:cNvGraphicFramePr>
            <a:graphicFrameLocks noChangeAspect="1"/>
          </p:cNvGraphicFramePr>
          <p:nvPr>
            <p:extLst>
              <p:ext uri="{D42A27DB-BD31-4B8C-83A1-F6EECF244321}">
                <p14:modId xmlns:p14="http://schemas.microsoft.com/office/powerpoint/2010/main" val="705901998"/>
              </p:ext>
            </p:extLst>
          </p:nvPr>
        </p:nvGraphicFramePr>
        <p:xfrm>
          <a:off x="2790428" y="2444274"/>
          <a:ext cx="3710782" cy="464503"/>
        </p:xfrm>
        <a:graphic>
          <a:graphicData uri="http://schemas.openxmlformats.org/presentationml/2006/ole">
            <mc:AlternateContent xmlns:mc="http://schemas.openxmlformats.org/markup-compatibility/2006">
              <mc:Choice xmlns:v="urn:schemas-microsoft-com:vml" Requires="v">
                <p:oleObj spid="_x0000_s205977" name="Equation" r:id="rId4" imgW="1523880" imgH="190440" progId="Equation.DSMT4">
                  <p:embed/>
                </p:oleObj>
              </mc:Choice>
              <mc:Fallback>
                <p:oleObj name="Equation" r:id="rId4" imgW="1523880" imgH="190440" progId="Equation.DSMT4">
                  <p:embed/>
                  <p:pic>
                    <p:nvPicPr>
                      <p:cNvPr id="0" name=""/>
                      <p:cNvPicPr>
                        <a:picLocks noChangeAspect="1" noChangeArrowheads="1"/>
                      </p:cNvPicPr>
                      <p:nvPr/>
                    </p:nvPicPr>
                    <p:blipFill>
                      <a:blip r:embed="rId5"/>
                      <a:srcRect/>
                      <a:stretch>
                        <a:fillRect/>
                      </a:stretch>
                    </p:blipFill>
                    <p:spPr bwMode="auto">
                      <a:xfrm>
                        <a:off x="2790428" y="2444274"/>
                        <a:ext cx="3710782" cy="464503"/>
                      </a:xfrm>
                      <a:prstGeom prst="rect">
                        <a:avLst/>
                      </a:prstGeom>
                      <a:noFill/>
                      <a:ln>
                        <a:noFill/>
                      </a:ln>
                      <a:effectLst/>
                      <a:extLst/>
                    </p:spPr>
                  </p:pic>
                </p:oleObj>
              </mc:Fallback>
            </mc:AlternateContent>
          </a:graphicData>
        </a:graphic>
      </p:graphicFrame>
      <p:sp>
        <p:nvSpPr>
          <p:cNvPr id="3" name="Footer Placeholder 2"/>
          <p:cNvSpPr>
            <a:spLocks noGrp="1"/>
          </p:cNvSpPr>
          <p:nvPr>
            <p:ph type="ftr" sz="quarter" idx="10"/>
          </p:nvPr>
        </p:nvSpPr>
        <p:spPr/>
        <p:txBody>
          <a:bodyPr/>
          <a:lstStyle/>
          <a:p>
            <a:r>
              <a:rPr lang="en-US" smtClean="0"/>
              <a:t>Copyright Scott Storla 2015</a:t>
            </a:r>
            <a:endParaRPr lang="en-US"/>
          </a:p>
        </p:txBody>
      </p:sp>
      <p:graphicFrame>
        <p:nvGraphicFramePr>
          <p:cNvPr id="6" name="Object 2"/>
          <p:cNvGraphicFramePr>
            <a:graphicFrameLocks noChangeAspect="1"/>
          </p:cNvGraphicFramePr>
          <p:nvPr>
            <p:extLst>
              <p:ext uri="{D42A27DB-BD31-4B8C-83A1-F6EECF244321}">
                <p14:modId xmlns:p14="http://schemas.microsoft.com/office/powerpoint/2010/main" val="2140303495"/>
              </p:ext>
            </p:extLst>
          </p:nvPr>
        </p:nvGraphicFramePr>
        <p:xfrm>
          <a:off x="2514600" y="3810000"/>
          <a:ext cx="4360863" cy="525462"/>
        </p:xfrm>
        <a:graphic>
          <a:graphicData uri="http://schemas.openxmlformats.org/presentationml/2006/ole">
            <mc:AlternateContent xmlns:mc="http://schemas.openxmlformats.org/markup-compatibility/2006">
              <mc:Choice xmlns:v="urn:schemas-microsoft-com:vml" Requires="v">
                <p:oleObj spid="_x0000_s205978" name="Equation" r:id="rId6" imgW="1790640" imgH="215640" progId="Equation.DSMT4">
                  <p:embed/>
                </p:oleObj>
              </mc:Choice>
              <mc:Fallback>
                <p:oleObj name="Equation" r:id="rId6" imgW="1790640" imgH="215640" progId="Equation.DSMT4">
                  <p:embed/>
                  <p:pic>
                    <p:nvPicPr>
                      <p:cNvPr id="0" name=""/>
                      <p:cNvPicPr>
                        <a:picLocks noChangeAspect="1" noChangeArrowheads="1"/>
                      </p:cNvPicPr>
                      <p:nvPr/>
                    </p:nvPicPr>
                    <p:blipFill>
                      <a:blip r:embed="rId7"/>
                      <a:srcRect/>
                      <a:stretch>
                        <a:fillRect/>
                      </a:stretch>
                    </p:blipFill>
                    <p:spPr bwMode="auto">
                      <a:xfrm>
                        <a:off x="2514600" y="3810000"/>
                        <a:ext cx="4360863" cy="525462"/>
                      </a:xfrm>
                      <a:prstGeom prst="rect">
                        <a:avLst/>
                      </a:prstGeom>
                      <a:noFill/>
                      <a:ln>
                        <a:noFill/>
                      </a:ln>
                      <a:effectLst/>
                      <a:extLst/>
                    </p:spPr>
                  </p:pic>
                </p:oleObj>
              </mc:Fallback>
            </mc:AlternateContent>
          </a:graphicData>
        </a:graphic>
      </p:graphicFrame>
      <p:graphicFrame>
        <p:nvGraphicFramePr>
          <p:cNvPr id="8" name="Object 2"/>
          <p:cNvGraphicFramePr>
            <a:graphicFrameLocks noChangeAspect="1"/>
          </p:cNvGraphicFramePr>
          <p:nvPr>
            <p:extLst>
              <p:ext uri="{D42A27DB-BD31-4B8C-83A1-F6EECF244321}">
                <p14:modId xmlns:p14="http://schemas.microsoft.com/office/powerpoint/2010/main" val="148352904"/>
              </p:ext>
            </p:extLst>
          </p:nvPr>
        </p:nvGraphicFramePr>
        <p:xfrm>
          <a:off x="2631520" y="3071653"/>
          <a:ext cx="3958748" cy="527368"/>
        </p:xfrm>
        <a:graphic>
          <a:graphicData uri="http://schemas.openxmlformats.org/presentationml/2006/ole">
            <mc:AlternateContent xmlns:mc="http://schemas.openxmlformats.org/markup-compatibility/2006">
              <mc:Choice xmlns:v="urn:schemas-microsoft-com:vml" Requires="v">
                <p:oleObj spid="_x0000_s205979" name="Equation" r:id="rId8" imgW="1625400" imgH="215640" progId="Equation.DSMT4">
                  <p:embed/>
                </p:oleObj>
              </mc:Choice>
              <mc:Fallback>
                <p:oleObj name="Equation" r:id="rId8" imgW="1625400" imgH="215640" progId="Equation.DSMT4">
                  <p:embed/>
                  <p:pic>
                    <p:nvPicPr>
                      <p:cNvPr id="0" name=""/>
                      <p:cNvPicPr>
                        <a:picLocks noChangeAspect="1" noChangeArrowheads="1"/>
                      </p:cNvPicPr>
                      <p:nvPr/>
                    </p:nvPicPr>
                    <p:blipFill>
                      <a:blip r:embed="rId9"/>
                      <a:srcRect/>
                      <a:stretch>
                        <a:fillRect/>
                      </a:stretch>
                    </p:blipFill>
                    <p:spPr bwMode="auto">
                      <a:xfrm>
                        <a:off x="2631520" y="3071653"/>
                        <a:ext cx="3958748" cy="527368"/>
                      </a:xfrm>
                      <a:prstGeom prst="rect">
                        <a:avLst/>
                      </a:prstGeom>
                      <a:noFill/>
                      <a:ln>
                        <a:noFill/>
                      </a:ln>
                      <a:effectLst/>
                      <a:extLst/>
                    </p:spPr>
                  </p:pic>
                </p:oleObj>
              </mc:Fallback>
            </mc:AlternateContent>
          </a:graphicData>
        </a:graphic>
      </p:graphicFrame>
      <p:sp>
        <p:nvSpPr>
          <p:cNvPr id="9" name="TextBox 8"/>
          <p:cNvSpPr txBox="1"/>
          <p:nvPr/>
        </p:nvSpPr>
        <p:spPr>
          <a:xfrm>
            <a:off x="1828800" y="965537"/>
            <a:ext cx="5486400" cy="1015663"/>
          </a:xfrm>
          <a:prstGeom prst="rect">
            <a:avLst/>
          </a:prstGeom>
          <a:noFill/>
        </p:spPr>
        <p:txBody>
          <a:bodyPr wrap="square" rtlCol="0">
            <a:spAutoFit/>
          </a:bodyPr>
          <a:lstStyle/>
          <a:p>
            <a:r>
              <a:rPr lang="en-US" sz="2000" dirty="0" smtClean="0">
                <a:latin typeface="Arial" pitchFamily="34" charset="0"/>
                <a:cs typeface="Arial" pitchFamily="34" charset="0"/>
              </a:rPr>
              <a:t>Polynomial terms in one variable are like if the variable has the same exponent.  Constant terms are also considered like.</a:t>
            </a:r>
            <a:endParaRPr lang="en-US" sz="2000" dirty="0">
              <a:latin typeface="Arial" pitchFamily="34" charset="0"/>
              <a:cs typeface="Arial" pitchFamily="34" charset="0"/>
            </a:endParaRPr>
          </a:p>
        </p:txBody>
      </p:sp>
    </p:spTree>
    <p:extLst>
      <p:ext uri="{BB962C8B-B14F-4D97-AF65-F5344CB8AC3E}">
        <p14:creationId xmlns:p14="http://schemas.microsoft.com/office/powerpoint/2010/main" val="42102346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fade">
                                      <p:cBhvr>
                                        <p:cTn id="7" dur="500"/>
                                        <p:tgtEl>
                                          <p:spTgt spid="3379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914400" y="233220"/>
            <a:ext cx="7315200" cy="461665"/>
          </a:xfrm>
          <a:prstGeom prst="rect">
            <a:avLst/>
          </a:prstGeom>
          <a:noFill/>
        </p:spPr>
        <p:txBody>
          <a:bodyPr wrap="square" rtlCol="0">
            <a:spAutoFit/>
          </a:bodyPr>
          <a:lstStyle/>
          <a:p>
            <a:pPr algn="ctr"/>
            <a:r>
              <a:rPr lang="en-US" sz="2400" dirty="0" smtClean="0">
                <a:latin typeface="Arial" pitchFamily="34" charset="0"/>
                <a:cs typeface="Arial" pitchFamily="34" charset="0"/>
              </a:rPr>
              <a:t>Decide on the like terms</a:t>
            </a:r>
            <a:endParaRPr lang="en-US" sz="2400" dirty="0">
              <a:latin typeface="Arial" pitchFamily="34" charset="0"/>
              <a:cs typeface="Arial" pitchFamily="34" charset="0"/>
            </a:endParaRPr>
          </a:p>
        </p:txBody>
      </p:sp>
      <p:sp>
        <p:nvSpPr>
          <p:cNvPr id="12" name="Rectangle 11"/>
          <p:cNvSpPr/>
          <p:nvPr/>
        </p:nvSpPr>
        <p:spPr>
          <a:xfrm>
            <a:off x="2364137" y="794422"/>
            <a:ext cx="838200" cy="46751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 name="Object 2"/>
          <p:cNvGraphicFramePr>
            <a:graphicFrameLocks noChangeAspect="1"/>
          </p:cNvGraphicFramePr>
          <p:nvPr>
            <p:extLst>
              <p:ext uri="{D42A27DB-BD31-4B8C-83A1-F6EECF244321}">
                <p14:modId xmlns:p14="http://schemas.microsoft.com/office/powerpoint/2010/main" val="1749728802"/>
              </p:ext>
            </p:extLst>
          </p:nvPr>
        </p:nvGraphicFramePr>
        <p:xfrm>
          <a:off x="3571875" y="1066800"/>
          <a:ext cx="2000250" cy="400050"/>
        </p:xfrm>
        <a:graphic>
          <a:graphicData uri="http://schemas.openxmlformats.org/presentationml/2006/ole">
            <mc:AlternateContent xmlns:mc="http://schemas.openxmlformats.org/markup-compatibility/2006">
              <mc:Choice xmlns:v="urn:schemas-microsoft-com:vml" Requires="v">
                <p:oleObj spid="_x0000_s208066" name="Equation" r:id="rId3" imgW="1993900" imgH="393700" progId="Equation.DSMT4">
                  <p:embed/>
                </p:oleObj>
              </mc:Choice>
              <mc:Fallback>
                <p:oleObj name="Equation" r:id="rId3" imgW="1993900" imgH="3937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71875" y="1066800"/>
                        <a:ext cx="2000250" cy="400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Rectangle 3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3810333494"/>
              </p:ext>
            </p:extLst>
          </p:nvPr>
        </p:nvGraphicFramePr>
        <p:xfrm>
          <a:off x="3190875" y="1828800"/>
          <a:ext cx="2762250" cy="390525"/>
        </p:xfrm>
        <a:graphic>
          <a:graphicData uri="http://schemas.openxmlformats.org/presentationml/2006/ole">
            <mc:AlternateContent xmlns:mc="http://schemas.openxmlformats.org/markup-compatibility/2006">
              <mc:Choice xmlns:v="urn:schemas-microsoft-com:vml" Requires="v">
                <p:oleObj spid="_x0000_s208067" name="Equation" r:id="rId5" imgW="2768400" imgH="380880" progId="Equation.DSMT4">
                  <p:embed/>
                </p:oleObj>
              </mc:Choice>
              <mc:Fallback>
                <p:oleObj name="Equation" r:id="rId5" imgW="2768400" imgH="380880" progId="Equation.DSMT4">
                  <p:embed/>
                  <p:pic>
                    <p:nvPicPr>
                      <p:cNvPr id="0" name=""/>
                      <p:cNvPicPr>
                        <a:picLocks noChangeAspect="1" noChangeArrowheads="1"/>
                      </p:cNvPicPr>
                      <p:nvPr/>
                    </p:nvPicPr>
                    <p:blipFill>
                      <a:blip r:embed="rId6"/>
                      <a:srcRect/>
                      <a:stretch>
                        <a:fillRect/>
                      </a:stretch>
                    </p:blipFill>
                    <p:spPr bwMode="auto">
                      <a:xfrm>
                        <a:off x="3190875" y="1828800"/>
                        <a:ext cx="2762250" cy="390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3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 name="Object 7"/>
          <p:cNvGraphicFramePr>
            <a:graphicFrameLocks noChangeAspect="1"/>
          </p:cNvGraphicFramePr>
          <p:nvPr>
            <p:extLst>
              <p:ext uri="{D42A27DB-BD31-4B8C-83A1-F6EECF244321}">
                <p14:modId xmlns:p14="http://schemas.microsoft.com/office/powerpoint/2010/main" val="75916049"/>
              </p:ext>
            </p:extLst>
          </p:nvPr>
        </p:nvGraphicFramePr>
        <p:xfrm>
          <a:off x="2819400" y="2590800"/>
          <a:ext cx="3297238" cy="704850"/>
        </p:xfrm>
        <a:graphic>
          <a:graphicData uri="http://schemas.openxmlformats.org/presentationml/2006/ole">
            <mc:AlternateContent xmlns:mc="http://schemas.openxmlformats.org/markup-compatibility/2006">
              <mc:Choice xmlns:v="urn:schemas-microsoft-com:vml" Requires="v">
                <p:oleObj spid="_x0000_s208068" name="Equation" r:id="rId7" imgW="3288960" imgH="723600" progId="Equation.DSMT4">
                  <p:embed/>
                </p:oleObj>
              </mc:Choice>
              <mc:Fallback>
                <p:oleObj name="Equation" r:id="rId7" imgW="3288960" imgH="723600" progId="Equation.DSMT4">
                  <p:embed/>
                  <p:pic>
                    <p:nvPicPr>
                      <p:cNvPr id="0" name=""/>
                      <p:cNvPicPr>
                        <a:picLocks noChangeAspect="1" noChangeArrowheads="1"/>
                      </p:cNvPicPr>
                      <p:nvPr/>
                    </p:nvPicPr>
                    <p:blipFill>
                      <a:blip r:embed="rId8"/>
                      <a:srcRect/>
                      <a:stretch>
                        <a:fillRect/>
                      </a:stretch>
                    </p:blipFill>
                    <p:spPr bwMode="auto">
                      <a:xfrm>
                        <a:off x="2819400" y="2590800"/>
                        <a:ext cx="3297238" cy="704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Rectangle 3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3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8" name="Object 17"/>
          <p:cNvGraphicFramePr>
            <a:graphicFrameLocks noChangeAspect="1"/>
          </p:cNvGraphicFramePr>
          <p:nvPr>
            <p:extLst>
              <p:ext uri="{D42A27DB-BD31-4B8C-83A1-F6EECF244321}">
                <p14:modId xmlns:p14="http://schemas.microsoft.com/office/powerpoint/2010/main" val="525725723"/>
              </p:ext>
            </p:extLst>
          </p:nvPr>
        </p:nvGraphicFramePr>
        <p:xfrm>
          <a:off x="3208338" y="3575050"/>
          <a:ext cx="2454275" cy="403225"/>
        </p:xfrm>
        <a:graphic>
          <a:graphicData uri="http://schemas.openxmlformats.org/presentationml/2006/ole">
            <mc:AlternateContent xmlns:mc="http://schemas.openxmlformats.org/markup-compatibility/2006">
              <mc:Choice xmlns:v="urn:schemas-microsoft-com:vml" Requires="v">
                <p:oleObj spid="_x0000_s208069" name="Equation" r:id="rId9" imgW="2463480" imgH="393480" progId="Equation.DSMT4">
                  <p:embed/>
                </p:oleObj>
              </mc:Choice>
              <mc:Fallback>
                <p:oleObj name="Equation" r:id="rId9" imgW="2463480" imgH="393480" progId="Equation.DSMT4">
                  <p:embed/>
                  <p:pic>
                    <p:nvPicPr>
                      <p:cNvPr id="0" name=""/>
                      <p:cNvPicPr>
                        <a:picLocks noChangeAspect="1" noChangeArrowheads="1"/>
                      </p:cNvPicPr>
                      <p:nvPr/>
                    </p:nvPicPr>
                    <p:blipFill>
                      <a:blip r:embed="rId10"/>
                      <a:srcRect/>
                      <a:stretch>
                        <a:fillRect/>
                      </a:stretch>
                    </p:blipFill>
                    <p:spPr bwMode="auto">
                      <a:xfrm>
                        <a:off x="3208338" y="3575050"/>
                        <a:ext cx="2454275" cy="403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Footer Placeholder 8"/>
          <p:cNvSpPr>
            <a:spLocks noGrp="1"/>
          </p:cNvSpPr>
          <p:nvPr>
            <p:ph type="ftr" sz="quarter" idx="10"/>
          </p:nvPr>
        </p:nvSpPr>
        <p:spPr/>
        <p:txBody>
          <a:bodyPr/>
          <a:lstStyle/>
          <a:p>
            <a:r>
              <a:rPr lang="en-US" smtClean="0"/>
              <a:t>Copyright Scott Storla 2015</a:t>
            </a:r>
            <a:endParaRPr lang="en-US"/>
          </a:p>
        </p:txBody>
      </p:sp>
    </p:spTree>
    <p:extLst>
      <p:ext uri="{BB962C8B-B14F-4D97-AF65-F5344CB8AC3E}">
        <p14:creationId xmlns:p14="http://schemas.microsoft.com/office/powerpoint/2010/main" val="37051955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nodeType="clickEffect">
                                  <p:stCondLst>
                                    <p:cond delay="0"/>
                                  </p:stCondLst>
                                  <p:childTnLst>
                                    <p:animEffect transition="out" filter="fade">
                                      <p:cBhvr>
                                        <p:cTn id="15" dur="500"/>
                                        <p:tgtEl>
                                          <p:spTgt spid="5"/>
                                        </p:tgtEl>
                                      </p:cBhvr>
                                    </p:animEffect>
                                    <p:set>
                                      <p:cBhvr>
                                        <p:cTn id="16" dur="1" fill="hold">
                                          <p:stCondLst>
                                            <p:cond delay="499"/>
                                          </p:stCondLst>
                                        </p:cTn>
                                        <p:tgtEl>
                                          <p:spTgt spid="5"/>
                                        </p:tgtEl>
                                        <p:attrNameLst>
                                          <p:attrName>style.visibility</p:attrName>
                                        </p:attrNameLst>
                                      </p:cBhvr>
                                      <p:to>
                                        <p:strVal val="hidden"/>
                                      </p:to>
                                    </p:set>
                                  </p:childTnLst>
                                </p:cTn>
                              </p:par>
                            </p:childTnLst>
                          </p:cTn>
                        </p:par>
                        <p:par>
                          <p:cTn id="17" fill="hold">
                            <p:stCondLst>
                              <p:cond delay="500"/>
                            </p:stCondLst>
                            <p:childTnLst>
                              <p:par>
                                <p:cTn id="18" presetID="10" presetClass="entr" presetSubtype="0" fill="hold"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nodeType="clickEffect">
                                  <p:stCondLst>
                                    <p:cond delay="0"/>
                                  </p:stCondLst>
                                  <p:childTnLst>
                                    <p:animEffect transition="out" filter="fade">
                                      <p:cBhvr>
                                        <p:cTn id="24" dur="500"/>
                                        <p:tgtEl>
                                          <p:spTgt spid="8"/>
                                        </p:tgtEl>
                                      </p:cBhvr>
                                    </p:animEffect>
                                    <p:set>
                                      <p:cBhvr>
                                        <p:cTn id="25" dur="1" fill="hold">
                                          <p:stCondLst>
                                            <p:cond delay="499"/>
                                          </p:stCondLst>
                                        </p:cTn>
                                        <p:tgtEl>
                                          <p:spTgt spid="8"/>
                                        </p:tgtEl>
                                        <p:attrNameLst>
                                          <p:attrName>style.visibility</p:attrName>
                                        </p:attrNameLst>
                                      </p:cBhvr>
                                      <p:to>
                                        <p:strVal val="hidden"/>
                                      </p:to>
                                    </p:set>
                                  </p:childTnLst>
                                </p:cTn>
                              </p:par>
                            </p:childTnLst>
                          </p:cTn>
                        </p:par>
                        <p:par>
                          <p:cTn id="26" fill="hold">
                            <p:stCondLst>
                              <p:cond delay="500"/>
                            </p:stCondLst>
                            <p:childTnLst>
                              <p:par>
                                <p:cTn id="27" presetID="10" presetClass="entr" presetSubtype="0" fill="hold" nodeType="after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fade">
                                      <p:cBhvr>
                                        <p:cTn id="29"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Object 11"/>
          <p:cNvGraphicFramePr>
            <a:graphicFrameLocks noChangeAspect="1"/>
          </p:cNvGraphicFramePr>
          <p:nvPr>
            <p:extLst>
              <p:ext uri="{D42A27DB-BD31-4B8C-83A1-F6EECF244321}">
                <p14:modId xmlns:p14="http://schemas.microsoft.com/office/powerpoint/2010/main" val="3466211308"/>
              </p:ext>
            </p:extLst>
          </p:nvPr>
        </p:nvGraphicFramePr>
        <p:xfrm>
          <a:off x="3200400" y="2286000"/>
          <a:ext cx="895963" cy="501889"/>
        </p:xfrm>
        <a:graphic>
          <a:graphicData uri="http://schemas.openxmlformats.org/presentationml/2006/ole">
            <mc:AlternateContent xmlns:mc="http://schemas.openxmlformats.org/markup-compatibility/2006">
              <mc:Choice xmlns:v="urn:schemas-microsoft-com:vml" Requires="v">
                <p:oleObj spid="_x0000_s132580" name="Equation" r:id="rId4" imgW="317160" imgH="177480" progId="Equation.DSMT4">
                  <p:embed/>
                </p:oleObj>
              </mc:Choice>
              <mc:Fallback>
                <p:oleObj name="Equation" r:id="rId4" imgW="317160" imgH="177480" progId="Equation.DSMT4">
                  <p:embed/>
                  <p:pic>
                    <p:nvPicPr>
                      <p:cNvPr id="0" name=""/>
                      <p:cNvPicPr>
                        <a:picLocks noChangeAspect="1" noChangeArrowheads="1"/>
                      </p:cNvPicPr>
                      <p:nvPr/>
                    </p:nvPicPr>
                    <p:blipFill>
                      <a:blip r:embed="rId5"/>
                      <a:srcRect/>
                      <a:stretch>
                        <a:fillRect/>
                      </a:stretch>
                    </p:blipFill>
                    <p:spPr bwMode="auto">
                      <a:xfrm>
                        <a:off x="3200400" y="2286000"/>
                        <a:ext cx="895963" cy="501889"/>
                      </a:xfrm>
                      <a:prstGeom prst="rect">
                        <a:avLst/>
                      </a:prstGeom>
                      <a:noFill/>
                      <a:ln>
                        <a:noFill/>
                      </a:ln>
                      <a:effectLst/>
                    </p:spPr>
                  </p:pic>
                </p:oleObj>
              </mc:Fallback>
            </mc:AlternateContent>
          </a:graphicData>
        </a:graphic>
      </p:graphicFrame>
      <p:graphicFrame>
        <p:nvGraphicFramePr>
          <p:cNvPr id="33794" name="Object 2"/>
          <p:cNvGraphicFramePr>
            <a:graphicFrameLocks noChangeAspect="1"/>
          </p:cNvGraphicFramePr>
          <p:nvPr>
            <p:extLst>
              <p:ext uri="{D42A27DB-BD31-4B8C-83A1-F6EECF244321}">
                <p14:modId xmlns:p14="http://schemas.microsoft.com/office/powerpoint/2010/main" val="1395907612"/>
              </p:ext>
            </p:extLst>
          </p:nvPr>
        </p:nvGraphicFramePr>
        <p:xfrm>
          <a:off x="2622550" y="1066800"/>
          <a:ext cx="3870325" cy="538163"/>
        </p:xfrm>
        <a:graphic>
          <a:graphicData uri="http://schemas.openxmlformats.org/presentationml/2006/ole">
            <mc:AlternateContent xmlns:mc="http://schemas.openxmlformats.org/markup-compatibility/2006">
              <mc:Choice xmlns:v="urn:schemas-microsoft-com:vml" Requires="v">
                <p:oleObj spid="_x0000_s132581" name="Equation" r:id="rId6" imgW="1371600" imgH="190440" progId="Equation.DSMT4">
                  <p:embed/>
                </p:oleObj>
              </mc:Choice>
              <mc:Fallback>
                <p:oleObj name="Equation" r:id="rId6" imgW="1371600" imgH="190440" progId="Equation.DSMT4">
                  <p:embed/>
                  <p:pic>
                    <p:nvPicPr>
                      <p:cNvPr id="0" name=""/>
                      <p:cNvPicPr>
                        <a:picLocks noChangeAspect="1" noChangeArrowheads="1"/>
                      </p:cNvPicPr>
                      <p:nvPr/>
                    </p:nvPicPr>
                    <p:blipFill>
                      <a:blip r:embed="rId7"/>
                      <a:srcRect/>
                      <a:stretch>
                        <a:fillRect/>
                      </a:stretch>
                    </p:blipFill>
                    <p:spPr bwMode="auto">
                      <a:xfrm>
                        <a:off x="2622550" y="1066800"/>
                        <a:ext cx="3870325" cy="538163"/>
                      </a:xfrm>
                      <a:prstGeom prst="rect">
                        <a:avLst/>
                      </a:prstGeom>
                      <a:noFill/>
                      <a:ln>
                        <a:noFill/>
                      </a:ln>
                      <a:effectLst/>
                      <a:extLst/>
                    </p:spPr>
                  </p:pic>
                </p:oleObj>
              </mc:Fallback>
            </mc:AlternateContent>
          </a:graphicData>
        </a:graphic>
      </p:graphicFrame>
      <p:cxnSp>
        <p:nvCxnSpPr>
          <p:cNvPr id="4" name="Straight Connector 3"/>
          <p:cNvCxnSpPr/>
          <p:nvPr/>
        </p:nvCxnSpPr>
        <p:spPr>
          <a:xfrm>
            <a:off x="3352800" y="1600200"/>
            <a:ext cx="77328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5049609" y="1600200"/>
            <a:ext cx="416382"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3511340" y="1219200"/>
            <a:ext cx="773280" cy="226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4987340" y="1237974"/>
            <a:ext cx="668880" cy="19556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595709" y="1600200"/>
            <a:ext cx="594831"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765060" y="1600200"/>
            <a:ext cx="79172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8" name="Object 17"/>
          <p:cNvGraphicFramePr>
            <a:graphicFrameLocks noChangeAspect="1"/>
          </p:cNvGraphicFramePr>
          <p:nvPr>
            <p:extLst>
              <p:ext uri="{D42A27DB-BD31-4B8C-83A1-F6EECF244321}">
                <p14:modId xmlns:p14="http://schemas.microsoft.com/office/powerpoint/2010/main" val="1295329485"/>
              </p:ext>
            </p:extLst>
          </p:nvPr>
        </p:nvGraphicFramePr>
        <p:xfrm>
          <a:off x="4038600" y="2286000"/>
          <a:ext cx="1001298" cy="609701"/>
        </p:xfrm>
        <a:graphic>
          <a:graphicData uri="http://schemas.openxmlformats.org/presentationml/2006/ole">
            <mc:AlternateContent xmlns:mc="http://schemas.openxmlformats.org/markup-compatibility/2006">
              <mc:Choice xmlns:v="urn:schemas-microsoft-com:vml" Requires="v">
                <p:oleObj spid="_x0000_s132582" name="Equation" r:id="rId8" imgW="355320" imgH="215640" progId="Equation.DSMT4">
                  <p:embed/>
                </p:oleObj>
              </mc:Choice>
              <mc:Fallback>
                <p:oleObj name="Equation" r:id="rId8" imgW="355320" imgH="215640" progId="Equation.DSMT4">
                  <p:embed/>
                  <p:pic>
                    <p:nvPicPr>
                      <p:cNvPr id="0" name=""/>
                      <p:cNvPicPr>
                        <a:picLocks noChangeAspect="1" noChangeArrowheads="1"/>
                      </p:cNvPicPr>
                      <p:nvPr/>
                    </p:nvPicPr>
                    <p:blipFill>
                      <a:blip r:embed="rId9"/>
                      <a:srcRect/>
                      <a:stretch>
                        <a:fillRect/>
                      </a:stretch>
                    </p:blipFill>
                    <p:spPr bwMode="auto">
                      <a:xfrm>
                        <a:off x="4038600" y="2286000"/>
                        <a:ext cx="1001298" cy="609701"/>
                      </a:xfrm>
                      <a:prstGeom prst="rect">
                        <a:avLst/>
                      </a:prstGeom>
                      <a:noFill/>
                      <a:ln>
                        <a:noFill/>
                      </a:ln>
                      <a:effectLst/>
                    </p:spPr>
                  </p:pic>
                </p:oleObj>
              </mc:Fallback>
            </mc:AlternateContent>
          </a:graphicData>
        </a:graphic>
      </p:graphicFrame>
      <p:graphicFrame>
        <p:nvGraphicFramePr>
          <p:cNvPr id="19" name="Object 18"/>
          <p:cNvGraphicFramePr>
            <a:graphicFrameLocks noChangeAspect="1"/>
          </p:cNvGraphicFramePr>
          <p:nvPr>
            <p:extLst>
              <p:ext uri="{D42A27DB-BD31-4B8C-83A1-F6EECF244321}">
                <p14:modId xmlns:p14="http://schemas.microsoft.com/office/powerpoint/2010/main" val="1516112178"/>
              </p:ext>
            </p:extLst>
          </p:nvPr>
        </p:nvGraphicFramePr>
        <p:xfrm>
          <a:off x="4953000" y="2362200"/>
          <a:ext cx="644400" cy="537826"/>
        </p:xfrm>
        <a:graphic>
          <a:graphicData uri="http://schemas.openxmlformats.org/presentationml/2006/ole">
            <mc:AlternateContent xmlns:mc="http://schemas.openxmlformats.org/markup-compatibility/2006">
              <mc:Choice xmlns:v="urn:schemas-microsoft-com:vml" Requires="v">
                <p:oleObj spid="_x0000_s132583" name="Equation" r:id="rId10" imgW="228600" imgH="190440" progId="Equation.DSMT4">
                  <p:embed/>
                </p:oleObj>
              </mc:Choice>
              <mc:Fallback>
                <p:oleObj name="Equation" r:id="rId10" imgW="228600" imgH="190440" progId="Equation.DSMT4">
                  <p:embed/>
                  <p:pic>
                    <p:nvPicPr>
                      <p:cNvPr id="0" name=""/>
                      <p:cNvPicPr>
                        <a:picLocks noChangeAspect="1" noChangeArrowheads="1"/>
                      </p:cNvPicPr>
                      <p:nvPr/>
                    </p:nvPicPr>
                    <p:blipFill>
                      <a:blip r:embed="rId11"/>
                      <a:srcRect/>
                      <a:stretch>
                        <a:fillRect/>
                      </a:stretch>
                    </p:blipFill>
                    <p:spPr bwMode="auto">
                      <a:xfrm>
                        <a:off x="4953000" y="2362200"/>
                        <a:ext cx="644400" cy="537826"/>
                      </a:xfrm>
                      <a:prstGeom prst="rect">
                        <a:avLst/>
                      </a:prstGeom>
                      <a:noFill/>
                      <a:ln>
                        <a:noFill/>
                      </a:ln>
                      <a:effectLst/>
                    </p:spPr>
                  </p:pic>
                </p:oleObj>
              </mc:Fallback>
            </mc:AlternateContent>
          </a:graphicData>
        </a:graphic>
      </p:graphicFrame>
      <p:cxnSp>
        <p:nvCxnSpPr>
          <p:cNvPr id="20" name="Straight Connector 19"/>
          <p:cNvCxnSpPr/>
          <p:nvPr/>
        </p:nvCxnSpPr>
        <p:spPr>
          <a:xfrm flipV="1">
            <a:off x="2522767" y="1210230"/>
            <a:ext cx="773280" cy="226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5761695" y="1193353"/>
            <a:ext cx="773280" cy="226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267200" y="1605768"/>
            <a:ext cx="580976"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4284620" y="1247495"/>
            <a:ext cx="773280" cy="226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1"/>
          <p:cNvSpPr>
            <a:spLocks noGrp="1"/>
          </p:cNvSpPr>
          <p:nvPr>
            <p:ph type="title" idx="4294967295"/>
          </p:nvPr>
        </p:nvSpPr>
        <p:spPr>
          <a:xfrm>
            <a:off x="914400" y="76200"/>
            <a:ext cx="7239000" cy="715962"/>
          </a:xfrm>
          <a:prstGeom prst="rect">
            <a:avLst/>
          </a:prstGeom>
        </p:spPr>
        <p:txBody>
          <a:bodyPr>
            <a:normAutofit/>
          </a:bodyPr>
          <a:lstStyle/>
          <a:p>
            <a:r>
              <a:rPr lang="en-US" sz="2400" dirty="0" smtClean="0">
                <a:latin typeface="Arial" pitchFamily="34" charset="0"/>
                <a:cs typeface="Arial" pitchFamily="34" charset="0"/>
              </a:rPr>
              <a:t>Simplify</a:t>
            </a:r>
            <a:endParaRPr lang="en-US" sz="2400" dirty="0">
              <a:latin typeface="Arial" pitchFamily="34" charset="0"/>
              <a:cs typeface="Arial" pitchFamily="34" charset="0"/>
            </a:endParaRPr>
          </a:p>
        </p:txBody>
      </p:sp>
      <p:sp>
        <p:nvSpPr>
          <p:cNvPr id="2" name="Footer Placeholder 1"/>
          <p:cNvSpPr>
            <a:spLocks noGrp="1"/>
          </p:cNvSpPr>
          <p:nvPr>
            <p:ph type="ftr" sz="quarter" idx="10"/>
          </p:nvPr>
        </p:nvSpPr>
        <p:spPr/>
        <p:txBody>
          <a:bodyPr/>
          <a:lstStyle/>
          <a:p>
            <a:r>
              <a:rPr lang="en-US" smtClean="0"/>
              <a:t>Copyright Scott Storla 2015</a:t>
            </a:r>
            <a:endParaRPr lang="en-US"/>
          </a:p>
        </p:txBody>
      </p:sp>
    </p:spTree>
    <p:extLst>
      <p:ext uri="{BB962C8B-B14F-4D97-AF65-F5344CB8AC3E}">
        <p14:creationId xmlns:p14="http://schemas.microsoft.com/office/powerpoint/2010/main" val="27499604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250"/>
                                        <p:tgtEl>
                                          <p:spTgt spid="4"/>
                                        </p:tgtEl>
                                      </p:cBhvr>
                                    </p:animEffect>
                                  </p:childTnLst>
                                </p:cTn>
                              </p:par>
                            </p:childTnLst>
                          </p:cTn>
                        </p:par>
                        <p:par>
                          <p:cTn id="8" fill="hold">
                            <p:stCondLst>
                              <p:cond delay="250"/>
                            </p:stCondLst>
                            <p:childTnLst>
                              <p:par>
                                <p:cTn id="9" presetID="22" presetClass="entr" presetSubtype="8"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25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500"/>
                                        <p:tgtEl>
                                          <p:spTgt spid="12"/>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wipe(down)">
                                      <p:cBhvr>
                                        <p:cTn id="21" dur="500"/>
                                        <p:tgtEl>
                                          <p:spTgt spid="13"/>
                                        </p:tgtEl>
                                      </p:cBhvr>
                                    </p:animEffect>
                                  </p:childTnLst>
                                </p:cTn>
                              </p:par>
                            </p:childTnLst>
                          </p:cTn>
                        </p:par>
                        <p:par>
                          <p:cTn id="22" fill="hold">
                            <p:stCondLst>
                              <p:cond delay="500"/>
                            </p:stCondLst>
                            <p:childTnLst>
                              <p:par>
                                <p:cTn id="23" presetID="22" presetClass="entr" presetSubtype="4" fill="hold" nodeType="after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wipe(down)">
                                      <p:cBhvr>
                                        <p:cTn id="25" dur="500"/>
                                        <p:tgtEl>
                                          <p:spTgt spid="14"/>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nodeType="clickEffect">
                                  <p:stCondLst>
                                    <p:cond delay="0"/>
                                  </p:stCondLst>
                                  <p:childTnLst>
                                    <p:animEffect transition="out" filter="fade">
                                      <p:cBhvr>
                                        <p:cTn id="29" dur="500"/>
                                        <p:tgtEl>
                                          <p:spTgt spid="4"/>
                                        </p:tgtEl>
                                      </p:cBhvr>
                                    </p:animEffect>
                                    <p:set>
                                      <p:cBhvr>
                                        <p:cTn id="30" dur="1" fill="hold">
                                          <p:stCondLst>
                                            <p:cond delay="499"/>
                                          </p:stCondLst>
                                        </p:cTn>
                                        <p:tgtEl>
                                          <p:spTgt spid="4"/>
                                        </p:tgtEl>
                                        <p:attrNameLst>
                                          <p:attrName>style.visibility</p:attrName>
                                        </p:attrNameLst>
                                      </p:cBhvr>
                                      <p:to>
                                        <p:strVal val="hidden"/>
                                      </p:to>
                                    </p:set>
                                  </p:childTnLst>
                                </p:cTn>
                              </p:par>
                              <p:par>
                                <p:cTn id="31" presetID="10" presetClass="exit" presetSubtype="0" fill="hold" nodeType="withEffect">
                                  <p:stCondLst>
                                    <p:cond delay="0"/>
                                  </p:stCondLst>
                                  <p:childTnLst>
                                    <p:animEffect transition="out" filter="fade">
                                      <p:cBhvr>
                                        <p:cTn id="32" dur="500"/>
                                        <p:tgtEl>
                                          <p:spTgt spid="6"/>
                                        </p:tgtEl>
                                      </p:cBhvr>
                                    </p:animEffect>
                                    <p:set>
                                      <p:cBhvr>
                                        <p:cTn id="33" dur="1" fill="hold">
                                          <p:stCondLst>
                                            <p:cond delay="499"/>
                                          </p:stCondLst>
                                        </p:cTn>
                                        <p:tgtEl>
                                          <p:spTgt spid="6"/>
                                        </p:tgtEl>
                                        <p:attrNameLst>
                                          <p:attrName>style.visibility</p:attrName>
                                        </p:attrNameLst>
                                      </p:cBhvr>
                                      <p:to>
                                        <p:strVal val="hidden"/>
                                      </p:to>
                                    </p:set>
                                  </p:childTnLst>
                                </p:cTn>
                              </p:par>
                            </p:childTnLst>
                          </p:cTn>
                        </p:par>
                        <p:par>
                          <p:cTn id="34" fill="hold">
                            <p:stCondLst>
                              <p:cond delay="500"/>
                            </p:stCondLst>
                            <p:childTnLst>
                              <p:par>
                                <p:cTn id="35" presetID="22" presetClass="entr" presetSubtype="8" fill="hold" nodeType="after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wipe(left)">
                                      <p:cBhvr>
                                        <p:cTn id="37" dur="250"/>
                                        <p:tgtEl>
                                          <p:spTgt spid="15"/>
                                        </p:tgtEl>
                                      </p:cBhvr>
                                    </p:animEffect>
                                  </p:childTnLst>
                                </p:cTn>
                              </p:par>
                            </p:childTnLst>
                          </p:cTn>
                        </p:par>
                        <p:par>
                          <p:cTn id="38" fill="hold">
                            <p:stCondLst>
                              <p:cond delay="750"/>
                            </p:stCondLst>
                            <p:childTnLst>
                              <p:par>
                                <p:cTn id="39" presetID="22" presetClass="entr" presetSubtype="8" fill="hold" nodeType="after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wipe(left)">
                                      <p:cBhvr>
                                        <p:cTn id="41" dur="250"/>
                                        <p:tgtEl>
                                          <p:spTgt spid="17"/>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18"/>
                                        </p:tgtEl>
                                        <p:attrNameLst>
                                          <p:attrName>style.visibility</p:attrName>
                                        </p:attrNameLst>
                                      </p:cBhvr>
                                      <p:to>
                                        <p:strVal val="visible"/>
                                      </p:to>
                                    </p:set>
                                    <p:animEffect transition="in" filter="fade">
                                      <p:cBhvr>
                                        <p:cTn id="46" dur="500"/>
                                        <p:tgtEl>
                                          <p:spTgt spid="18"/>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nodeType="clickEffect">
                                  <p:stCondLst>
                                    <p:cond delay="0"/>
                                  </p:stCondLst>
                                  <p:childTnLst>
                                    <p:set>
                                      <p:cBhvr>
                                        <p:cTn id="50" dur="1" fill="hold">
                                          <p:stCondLst>
                                            <p:cond delay="0"/>
                                          </p:stCondLst>
                                        </p:cTn>
                                        <p:tgtEl>
                                          <p:spTgt spid="20"/>
                                        </p:tgtEl>
                                        <p:attrNameLst>
                                          <p:attrName>style.visibility</p:attrName>
                                        </p:attrNameLst>
                                      </p:cBhvr>
                                      <p:to>
                                        <p:strVal val="visible"/>
                                      </p:to>
                                    </p:set>
                                    <p:animEffect transition="in" filter="wipe(down)">
                                      <p:cBhvr>
                                        <p:cTn id="51" dur="500"/>
                                        <p:tgtEl>
                                          <p:spTgt spid="20"/>
                                        </p:tgtEl>
                                      </p:cBhvr>
                                    </p:animEffect>
                                  </p:childTnLst>
                                </p:cTn>
                              </p:par>
                            </p:childTnLst>
                          </p:cTn>
                        </p:par>
                        <p:par>
                          <p:cTn id="52" fill="hold">
                            <p:stCondLst>
                              <p:cond delay="500"/>
                            </p:stCondLst>
                            <p:childTnLst>
                              <p:par>
                                <p:cTn id="53" presetID="22" presetClass="entr" presetSubtype="4" fill="hold" nodeType="afterEffect">
                                  <p:stCondLst>
                                    <p:cond delay="0"/>
                                  </p:stCondLst>
                                  <p:childTnLst>
                                    <p:set>
                                      <p:cBhvr>
                                        <p:cTn id="54" dur="1" fill="hold">
                                          <p:stCondLst>
                                            <p:cond delay="0"/>
                                          </p:stCondLst>
                                        </p:cTn>
                                        <p:tgtEl>
                                          <p:spTgt spid="21"/>
                                        </p:tgtEl>
                                        <p:attrNameLst>
                                          <p:attrName>style.visibility</p:attrName>
                                        </p:attrNameLst>
                                      </p:cBhvr>
                                      <p:to>
                                        <p:strVal val="visible"/>
                                      </p:to>
                                    </p:set>
                                    <p:animEffect transition="in" filter="wipe(down)">
                                      <p:cBhvr>
                                        <p:cTn id="55" dur="500"/>
                                        <p:tgtEl>
                                          <p:spTgt spid="21"/>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nodeType="clickEffect">
                                  <p:stCondLst>
                                    <p:cond delay="0"/>
                                  </p:stCondLst>
                                  <p:childTnLst>
                                    <p:animEffect transition="out" filter="fade">
                                      <p:cBhvr>
                                        <p:cTn id="59" dur="500"/>
                                        <p:tgtEl>
                                          <p:spTgt spid="15"/>
                                        </p:tgtEl>
                                      </p:cBhvr>
                                    </p:animEffect>
                                    <p:set>
                                      <p:cBhvr>
                                        <p:cTn id="60" dur="1" fill="hold">
                                          <p:stCondLst>
                                            <p:cond delay="499"/>
                                          </p:stCondLst>
                                        </p:cTn>
                                        <p:tgtEl>
                                          <p:spTgt spid="15"/>
                                        </p:tgtEl>
                                        <p:attrNameLst>
                                          <p:attrName>style.visibility</p:attrName>
                                        </p:attrNameLst>
                                      </p:cBhvr>
                                      <p:to>
                                        <p:strVal val="hidden"/>
                                      </p:to>
                                    </p:set>
                                  </p:childTnLst>
                                </p:cTn>
                              </p:par>
                              <p:par>
                                <p:cTn id="61" presetID="10" presetClass="exit" presetSubtype="0" fill="hold" nodeType="withEffect">
                                  <p:stCondLst>
                                    <p:cond delay="0"/>
                                  </p:stCondLst>
                                  <p:childTnLst>
                                    <p:animEffect transition="out" filter="fade">
                                      <p:cBhvr>
                                        <p:cTn id="62" dur="500"/>
                                        <p:tgtEl>
                                          <p:spTgt spid="17"/>
                                        </p:tgtEl>
                                      </p:cBhvr>
                                    </p:animEffect>
                                    <p:set>
                                      <p:cBhvr>
                                        <p:cTn id="63" dur="1" fill="hold">
                                          <p:stCondLst>
                                            <p:cond delay="499"/>
                                          </p:stCondLst>
                                        </p:cTn>
                                        <p:tgtEl>
                                          <p:spTgt spid="17"/>
                                        </p:tgtEl>
                                        <p:attrNameLst>
                                          <p:attrName>style.visibility</p:attrName>
                                        </p:attrNameLst>
                                      </p:cBhvr>
                                      <p:to>
                                        <p:strVal val="hidden"/>
                                      </p:to>
                                    </p:set>
                                  </p:childTnLst>
                                </p:cTn>
                              </p:par>
                            </p:childTnLst>
                          </p:cTn>
                        </p:par>
                        <p:par>
                          <p:cTn id="64" fill="hold">
                            <p:stCondLst>
                              <p:cond delay="500"/>
                            </p:stCondLst>
                            <p:childTnLst>
                              <p:par>
                                <p:cTn id="65" presetID="22" presetClass="entr" presetSubtype="8" fill="hold" nodeType="afterEffect">
                                  <p:stCondLst>
                                    <p:cond delay="0"/>
                                  </p:stCondLst>
                                  <p:childTnLst>
                                    <p:set>
                                      <p:cBhvr>
                                        <p:cTn id="66" dur="1" fill="hold">
                                          <p:stCondLst>
                                            <p:cond delay="0"/>
                                          </p:stCondLst>
                                        </p:cTn>
                                        <p:tgtEl>
                                          <p:spTgt spid="22"/>
                                        </p:tgtEl>
                                        <p:attrNameLst>
                                          <p:attrName>style.visibility</p:attrName>
                                        </p:attrNameLst>
                                      </p:cBhvr>
                                      <p:to>
                                        <p:strVal val="visible"/>
                                      </p:to>
                                    </p:set>
                                    <p:animEffect transition="in" filter="wipe(left)">
                                      <p:cBhvr>
                                        <p:cTn id="67" dur="250"/>
                                        <p:tgtEl>
                                          <p:spTgt spid="22"/>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19"/>
                                        </p:tgtEl>
                                        <p:attrNameLst>
                                          <p:attrName>style.visibility</p:attrName>
                                        </p:attrNameLst>
                                      </p:cBhvr>
                                      <p:to>
                                        <p:strVal val="visible"/>
                                      </p:to>
                                    </p:set>
                                    <p:animEffect transition="in" filter="fade">
                                      <p:cBhvr>
                                        <p:cTn id="72" dur="500"/>
                                        <p:tgtEl>
                                          <p:spTgt spid="19"/>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nodeType="clickEffect">
                                  <p:stCondLst>
                                    <p:cond delay="0"/>
                                  </p:stCondLst>
                                  <p:childTnLst>
                                    <p:set>
                                      <p:cBhvr>
                                        <p:cTn id="76" dur="1" fill="hold">
                                          <p:stCondLst>
                                            <p:cond delay="0"/>
                                          </p:stCondLst>
                                        </p:cTn>
                                        <p:tgtEl>
                                          <p:spTgt spid="23"/>
                                        </p:tgtEl>
                                        <p:attrNameLst>
                                          <p:attrName>style.visibility</p:attrName>
                                        </p:attrNameLst>
                                      </p:cBhvr>
                                      <p:to>
                                        <p:strVal val="visible"/>
                                      </p:to>
                                    </p:set>
                                    <p:animEffect transition="in" filter="wipe(down)">
                                      <p:cBhvr>
                                        <p:cTn id="77" dur="500"/>
                                        <p:tgtEl>
                                          <p:spTgt spid="23"/>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xit" presetSubtype="0" fill="hold" nodeType="clickEffect">
                                  <p:stCondLst>
                                    <p:cond delay="0"/>
                                  </p:stCondLst>
                                  <p:childTnLst>
                                    <p:animEffect transition="out" filter="fade">
                                      <p:cBhvr>
                                        <p:cTn id="81" dur="500"/>
                                        <p:tgtEl>
                                          <p:spTgt spid="22"/>
                                        </p:tgtEl>
                                      </p:cBhvr>
                                    </p:animEffect>
                                    <p:set>
                                      <p:cBhvr>
                                        <p:cTn id="82" dur="1" fill="hold">
                                          <p:stCondLst>
                                            <p:cond delay="499"/>
                                          </p:stCondLst>
                                        </p:cTn>
                                        <p:tgtEl>
                                          <p:spTgt spid="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idx="4294967295"/>
          </p:nvPr>
        </p:nvSpPr>
        <p:spPr>
          <a:xfrm>
            <a:off x="914400" y="350838"/>
            <a:ext cx="7239000" cy="715962"/>
          </a:xfrm>
          <a:prstGeom prst="rect">
            <a:avLst/>
          </a:prstGeom>
        </p:spPr>
        <p:txBody>
          <a:bodyPr>
            <a:normAutofit/>
          </a:bodyPr>
          <a:lstStyle/>
          <a:p>
            <a:r>
              <a:rPr lang="en-US" sz="2400" dirty="0" smtClean="0">
                <a:latin typeface="Arial" pitchFamily="34" charset="0"/>
                <a:cs typeface="Arial" pitchFamily="34" charset="0"/>
              </a:rPr>
              <a:t>Simplify</a:t>
            </a:r>
            <a:endParaRPr lang="en-US" sz="2400" dirty="0">
              <a:latin typeface="Arial" pitchFamily="34" charset="0"/>
              <a:cs typeface="Arial" pitchFamily="34" charset="0"/>
            </a:endParaRPr>
          </a:p>
        </p:txBody>
      </p:sp>
      <p:graphicFrame>
        <p:nvGraphicFramePr>
          <p:cNvPr id="2" name="Object 1"/>
          <p:cNvGraphicFramePr>
            <a:graphicFrameLocks noChangeAspect="1"/>
          </p:cNvGraphicFramePr>
          <p:nvPr>
            <p:extLst>
              <p:ext uri="{D42A27DB-BD31-4B8C-83A1-F6EECF244321}">
                <p14:modId xmlns:p14="http://schemas.microsoft.com/office/powerpoint/2010/main" val="2123613812"/>
              </p:ext>
            </p:extLst>
          </p:nvPr>
        </p:nvGraphicFramePr>
        <p:xfrm>
          <a:off x="3372578" y="1093444"/>
          <a:ext cx="2365506" cy="398843"/>
        </p:xfrm>
        <a:graphic>
          <a:graphicData uri="http://schemas.openxmlformats.org/presentationml/2006/ole">
            <mc:AlternateContent xmlns:mc="http://schemas.openxmlformats.org/markup-compatibility/2006">
              <mc:Choice xmlns:v="urn:schemas-microsoft-com:vml" Requires="v">
                <p:oleObj spid="_x0000_s220490" name="Equation" r:id="rId4" imgW="977760" imgH="164880" progId="Equation.DSMT4">
                  <p:embed/>
                </p:oleObj>
              </mc:Choice>
              <mc:Fallback>
                <p:oleObj name="Equation" r:id="rId4" imgW="977760" imgH="164880"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72578" y="1093444"/>
                        <a:ext cx="2365506" cy="3988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2765893054"/>
              </p:ext>
            </p:extLst>
          </p:nvPr>
        </p:nvGraphicFramePr>
        <p:xfrm>
          <a:off x="4065896" y="1612261"/>
          <a:ext cx="460375" cy="398463"/>
        </p:xfrm>
        <a:graphic>
          <a:graphicData uri="http://schemas.openxmlformats.org/presentationml/2006/ole">
            <mc:AlternateContent xmlns:mc="http://schemas.openxmlformats.org/markup-compatibility/2006">
              <mc:Choice xmlns:v="urn:schemas-microsoft-com:vml" Requires="v">
                <p:oleObj spid="_x0000_s220491" name="Equation" r:id="rId6" imgW="190440" imgH="164880" progId="Equation.DSMT4">
                  <p:embed/>
                </p:oleObj>
              </mc:Choice>
              <mc:Fallback>
                <p:oleObj name="Equation" r:id="rId6" imgW="190440" imgH="164880" progId="Equation.DSMT4">
                  <p:embed/>
                  <p:pic>
                    <p:nvPicPr>
                      <p:cNvPr id="0" name=""/>
                      <p:cNvPicPr>
                        <a:picLocks noChangeAspect="1" noChangeArrowheads="1"/>
                      </p:cNvPicPr>
                      <p:nvPr/>
                    </p:nvPicPr>
                    <p:blipFill>
                      <a:blip r:embed="rId7"/>
                      <a:srcRect/>
                      <a:stretch>
                        <a:fillRect/>
                      </a:stretch>
                    </p:blipFill>
                    <p:spPr bwMode="auto">
                      <a:xfrm>
                        <a:off x="4065896" y="1612261"/>
                        <a:ext cx="460375" cy="39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3225842915"/>
              </p:ext>
            </p:extLst>
          </p:nvPr>
        </p:nvGraphicFramePr>
        <p:xfrm>
          <a:off x="4490112" y="1598613"/>
          <a:ext cx="430212" cy="368300"/>
        </p:xfrm>
        <a:graphic>
          <a:graphicData uri="http://schemas.openxmlformats.org/presentationml/2006/ole">
            <mc:AlternateContent xmlns:mc="http://schemas.openxmlformats.org/markup-compatibility/2006">
              <mc:Choice xmlns:v="urn:schemas-microsoft-com:vml" Requires="v">
                <p:oleObj spid="_x0000_s220492" name="Equation" r:id="rId8" imgW="177480" imgH="152280" progId="Equation.DSMT4">
                  <p:embed/>
                </p:oleObj>
              </mc:Choice>
              <mc:Fallback>
                <p:oleObj name="Equation" r:id="rId8" imgW="177480" imgH="152280" progId="Equation.DSMT4">
                  <p:embed/>
                  <p:pic>
                    <p:nvPicPr>
                      <p:cNvPr id="0" name=""/>
                      <p:cNvPicPr>
                        <a:picLocks noChangeAspect="1" noChangeArrowheads="1"/>
                      </p:cNvPicPr>
                      <p:nvPr/>
                    </p:nvPicPr>
                    <p:blipFill>
                      <a:blip r:embed="rId9"/>
                      <a:srcRect/>
                      <a:stretch>
                        <a:fillRect/>
                      </a:stretch>
                    </p:blipFill>
                    <p:spPr bwMode="auto">
                      <a:xfrm>
                        <a:off x="4490112" y="1598613"/>
                        <a:ext cx="4302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1137416847"/>
              </p:ext>
            </p:extLst>
          </p:nvPr>
        </p:nvGraphicFramePr>
        <p:xfrm>
          <a:off x="2938463" y="2101851"/>
          <a:ext cx="3194050" cy="460375"/>
        </p:xfrm>
        <a:graphic>
          <a:graphicData uri="http://schemas.openxmlformats.org/presentationml/2006/ole">
            <mc:AlternateContent xmlns:mc="http://schemas.openxmlformats.org/markup-compatibility/2006">
              <mc:Choice xmlns:v="urn:schemas-microsoft-com:vml" Requires="v">
                <p:oleObj spid="_x0000_s220493" name="Equation" r:id="rId10" imgW="1320480" imgH="190440" progId="Equation.DSMT4">
                  <p:embed/>
                </p:oleObj>
              </mc:Choice>
              <mc:Fallback>
                <p:oleObj name="Equation" r:id="rId10" imgW="1320480" imgH="190440" progId="Equation.DSMT4">
                  <p:embed/>
                  <p:pic>
                    <p:nvPicPr>
                      <p:cNvPr id="0" name=""/>
                      <p:cNvPicPr>
                        <a:picLocks noChangeAspect="1" noChangeArrowheads="1"/>
                      </p:cNvPicPr>
                      <p:nvPr/>
                    </p:nvPicPr>
                    <p:blipFill>
                      <a:blip r:embed="rId11"/>
                      <a:srcRect/>
                      <a:stretch>
                        <a:fillRect/>
                      </a:stretch>
                    </p:blipFill>
                    <p:spPr bwMode="auto">
                      <a:xfrm>
                        <a:off x="2938463" y="2101851"/>
                        <a:ext cx="31940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2389251424"/>
              </p:ext>
            </p:extLst>
          </p:nvPr>
        </p:nvGraphicFramePr>
        <p:xfrm>
          <a:off x="4032250" y="2620963"/>
          <a:ext cx="490538" cy="460375"/>
        </p:xfrm>
        <a:graphic>
          <a:graphicData uri="http://schemas.openxmlformats.org/presentationml/2006/ole">
            <mc:AlternateContent xmlns:mc="http://schemas.openxmlformats.org/markup-compatibility/2006">
              <mc:Choice xmlns:v="urn:schemas-microsoft-com:vml" Requires="v">
                <p:oleObj spid="_x0000_s220494" name="Equation" r:id="rId12" imgW="203040" imgH="190440" progId="Equation.DSMT4">
                  <p:embed/>
                </p:oleObj>
              </mc:Choice>
              <mc:Fallback>
                <p:oleObj name="Equation" r:id="rId12" imgW="203040" imgH="190440" progId="Equation.DSMT4">
                  <p:embed/>
                  <p:pic>
                    <p:nvPicPr>
                      <p:cNvPr id="0" name=""/>
                      <p:cNvPicPr>
                        <a:picLocks noChangeAspect="1" noChangeArrowheads="1"/>
                      </p:cNvPicPr>
                      <p:nvPr/>
                    </p:nvPicPr>
                    <p:blipFill>
                      <a:blip r:embed="rId13"/>
                      <a:srcRect/>
                      <a:stretch>
                        <a:fillRect/>
                      </a:stretch>
                    </p:blipFill>
                    <p:spPr bwMode="auto">
                      <a:xfrm>
                        <a:off x="4032250" y="2620963"/>
                        <a:ext cx="490538"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1023420620"/>
              </p:ext>
            </p:extLst>
          </p:nvPr>
        </p:nvGraphicFramePr>
        <p:xfrm>
          <a:off x="4431427" y="2602628"/>
          <a:ext cx="508159" cy="438308"/>
        </p:xfrm>
        <a:graphic>
          <a:graphicData uri="http://schemas.openxmlformats.org/presentationml/2006/ole">
            <mc:AlternateContent xmlns:mc="http://schemas.openxmlformats.org/markup-compatibility/2006">
              <mc:Choice xmlns:v="urn:schemas-microsoft-com:vml" Requires="v">
                <p:oleObj spid="_x0000_s220495" name="Equation" r:id="rId14" imgW="190440" imgH="164880" progId="Equation.DSMT4">
                  <p:embed/>
                </p:oleObj>
              </mc:Choice>
              <mc:Fallback>
                <p:oleObj name="Equation" r:id="rId14" imgW="190440" imgH="164880" progId="Equation.DSMT4">
                  <p:embed/>
                  <p:pic>
                    <p:nvPicPr>
                      <p:cNvPr id="0" name=""/>
                      <p:cNvPicPr>
                        <a:picLocks noChangeAspect="1" noChangeArrowheads="1"/>
                      </p:cNvPicPr>
                      <p:nvPr/>
                    </p:nvPicPr>
                    <p:blipFill>
                      <a:blip r:embed="rId15"/>
                      <a:srcRect/>
                      <a:stretch>
                        <a:fillRect/>
                      </a:stretch>
                    </p:blipFill>
                    <p:spPr bwMode="auto">
                      <a:xfrm>
                        <a:off x="4431427" y="2602628"/>
                        <a:ext cx="508159" cy="438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 name="Object 18"/>
          <p:cNvGraphicFramePr>
            <a:graphicFrameLocks noChangeAspect="1"/>
          </p:cNvGraphicFramePr>
          <p:nvPr>
            <p:extLst>
              <p:ext uri="{D42A27DB-BD31-4B8C-83A1-F6EECF244321}">
                <p14:modId xmlns:p14="http://schemas.microsoft.com/office/powerpoint/2010/main" val="1500163763"/>
              </p:ext>
            </p:extLst>
          </p:nvPr>
        </p:nvGraphicFramePr>
        <p:xfrm>
          <a:off x="4368800" y="3122613"/>
          <a:ext cx="304800" cy="438150"/>
        </p:xfrm>
        <a:graphic>
          <a:graphicData uri="http://schemas.openxmlformats.org/presentationml/2006/ole">
            <mc:AlternateContent xmlns:mc="http://schemas.openxmlformats.org/markup-compatibility/2006">
              <mc:Choice xmlns:v="urn:schemas-microsoft-com:vml" Requires="v">
                <p:oleObj spid="_x0000_s220496" name="Equation" r:id="rId16" imgW="114120" imgH="164880" progId="Equation.DSMT4">
                  <p:embed/>
                </p:oleObj>
              </mc:Choice>
              <mc:Fallback>
                <p:oleObj name="Equation" r:id="rId16" imgW="114120" imgH="164880" progId="Equation.DSMT4">
                  <p:embed/>
                  <p:pic>
                    <p:nvPicPr>
                      <p:cNvPr id="0" name=""/>
                      <p:cNvPicPr>
                        <a:picLocks noChangeAspect="1" noChangeArrowheads="1"/>
                      </p:cNvPicPr>
                      <p:nvPr/>
                    </p:nvPicPr>
                    <p:blipFill>
                      <a:blip r:embed="rId17"/>
                      <a:srcRect/>
                      <a:stretch>
                        <a:fillRect/>
                      </a:stretch>
                    </p:blipFill>
                    <p:spPr bwMode="auto">
                      <a:xfrm>
                        <a:off x="4368800" y="3122613"/>
                        <a:ext cx="3048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 name="Object 19"/>
          <p:cNvGraphicFramePr>
            <a:graphicFrameLocks noChangeAspect="1"/>
          </p:cNvGraphicFramePr>
          <p:nvPr>
            <p:extLst>
              <p:ext uri="{D42A27DB-BD31-4B8C-83A1-F6EECF244321}">
                <p14:modId xmlns:p14="http://schemas.microsoft.com/office/powerpoint/2010/main" val="3128191930"/>
              </p:ext>
            </p:extLst>
          </p:nvPr>
        </p:nvGraphicFramePr>
        <p:xfrm>
          <a:off x="2695575" y="3609976"/>
          <a:ext cx="3746500" cy="398462"/>
        </p:xfrm>
        <a:graphic>
          <a:graphicData uri="http://schemas.openxmlformats.org/presentationml/2006/ole">
            <mc:AlternateContent xmlns:mc="http://schemas.openxmlformats.org/markup-compatibility/2006">
              <mc:Choice xmlns:v="urn:schemas-microsoft-com:vml" Requires="v">
                <p:oleObj spid="_x0000_s220497" name="Equation" r:id="rId18" imgW="1549080" imgH="164880" progId="Equation.DSMT4">
                  <p:embed/>
                </p:oleObj>
              </mc:Choice>
              <mc:Fallback>
                <p:oleObj name="Equation" r:id="rId18" imgW="1549080" imgH="164880" progId="Equation.DSMT4">
                  <p:embed/>
                  <p:pic>
                    <p:nvPicPr>
                      <p:cNvPr id="0" name=""/>
                      <p:cNvPicPr>
                        <a:picLocks noChangeAspect="1" noChangeArrowheads="1"/>
                      </p:cNvPicPr>
                      <p:nvPr/>
                    </p:nvPicPr>
                    <p:blipFill>
                      <a:blip r:embed="rId19"/>
                      <a:srcRect/>
                      <a:stretch>
                        <a:fillRect/>
                      </a:stretch>
                    </p:blipFill>
                    <p:spPr bwMode="auto">
                      <a:xfrm>
                        <a:off x="2695575" y="3609976"/>
                        <a:ext cx="3746500" cy="39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 name="Object 20"/>
          <p:cNvGraphicFramePr>
            <a:graphicFrameLocks noChangeAspect="1"/>
          </p:cNvGraphicFramePr>
          <p:nvPr>
            <p:extLst>
              <p:ext uri="{D42A27DB-BD31-4B8C-83A1-F6EECF244321}">
                <p14:modId xmlns:p14="http://schemas.microsoft.com/office/powerpoint/2010/main" val="1788766046"/>
              </p:ext>
            </p:extLst>
          </p:nvPr>
        </p:nvGraphicFramePr>
        <p:xfrm>
          <a:off x="4265613" y="4175126"/>
          <a:ext cx="306387" cy="306387"/>
        </p:xfrm>
        <a:graphic>
          <a:graphicData uri="http://schemas.openxmlformats.org/presentationml/2006/ole">
            <mc:AlternateContent xmlns:mc="http://schemas.openxmlformats.org/markup-compatibility/2006">
              <mc:Choice xmlns:v="urn:schemas-microsoft-com:vml" Requires="v">
                <p:oleObj spid="_x0000_s220498" name="Equation" r:id="rId20" imgW="126720" imgH="126720" progId="Equation.DSMT4">
                  <p:embed/>
                </p:oleObj>
              </mc:Choice>
              <mc:Fallback>
                <p:oleObj name="Equation" r:id="rId20" imgW="126720" imgH="126720" progId="Equation.DSMT4">
                  <p:embed/>
                  <p:pic>
                    <p:nvPicPr>
                      <p:cNvPr id="0" name=""/>
                      <p:cNvPicPr>
                        <a:picLocks noChangeAspect="1" noChangeArrowheads="1"/>
                      </p:cNvPicPr>
                      <p:nvPr/>
                    </p:nvPicPr>
                    <p:blipFill>
                      <a:blip r:embed="rId21"/>
                      <a:srcRect/>
                      <a:stretch>
                        <a:fillRect/>
                      </a:stretch>
                    </p:blipFill>
                    <p:spPr bwMode="auto">
                      <a:xfrm>
                        <a:off x="4265613" y="4175126"/>
                        <a:ext cx="306387"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2" name="Object 21"/>
          <p:cNvGraphicFramePr>
            <a:graphicFrameLocks noChangeAspect="1"/>
          </p:cNvGraphicFramePr>
          <p:nvPr>
            <p:extLst>
              <p:ext uri="{D42A27DB-BD31-4B8C-83A1-F6EECF244321}">
                <p14:modId xmlns:p14="http://schemas.microsoft.com/office/powerpoint/2010/main" val="1537044443"/>
              </p:ext>
            </p:extLst>
          </p:nvPr>
        </p:nvGraphicFramePr>
        <p:xfrm>
          <a:off x="4464764" y="4080590"/>
          <a:ext cx="508159" cy="438308"/>
        </p:xfrm>
        <a:graphic>
          <a:graphicData uri="http://schemas.openxmlformats.org/presentationml/2006/ole">
            <mc:AlternateContent xmlns:mc="http://schemas.openxmlformats.org/markup-compatibility/2006">
              <mc:Choice xmlns:v="urn:schemas-microsoft-com:vml" Requires="v">
                <p:oleObj spid="_x0000_s220499" name="Equation" r:id="rId22" imgW="190440" imgH="164880" progId="Equation.DSMT4">
                  <p:embed/>
                </p:oleObj>
              </mc:Choice>
              <mc:Fallback>
                <p:oleObj name="Equation" r:id="rId22" imgW="190440" imgH="164880" progId="Equation.DSMT4">
                  <p:embed/>
                  <p:pic>
                    <p:nvPicPr>
                      <p:cNvPr id="0" name=""/>
                      <p:cNvPicPr>
                        <a:picLocks noChangeAspect="1" noChangeArrowheads="1"/>
                      </p:cNvPicPr>
                      <p:nvPr/>
                    </p:nvPicPr>
                    <p:blipFill>
                      <a:blip r:embed="rId23"/>
                      <a:srcRect/>
                      <a:stretch>
                        <a:fillRect/>
                      </a:stretch>
                    </p:blipFill>
                    <p:spPr bwMode="auto">
                      <a:xfrm>
                        <a:off x="4464764" y="4080590"/>
                        <a:ext cx="508159" cy="438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 name="Object 22"/>
          <p:cNvGraphicFramePr>
            <a:graphicFrameLocks noChangeAspect="1"/>
          </p:cNvGraphicFramePr>
          <p:nvPr>
            <p:extLst>
              <p:ext uri="{D42A27DB-BD31-4B8C-83A1-F6EECF244321}">
                <p14:modId xmlns:p14="http://schemas.microsoft.com/office/powerpoint/2010/main" val="993253332"/>
              </p:ext>
            </p:extLst>
          </p:nvPr>
        </p:nvGraphicFramePr>
        <p:xfrm>
          <a:off x="4419600" y="4646613"/>
          <a:ext cx="306387" cy="306387"/>
        </p:xfrm>
        <a:graphic>
          <a:graphicData uri="http://schemas.openxmlformats.org/presentationml/2006/ole">
            <mc:AlternateContent xmlns:mc="http://schemas.openxmlformats.org/markup-compatibility/2006">
              <mc:Choice xmlns:v="urn:schemas-microsoft-com:vml" Requires="v">
                <p:oleObj spid="_x0000_s220500" name="Equation" r:id="rId24" imgW="126720" imgH="126720" progId="Equation.DSMT4">
                  <p:embed/>
                </p:oleObj>
              </mc:Choice>
              <mc:Fallback>
                <p:oleObj name="Equation" r:id="rId24" imgW="126720" imgH="126720" progId="Equation.DSMT4">
                  <p:embed/>
                  <p:pic>
                    <p:nvPicPr>
                      <p:cNvPr id="0" name=""/>
                      <p:cNvPicPr>
                        <a:picLocks noChangeAspect="1" noChangeArrowheads="1"/>
                      </p:cNvPicPr>
                      <p:nvPr/>
                    </p:nvPicPr>
                    <p:blipFill>
                      <a:blip r:embed="rId21"/>
                      <a:srcRect/>
                      <a:stretch>
                        <a:fillRect/>
                      </a:stretch>
                    </p:blipFill>
                    <p:spPr bwMode="auto">
                      <a:xfrm>
                        <a:off x="4419600" y="4646613"/>
                        <a:ext cx="306387"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Footer Placeholder 3"/>
          <p:cNvSpPr>
            <a:spLocks noGrp="1"/>
          </p:cNvSpPr>
          <p:nvPr>
            <p:ph type="ftr" sz="quarter" idx="10"/>
          </p:nvPr>
        </p:nvSpPr>
        <p:spPr/>
        <p:txBody>
          <a:bodyPr/>
          <a:lstStyle/>
          <a:p>
            <a:r>
              <a:rPr lang="en-US" smtClean="0"/>
              <a:t>Copyright Scott Storla 2015</a:t>
            </a:r>
            <a:endParaRPr lang="en-US"/>
          </a:p>
        </p:txBody>
      </p:sp>
    </p:spTree>
    <p:extLst>
      <p:ext uri="{BB962C8B-B14F-4D97-AF65-F5344CB8AC3E}">
        <p14:creationId xmlns:p14="http://schemas.microsoft.com/office/powerpoint/2010/main" val="28772161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nodeType="clickEffect">
                                  <p:stCondLst>
                                    <p:cond delay="0"/>
                                  </p:stCondLst>
                                  <p:childTnLst>
                                    <p:animEffect transition="out" filter="fade">
                                      <p:cBhvr>
                                        <p:cTn id="16" dur="500"/>
                                        <p:tgtEl>
                                          <p:spTgt spid="14"/>
                                        </p:tgtEl>
                                      </p:cBhvr>
                                    </p:animEffect>
                                    <p:set>
                                      <p:cBhvr>
                                        <p:cTn id="17" dur="1" fill="hold">
                                          <p:stCondLst>
                                            <p:cond delay="499"/>
                                          </p:stCondLst>
                                        </p:cTn>
                                        <p:tgtEl>
                                          <p:spTgt spid="14"/>
                                        </p:tgtEl>
                                        <p:attrNameLst>
                                          <p:attrName>style.visibility</p:attrName>
                                        </p:attrNameLst>
                                      </p:cBhvr>
                                      <p:to>
                                        <p:strVal val="hidden"/>
                                      </p:to>
                                    </p:set>
                                  </p:childTnLst>
                                </p:cTn>
                              </p:par>
                              <p:par>
                                <p:cTn id="18" presetID="10" presetClass="exit" presetSubtype="0" fill="hold" nodeType="withEffect">
                                  <p:stCondLst>
                                    <p:cond delay="0"/>
                                  </p:stCondLst>
                                  <p:childTnLst>
                                    <p:animEffect transition="out" filter="fade">
                                      <p:cBhvr>
                                        <p:cTn id="19" dur="500"/>
                                        <p:tgtEl>
                                          <p:spTgt spid="15"/>
                                        </p:tgtEl>
                                      </p:cBhvr>
                                    </p:animEffect>
                                    <p:set>
                                      <p:cBhvr>
                                        <p:cTn id="20" dur="1" fill="hold">
                                          <p:stCondLst>
                                            <p:cond delay="499"/>
                                          </p:stCondLst>
                                        </p:cTn>
                                        <p:tgtEl>
                                          <p:spTgt spid="15"/>
                                        </p:tgtEl>
                                        <p:attrNameLst>
                                          <p:attrName>style.visibility</p:attrName>
                                        </p:attrNameLst>
                                      </p:cBhvr>
                                      <p:to>
                                        <p:strVal val="hidden"/>
                                      </p:to>
                                    </p:set>
                                  </p:childTnLst>
                                </p:cTn>
                              </p:par>
                              <p:par>
                                <p:cTn id="21" presetID="10" presetClass="exit" presetSubtype="0" fill="hold" nodeType="withEffect">
                                  <p:stCondLst>
                                    <p:cond delay="0"/>
                                  </p:stCondLst>
                                  <p:childTnLst>
                                    <p:animEffect transition="out" filter="fade">
                                      <p:cBhvr>
                                        <p:cTn id="22" dur="500"/>
                                        <p:tgtEl>
                                          <p:spTgt spid="2"/>
                                        </p:tgtEl>
                                      </p:cBhvr>
                                    </p:animEffect>
                                    <p:set>
                                      <p:cBhvr>
                                        <p:cTn id="23" dur="1" fill="hold">
                                          <p:stCondLst>
                                            <p:cond delay="499"/>
                                          </p:stCondLst>
                                        </p:cTn>
                                        <p:tgtEl>
                                          <p:spTgt spid="2"/>
                                        </p:tgtEl>
                                        <p:attrNameLst>
                                          <p:attrName>style.visibility</p:attrName>
                                        </p:attrNameLst>
                                      </p:cBhvr>
                                      <p:to>
                                        <p:strVal val="hidden"/>
                                      </p:to>
                                    </p:set>
                                  </p:childTnLst>
                                </p:cTn>
                              </p:par>
                            </p:childTnLst>
                          </p:cTn>
                        </p:par>
                        <p:par>
                          <p:cTn id="24" fill="hold">
                            <p:stCondLst>
                              <p:cond delay="500"/>
                            </p:stCondLst>
                            <p:childTnLst>
                              <p:par>
                                <p:cTn id="25" presetID="10" presetClass="entr" presetSubtype="0" fill="hold" nodeType="after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fade">
                                      <p:cBhvr>
                                        <p:cTn id="32" dur="500"/>
                                        <p:tgtEl>
                                          <p:spTgt spid="1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fade">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fade">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nodeType="clickEffect">
                                  <p:stCondLst>
                                    <p:cond delay="0"/>
                                  </p:stCondLst>
                                  <p:childTnLst>
                                    <p:animEffect transition="out" filter="fade">
                                      <p:cBhvr>
                                        <p:cTn id="46" dur="500"/>
                                        <p:tgtEl>
                                          <p:spTgt spid="16"/>
                                        </p:tgtEl>
                                      </p:cBhvr>
                                    </p:animEffect>
                                    <p:set>
                                      <p:cBhvr>
                                        <p:cTn id="47" dur="1" fill="hold">
                                          <p:stCondLst>
                                            <p:cond delay="499"/>
                                          </p:stCondLst>
                                        </p:cTn>
                                        <p:tgtEl>
                                          <p:spTgt spid="16"/>
                                        </p:tgtEl>
                                        <p:attrNameLst>
                                          <p:attrName>style.visibility</p:attrName>
                                        </p:attrNameLst>
                                      </p:cBhvr>
                                      <p:to>
                                        <p:strVal val="hidden"/>
                                      </p:to>
                                    </p:set>
                                  </p:childTnLst>
                                </p:cTn>
                              </p:par>
                              <p:par>
                                <p:cTn id="48" presetID="10" presetClass="exit" presetSubtype="0" fill="hold" nodeType="withEffect">
                                  <p:stCondLst>
                                    <p:cond delay="0"/>
                                  </p:stCondLst>
                                  <p:childTnLst>
                                    <p:animEffect transition="out" filter="fade">
                                      <p:cBhvr>
                                        <p:cTn id="49" dur="500"/>
                                        <p:tgtEl>
                                          <p:spTgt spid="17"/>
                                        </p:tgtEl>
                                      </p:cBhvr>
                                    </p:animEffect>
                                    <p:set>
                                      <p:cBhvr>
                                        <p:cTn id="50" dur="1" fill="hold">
                                          <p:stCondLst>
                                            <p:cond delay="499"/>
                                          </p:stCondLst>
                                        </p:cTn>
                                        <p:tgtEl>
                                          <p:spTgt spid="17"/>
                                        </p:tgtEl>
                                        <p:attrNameLst>
                                          <p:attrName>style.visibility</p:attrName>
                                        </p:attrNameLst>
                                      </p:cBhvr>
                                      <p:to>
                                        <p:strVal val="hidden"/>
                                      </p:to>
                                    </p:set>
                                  </p:childTnLst>
                                </p:cTn>
                              </p:par>
                              <p:par>
                                <p:cTn id="51" presetID="10" presetClass="exit" presetSubtype="0" fill="hold" nodeType="withEffect">
                                  <p:stCondLst>
                                    <p:cond delay="0"/>
                                  </p:stCondLst>
                                  <p:childTnLst>
                                    <p:animEffect transition="out" filter="fade">
                                      <p:cBhvr>
                                        <p:cTn id="52" dur="500"/>
                                        <p:tgtEl>
                                          <p:spTgt spid="18"/>
                                        </p:tgtEl>
                                      </p:cBhvr>
                                    </p:animEffect>
                                    <p:set>
                                      <p:cBhvr>
                                        <p:cTn id="53" dur="1" fill="hold">
                                          <p:stCondLst>
                                            <p:cond delay="499"/>
                                          </p:stCondLst>
                                        </p:cTn>
                                        <p:tgtEl>
                                          <p:spTgt spid="18"/>
                                        </p:tgtEl>
                                        <p:attrNameLst>
                                          <p:attrName>style.visibility</p:attrName>
                                        </p:attrNameLst>
                                      </p:cBhvr>
                                      <p:to>
                                        <p:strVal val="hidden"/>
                                      </p:to>
                                    </p:set>
                                  </p:childTnLst>
                                </p:cTn>
                              </p:par>
                              <p:par>
                                <p:cTn id="54" presetID="10" presetClass="exit" presetSubtype="0" fill="hold" nodeType="withEffect">
                                  <p:stCondLst>
                                    <p:cond delay="0"/>
                                  </p:stCondLst>
                                  <p:childTnLst>
                                    <p:animEffect transition="out" filter="fade">
                                      <p:cBhvr>
                                        <p:cTn id="55" dur="500"/>
                                        <p:tgtEl>
                                          <p:spTgt spid="19"/>
                                        </p:tgtEl>
                                      </p:cBhvr>
                                    </p:animEffect>
                                    <p:set>
                                      <p:cBhvr>
                                        <p:cTn id="56" dur="1" fill="hold">
                                          <p:stCondLst>
                                            <p:cond delay="499"/>
                                          </p:stCondLst>
                                        </p:cTn>
                                        <p:tgtEl>
                                          <p:spTgt spid="19"/>
                                        </p:tgtEl>
                                        <p:attrNameLst>
                                          <p:attrName>style.visibility</p:attrName>
                                        </p:attrNameLst>
                                      </p:cBhvr>
                                      <p:to>
                                        <p:strVal val="hidden"/>
                                      </p:to>
                                    </p:set>
                                  </p:childTnLst>
                                </p:cTn>
                              </p:par>
                            </p:childTnLst>
                          </p:cTn>
                        </p:par>
                        <p:par>
                          <p:cTn id="57" fill="hold">
                            <p:stCondLst>
                              <p:cond delay="500"/>
                            </p:stCondLst>
                            <p:childTnLst>
                              <p:par>
                                <p:cTn id="58" presetID="10" presetClass="entr" presetSubtype="0" fill="hold" nodeType="afterEffect">
                                  <p:stCondLst>
                                    <p:cond delay="0"/>
                                  </p:stCondLst>
                                  <p:childTnLst>
                                    <p:set>
                                      <p:cBhvr>
                                        <p:cTn id="59" dur="1" fill="hold">
                                          <p:stCondLst>
                                            <p:cond delay="0"/>
                                          </p:stCondLst>
                                        </p:cTn>
                                        <p:tgtEl>
                                          <p:spTgt spid="20"/>
                                        </p:tgtEl>
                                        <p:attrNameLst>
                                          <p:attrName>style.visibility</p:attrName>
                                        </p:attrNameLst>
                                      </p:cBhvr>
                                      <p:to>
                                        <p:strVal val="visible"/>
                                      </p:to>
                                    </p:set>
                                    <p:animEffect transition="in" filter="fade">
                                      <p:cBhvr>
                                        <p:cTn id="60" dur="500"/>
                                        <p:tgtEl>
                                          <p:spTgt spid="20"/>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21"/>
                                        </p:tgtEl>
                                        <p:attrNameLst>
                                          <p:attrName>style.visibility</p:attrName>
                                        </p:attrNameLst>
                                      </p:cBhvr>
                                      <p:to>
                                        <p:strVal val="visible"/>
                                      </p:to>
                                    </p:set>
                                    <p:animEffect transition="in" filter="fade">
                                      <p:cBhvr>
                                        <p:cTn id="65" dur="500"/>
                                        <p:tgtEl>
                                          <p:spTgt spid="21"/>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nodeType="clickEffect">
                                  <p:stCondLst>
                                    <p:cond delay="0"/>
                                  </p:stCondLst>
                                  <p:childTnLst>
                                    <p:set>
                                      <p:cBhvr>
                                        <p:cTn id="69" dur="1" fill="hold">
                                          <p:stCondLst>
                                            <p:cond delay="0"/>
                                          </p:stCondLst>
                                        </p:cTn>
                                        <p:tgtEl>
                                          <p:spTgt spid="22"/>
                                        </p:tgtEl>
                                        <p:attrNameLst>
                                          <p:attrName>style.visibility</p:attrName>
                                        </p:attrNameLst>
                                      </p:cBhvr>
                                      <p:to>
                                        <p:strVal val="visible"/>
                                      </p:to>
                                    </p:set>
                                    <p:animEffect transition="in" filter="fade">
                                      <p:cBhvr>
                                        <p:cTn id="70" dur="500"/>
                                        <p:tgtEl>
                                          <p:spTgt spid="22"/>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nodeType="clickEffect">
                                  <p:stCondLst>
                                    <p:cond delay="0"/>
                                  </p:stCondLst>
                                  <p:childTnLst>
                                    <p:set>
                                      <p:cBhvr>
                                        <p:cTn id="74" dur="1" fill="hold">
                                          <p:stCondLst>
                                            <p:cond delay="0"/>
                                          </p:stCondLst>
                                        </p:cTn>
                                        <p:tgtEl>
                                          <p:spTgt spid="23"/>
                                        </p:tgtEl>
                                        <p:attrNameLst>
                                          <p:attrName>style.visibility</p:attrName>
                                        </p:attrNameLst>
                                      </p:cBhvr>
                                      <p:to>
                                        <p:strVal val="visible"/>
                                      </p:to>
                                    </p:set>
                                    <p:animEffect transition="in" filter="fade">
                                      <p:cBhvr>
                                        <p:cTn id="75"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794" name="Object 2"/>
          <p:cNvGraphicFramePr>
            <a:graphicFrameLocks noChangeAspect="1"/>
          </p:cNvGraphicFramePr>
          <p:nvPr>
            <p:extLst>
              <p:ext uri="{D42A27DB-BD31-4B8C-83A1-F6EECF244321}">
                <p14:modId xmlns:p14="http://schemas.microsoft.com/office/powerpoint/2010/main" val="80234068"/>
              </p:ext>
            </p:extLst>
          </p:nvPr>
        </p:nvGraphicFramePr>
        <p:xfrm>
          <a:off x="2573338" y="1870075"/>
          <a:ext cx="3992562" cy="522288"/>
        </p:xfrm>
        <a:graphic>
          <a:graphicData uri="http://schemas.openxmlformats.org/presentationml/2006/ole">
            <mc:AlternateContent xmlns:mc="http://schemas.openxmlformats.org/markup-compatibility/2006">
              <mc:Choice xmlns:v="urn:schemas-microsoft-com:vml" Requires="v">
                <p:oleObj spid="_x0000_s159542" name="Equation" r:id="rId4" imgW="1650960" imgH="215640" progId="Equation.DSMT4">
                  <p:embed/>
                </p:oleObj>
              </mc:Choice>
              <mc:Fallback>
                <p:oleObj name="Equation" r:id="rId4" imgW="1650960" imgH="215640" progId="Equation.DSMT4">
                  <p:embed/>
                  <p:pic>
                    <p:nvPicPr>
                      <p:cNvPr id="0" name=""/>
                      <p:cNvPicPr>
                        <a:picLocks noChangeAspect="1" noChangeArrowheads="1"/>
                      </p:cNvPicPr>
                      <p:nvPr/>
                    </p:nvPicPr>
                    <p:blipFill>
                      <a:blip r:embed="rId5"/>
                      <a:srcRect/>
                      <a:stretch>
                        <a:fillRect/>
                      </a:stretch>
                    </p:blipFill>
                    <p:spPr bwMode="auto">
                      <a:xfrm>
                        <a:off x="2573338" y="1870075"/>
                        <a:ext cx="3992562" cy="522288"/>
                      </a:xfrm>
                      <a:prstGeom prst="rect">
                        <a:avLst/>
                      </a:prstGeom>
                      <a:noFill/>
                      <a:ln>
                        <a:noFill/>
                      </a:ln>
                      <a:effectLst/>
                      <a:extLst/>
                    </p:spPr>
                  </p:pic>
                </p:oleObj>
              </mc:Fallback>
            </mc:AlternateContent>
          </a:graphicData>
        </a:graphic>
      </p:graphicFrame>
      <p:sp>
        <p:nvSpPr>
          <p:cNvPr id="3" name="Title 1"/>
          <p:cNvSpPr>
            <a:spLocks noGrp="1"/>
          </p:cNvSpPr>
          <p:nvPr>
            <p:ph type="title" idx="4294967295"/>
          </p:nvPr>
        </p:nvSpPr>
        <p:spPr>
          <a:xfrm>
            <a:off x="914400" y="274638"/>
            <a:ext cx="7239000" cy="715962"/>
          </a:xfrm>
          <a:prstGeom prst="rect">
            <a:avLst/>
          </a:prstGeom>
        </p:spPr>
        <p:txBody>
          <a:bodyPr>
            <a:normAutofit/>
          </a:bodyPr>
          <a:lstStyle/>
          <a:p>
            <a:r>
              <a:rPr lang="en-US" sz="2400" dirty="0" smtClean="0">
                <a:latin typeface="Arial" pitchFamily="34" charset="0"/>
                <a:cs typeface="Arial" pitchFamily="34" charset="0"/>
              </a:rPr>
              <a:t>Simplify</a:t>
            </a:r>
            <a:endParaRPr lang="en-US" sz="2400" dirty="0">
              <a:latin typeface="Arial" pitchFamily="34" charset="0"/>
              <a:cs typeface="Arial" pitchFamily="34" charset="0"/>
            </a:endParaRPr>
          </a:p>
        </p:txBody>
      </p:sp>
      <p:graphicFrame>
        <p:nvGraphicFramePr>
          <p:cNvPr id="2" name="Object 1"/>
          <p:cNvGraphicFramePr>
            <a:graphicFrameLocks noChangeAspect="1"/>
          </p:cNvGraphicFramePr>
          <p:nvPr>
            <p:extLst>
              <p:ext uri="{D42A27DB-BD31-4B8C-83A1-F6EECF244321}">
                <p14:modId xmlns:p14="http://schemas.microsoft.com/office/powerpoint/2010/main" val="580326156"/>
              </p:ext>
            </p:extLst>
          </p:nvPr>
        </p:nvGraphicFramePr>
        <p:xfrm>
          <a:off x="3219450" y="912813"/>
          <a:ext cx="2673350" cy="460375"/>
        </p:xfrm>
        <a:graphic>
          <a:graphicData uri="http://schemas.openxmlformats.org/presentationml/2006/ole">
            <mc:AlternateContent xmlns:mc="http://schemas.openxmlformats.org/markup-compatibility/2006">
              <mc:Choice xmlns:v="urn:schemas-microsoft-com:vml" Requires="v">
                <p:oleObj spid="_x0000_s159543" name="Equation" r:id="rId6" imgW="1104840" imgH="190440" progId="Equation.DSMT4">
                  <p:embed/>
                </p:oleObj>
              </mc:Choice>
              <mc:Fallback>
                <p:oleObj name="Equation" r:id="rId6" imgW="1104840" imgH="190440" progId="Equation.DSMT4">
                  <p:embed/>
                  <p:pic>
                    <p:nvPicPr>
                      <p:cNvPr id="0" name=""/>
                      <p:cNvPicPr>
                        <a:picLocks noChangeAspect="1" noChangeArrowheads="1"/>
                      </p:cNvPicPr>
                      <p:nvPr/>
                    </p:nvPicPr>
                    <p:blipFill>
                      <a:blip r:embed="rId7"/>
                      <a:srcRect/>
                      <a:stretch>
                        <a:fillRect/>
                      </a:stretch>
                    </p:blipFill>
                    <p:spPr bwMode="auto">
                      <a:xfrm>
                        <a:off x="3219450" y="912813"/>
                        <a:ext cx="26733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3104913787"/>
              </p:ext>
            </p:extLst>
          </p:nvPr>
        </p:nvGraphicFramePr>
        <p:xfrm>
          <a:off x="2225675" y="2559050"/>
          <a:ext cx="4946650" cy="546100"/>
        </p:xfrm>
        <a:graphic>
          <a:graphicData uri="http://schemas.openxmlformats.org/presentationml/2006/ole">
            <mc:AlternateContent xmlns:mc="http://schemas.openxmlformats.org/markup-compatibility/2006">
              <mc:Choice xmlns:v="urn:schemas-microsoft-com:vml" Requires="v">
                <p:oleObj spid="_x0000_s159544" name="Equation" r:id="rId8" imgW="1955520" imgH="215640" progId="Equation.DSMT4">
                  <p:embed/>
                </p:oleObj>
              </mc:Choice>
              <mc:Fallback>
                <p:oleObj name="Equation" r:id="rId8" imgW="1955520" imgH="215640" progId="Equation.DSMT4">
                  <p:embed/>
                  <p:pic>
                    <p:nvPicPr>
                      <p:cNvPr id="0" name=""/>
                      <p:cNvPicPr>
                        <a:picLocks noChangeAspect="1" noChangeArrowheads="1"/>
                      </p:cNvPicPr>
                      <p:nvPr/>
                    </p:nvPicPr>
                    <p:blipFill>
                      <a:blip r:embed="rId9"/>
                      <a:srcRect/>
                      <a:stretch>
                        <a:fillRect/>
                      </a:stretch>
                    </p:blipFill>
                    <p:spPr bwMode="auto">
                      <a:xfrm>
                        <a:off x="2225675" y="2559050"/>
                        <a:ext cx="4946650" cy="546100"/>
                      </a:xfrm>
                      <a:prstGeom prst="rect">
                        <a:avLst/>
                      </a:prstGeom>
                      <a:noFill/>
                      <a:ln>
                        <a:noFill/>
                      </a:ln>
                      <a:effec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180825816"/>
              </p:ext>
            </p:extLst>
          </p:nvPr>
        </p:nvGraphicFramePr>
        <p:xfrm>
          <a:off x="1747838" y="4800600"/>
          <a:ext cx="5646737" cy="496888"/>
        </p:xfrm>
        <a:graphic>
          <a:graphicData uri="http://schemas.openxmlformats.org/presentationml/2006/ole">
            <mc:AlternateContent xmlns:mc="http://schemas.openxmlformats.org/markup-compatibility/2006">
              <mc:Choice xmlns:v="urn:schemas-microsoft-com:vml" Requires="v">
                <p:oleObj spid="_x0000_s159545" name="Equation" r:id="rId10" imgW="2158920" imgH="190440" progId="Equation.DSMT4">
                  <p:embed/>
                </p:oleObj>
              </mc:Choice>
              <mc:Fallback>
                <p:oleObj name="Equation" r:id="rId10" imgW="2158920" imgH="190440" progId="Equation.DSMT4">
                  <p:embed/>
                  <p:pic>
                    <p:nvPicPr>
                      <p:cNvPr id="0" name=""/>
                      <p:cNvPicPr>
                        <a:picLocks noChangeAspect="1" noChangeArrowheads="1"/>
                      </p:cNvPicPr>
                      <p:nvPr/>
                    </p:nvPicPr>
                    <p:blipFill>
                      <a:blip r:embed="rId11"/>
                      <a:srcRect/>
                      <a:stretch>
                        <a:fillRect/>
                      </a:stretch>
                    </p:blipFill>
                    <p:spPr bwMode="auto">
                      <a:xfrm>
                        <a:off x="1747838" y="4800600"/>
                        <a:ext cx="5646737" cy="496888"/>
                      </a:xfrm>
                      <a:prstGeom prst="rect">
                        <a:avLst/>
                      </a:prstGeom>
                      <a:noFill/>
                      <a:ln>
                        <a:noFill/>
                      </a:ln>
                      <a:effec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272591145"/>
              </p:ext>
            </p:extLst>
          </p:nvPr>
        </p:nvGraphicFramePr>
        <p:xfrm>
          <a:off x="2694296" y="3581400"/>
          <a:ext cx="3750960" cy="549722"/>
        </p:xfrm>
        <a:graphic>
          <a:graphicData uri="http://schemas.openxmlformats.org/presentationml/2006/ole">
            <mc:AlternateContent xmlns:mc="http://schemas.openxmlformats.org/markup-compatibility/2006">
              <mc:Choice xmlns:v="urn:schemas-microsoft-com:vml" Requires="v">
                <p:oleObj spid="_x0000_s159546" name="Equation" r:id="rId12" imgW="1473120" imgH="215640" progId="Equation.DSMT4">
                  <p:embed/>
                </p:oleObj>
              </mc:Choice>
              <mc:Fallback>
                <p:oleObj name="Equation" r:id="rId12" imgW="1473120" imgH="215640" progId="Equation.DSMT4">
                  <p:embed/>
                  <p:pic>
                    <p:nvPicPr>
                      <p:cNvPr id="0" name=""/>
                      <p:cNvPicPr>
                        <a:picLocks noChangeAspect="1" noChangeArrowheads="1"/>
                      </p:cNvPicPr>
                      <p:nvPr/>
                    </p:nvPicPr>
                    <p:blipFill>
                      <a:blip r:embed="rId13"/>
                      <a:srcRect/>
                      <a:stretch>
                        <a:fillRect/>
                      </a:stretch>
                    </p:blipFill>
                    <p:spPr bwMode="auto">
                      <a:xfrm>
                        <a:off x="2694296" y="3581400"/>
                        <a:ext cx="3750960" cy="549722"/>
                      </a:xfrm>
                      <a:prstGeom prst="rect">
                        <a:avLst/>
                      </a:prstGeom>
                      <a:noFill/>
                      <a:ln>
                        <a:noFill/>
                      </a:ln>
                      <a:effectLst/>
                    </p:spPr>
                  </p:pic>
                </p:oleObj>
              </mc:Fallback>
            </mc:AlternateContent>
          </a:graphicData>
        </a:graphic>
      </p:graphicFrame>
      <p:graphicFrame>
        <p:nvGraphicFramePr>
          <p:cNvPr id="9" name="Object 2"/>
          <p:cNvGraphicFramePr>
            <a:graphicFrameLocks noChangeAspect="1"/>
          </p:cNvGraphicFramePr>
          <p:nvPr>
            <p:extLst>
              <p:ext uri="{D42A27DB-BD31-4B8C-83A1-F6EECF244321}">
                <p14:modId xmlns:p14="http://schemas.microsoft.com/office/powerpoint/2010/main" val="2538377107"/>
              </p:ext>
            </p:extLst>
          </p:nvPr>
        </p:nvGraphicFramePr>
        <p:xfrm>
          <a:off x="3640138" y="2205038"/>
          <a:ext cx="1933575" cy="523875"/>
        </p:xfrm>
        <a:graphic>
          <a:graphicData uri="http://schemas.openxmlformats.org/presentationml/2006/ole">
            <mc:AlternateContent xmlns:mc="http://schemas.openxmlformats.org/markup-compatibility/2006">
              <mc:Choice xmlns:v="urn:schemas-microsoft-com:vml" Requires="v">
                <p:oleObj spid="_x0000_s159547" name="Equation" r:id="rId14" imgW="799920" imgH="215640" progId="Equation.DSMT4">
                  <p:embed/>
                </p:oleObj>
              </mc:Choice>
              <mc:Fallback>
                <p:oleObj name="Equation" r:id="rId14" imgW="799920" imgH="215640" progId="Equation.DSMT4">
                  <p:embed/>
                  <p:pic>
                    <p:nvPicPr>
                      <p:cNvPr id="0" name=""/>
                      <p:cNvPicPr>
                        <a:picLocks noChangeAspect="1" noChangeArrowheads="1"/>
                      </p:cNvPicPr>
                      <p:nvPr/>
                    </p:nvPicPr>
                    <p:blipFill>
                      <a:blip r:embed="rId15"/>
                      <a:srcRect/>
                      <a:stretch>
                        <a:fillRect/>
                      </a:stretch>
                    </p:blipFill>
                    <p:spPr bwMode="auto">
                      <a:xfrm>
                        <a:off x="3640138" y="2205038"/>
                        <a:ext cx="1933575" cy="523875"/>
                      </a:xfrm>
                      <a:prstGeom prst="rect">
                        <a:avLst/>
                      </a:prstGeom>
                      <a:noFill/>
                      <a:ln>
                        <a:noFill/>
                      </a:ln>
                      <a:effectLs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084698171"/>
              </p:ext>
            </p:extLst>
          </p:nvPr>
        </p:nvGraphicFramePr>
        <p:xfrm>
          <a:off x="4086225" y="1341438"/>
          <a:ext cx="1014413" cy="460375"/>
        </p:xfrm>
        <a:graphic>
          <a:graphicData uri="http://schemas.openxmlformats.org/presentationml/2006/ole">
            <mc:AlternateContent xmlns:mc="http://schemas.openxmlformats.org/markup-compatibility/2006">
              <mc:Choice xmlns:v="urn:schemas-microsoft-com:vml" Requires="v">
                <p:oleObj spid="_x0000_s159548" name="Equation" r:id="rId16" imgW="419040" imgH="190440" progId="Equation.DSMT4">
                  <p:embed/>
                </p:oleObj>
              </mc:Choice>
              <mc:Fallback>
                <p:oleObj name="Equation" r:id="rId16" imgW="419040" imgH="190440" progId="Equation.DSMT4">
                  <p:embed/>
                  <p:pic>
                    <p:nvPicPr>
                      <p:cNvPr id="0" name=""/>
                      <p:cNvPicPr>
                        <a:picLocks noChangeAspect="1" noChangeArrowheads="1"/>
                      </p:cNvPicPr>
                      <p:nvPr/>
                    </p:nvPicPr>
                    <p:blipFill>
                      <a:blip r:embed="rId17"/>
                      <a:srcRect/>
                      <a:stretch>
                        <a:fillRect/>
                      </a:stretch>
                    </p:blipFill>
                    <p:spPr bwMode="auto">
                      <a:xfrm>
                        <a:off x="4086225" y="1341438"/>
                        <a:ext cx="101441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1355760643"/>
              </p:ext>
            </p:extLst>
          </p:nvPr>
        </p:nvGraphicFramePr>
        <p:xfrm>
          <a:off x="4214813" y="3092450"/>
          <a:ext cx="642937" cy="547688"/>
        </p:xfrm>
        <a:graphic>
          <a:graphicData uri="http://schemas.openxmlformats.org/presentationml/2006/ole">
            <mc:AlternateContent xmlns:mc="http://schemas.openxmlformats.org/markup-compatibility/2006">
              <mc:Choice xmlns:v="urn:schemas-microsoft-com:vml" Requires="v">
                <p:oleObj spid="_x0000_s159549" name="Equation" r:id="rId18" imgW="253800" imgH="215640" progId="Equation.DSMT4">
                  <p:embed/>
                </p:oleObj>
              </mc:Choice>
              <mc:Fallback>
                <p:oleObj name="Equation" r:id="rId18" imgW="253800" imgH="215640" progId="Equation.DSMT4">
                  <p:embed/>
                  <p:pic>
                    <p:nvPicPr>
                      <p:cNvPr id="0" name=""/>
                      <p:cNvPicPr>
                        <a:picLocks noChangeAspect="1" noChangeArrowheads="1"/>
                      </p:cNvPicPr>
                      <p:nvPr/>
                    </p:nvPicPr>
                    <p:blipFill>
                      <a:blip r:embed="rId19"/>
                      <a:srcRect/>
                      <a:stretch>
                        <a:fillRect/>
                      </a:stretch>
                    </p:blipFill>
                    <p:spPr bwMode="auto">
                      <a:xfrm>
                        <a:off x="4214813" y="3092450"/>
                        <a:ext cx="642937" cy="547688"/>
                      </a:xfrm>
                      <a:prstGeom prst="rect">
                        <a:avLst/>
                      </a:prstGeom>
                      <a:noFill/>
                      <a:ln>
                        <a:noFill/>
                      </a:ln>
                      <a:effec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1962016841"/>
              </p:ext>
            </p:extLst>
          </p:nvPr>
        </p:nvGraphicFramePr>
        <p:xfrm>
          <a:off x="4265613" y="5492750"/>
          <a:ext cx="531812" cy="331788"/>
        </p:xfrm>
        <a:graphic>
          <a:graphicData uri="http://schemas.openxmlformats.org/presentationml/2006/ole">
            <mc:AlternateContent xmlns:mc="http://schemas.openxmlformats.org/markup-compatibility/2006">
              <mc:Choice xmlns:v="urn:schemas-microsoft-com:vml" Requires="v">
                <p:oleObj spid="_x0000_s159550" name="Equation" r:id="rId20" imgW="203040" imgH="126720" progId="Equation.DSMT4">
                  <p:embed/>
                </p:oleObj>
              </mc:Choice>
              <mc:Fallback>
                <p:oleObj name="Equation" r:id="rId20" imgW="203040" imgH="126720" progId="Equation.DSMT4">
                  <p:embed/>
                  <p:pic>
                    <p:nvPicPr>
                      <p:cNvPr id="0" name=""/>
                      <p:cNvPicPr>
                        <a:picLocks noChangeAspect="1" noChangeArrowheads="1"/>
                      </p:cNvPicPr>
                      <p:nvPr/>
                    </p:nvPicPr>
                    <p:blipFill>
                      <a:blip r:embed="rId21"/>
                      <a:srcRect/>
                      <a:stretch>
                        <a:fillRect/>
                      </a:stretch>
                    </p:blipFill>
                    <p:spPr bwMode="auto">
                      <a:xfrm>
                        <a:off x="4265613" y="5492750"/>
                        <a:ext cx="531812" cy="331788"/>
                      </a:xfrm>
                      <a:prstGeom prst="rect">
                        <a:avLst/>
                      </a:prstGeom>
                      <a:noFill/>
                      <a:ln>
                        <a:noFill/>
                      </a:ln>
                      <a:effec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943059142"/>
              </p:ext>
            </p:extLst>
          </p:nvPr>
        </p:nvGraphicFramePr>
        <p:xfrm>
          <a:off x="3465513" y="4191000"/>
          <a:ext cx="2230437" cy="550862"/>
        </p:xfrm>
        <a:graphic>
          <a:graphicData uri="http://schemas.openxmlformats.org/presentationml/2006/ole">
            <mc:AlternateContent xmlns:mc="http://schemas.openxmlformats.org/markup-compatibility/2006">
              <mc:Choice xmlns:v="urn:schemas-microsoft-com:vml" Requires="v">
                <p:oleObj spid="_x0000_s159551" name="Equation" r:id="rId22" imgW="876240" imgH="215640" progId="Equation.DSMT4">
                  <p:embed/>
                </p:oleObj>
              </mc:Choice>
              <mc:Fallback>
                <p:oleObj name="Equation" r:id="rId22" imgW="876240" imgH="215640" progId="Equation.DSMT4">
                  <p:embed/>
                  <p:pic>
                    <p:nvPicPr>
                      <p:cNvPr id="0" name=""/>
                      <p:cNvPicPr>
                        <a:picLocks noChangeAspect="1" noChangeArrowheads="1"/>
                      </p:cNvPicPr>
                      <p:nvPr/>
                    </p:nvPicPr>
                    <p:blipFill>
                      <a:blip r:embed="rId23"/>
                      <a:srcRect/>
                      <a:stretch>
                        <a:fillRect/>
                      </a:stretch>
                    </p:blipFill>
                    <p:spPr bwMode="auto">
                      <a:xfrm>
                        <a:off x="3465513" y="4191000"/>
                        <a:ext cx="2230437" cy="550862"/>
                      </a:xfrm>
                      <a:prstGeom prst="rect">
                        <a:avLst/>
                      </a:prstGeom>
                      <a:noFill/>
                      <a:ln>
                        <a:noFill/>
                      </a:ln>
                      <a:effectLst/>
                    </p:spPr>
                  </p:pic>
                </p:oleObj>
              </mc:Fallback>
            </mc:AlternateContent>
          </a:graphicData>
        </a:graphic>
      </p:graphicFrame>
      <p:sp>
        <p:nvSpPr>
          <p:cNvPr id="6" name="Footer Placeholder 5"/>
          <p:cNvSpPr>
            <a:spLocks noGrp="1"/>
          </p:cNvSpPr>
          <p:nvPr>
            <p:ph type="ftr" sz="quarter" idx="10"/>
          </p:nvPr>
        </p:nvSpPr>
        <p:spPr/>
        <p:txBody>
          <a:bodyPr/>
          <a:lstStyle/>
          <a:p>
            <a:r>
              <a:rPr lang="en-US" smtClean="0"/>
              <a:t>Copyright Scott Storla 2015</a:t>
            </a:r>
            <a:endParaRPr lang="en-US"/>
          </a:p>
        </p:txBody>
      </p:sp>
    </p:spTree>
    <p:extLst>
      <p:ext uri="{BB962C8B-B14F-4D97-AF65-F5344CB8AC3E}">
        <p14:creationId xmlns:p14="http://schemas.microsoft.com/office/powerpoint/2010/main" val="3026469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10"/>
                                        </p:tgtEl>
                                      </p:cBhvr>
                                    </p:animEffect>
                                    <p:set>
                                      <p:cBhvr>
                                        <p:cTn id="12" dur="1" fill="hold">
                                          <p:stCondLst>
                                            <p:cond delay="499"/>
                                          </p:stCondLst>
                                        </p:cTn>
                                        <p:tgtEl>
                                          <p:spTgt spid="10"/>
                                        </p:tgtEl>
                                        <p:attrNameLst>
                                          <p:attrName>style.visibility</p:attrName>
                                        </p:attrNameLst>
                                      </p:cBhvr>
                                      <p:to>
                                        <p:strVal val="hidden"/>
                                      </p:to>
                                    </p:set>
                                  </p:childTnLst>
                                </p:cTn>
                              </p:par>
                              <p:par>
                                <p:cTn id="13" presetID="10" presetClass="exit" presetSubtype="0" fill="hold" nodeType="withEffect">
                                  <p:stCondLst>
                                    <p:cond delay="0"/>
                                  </p:stCondLst>
                                  <p:childTnLst>
                                    <p:animEffect transition="out" filter="fade">
                                      <p:cBhvr>
                                        <p:cTn id="14" dur="500"/>
                                        <p:tgtEl>
                                          <p:spTgt spid="2"/>
                                        </p:tgtEl>
                                      </p:cBhvr>
                                    </p:animEffect>
                                    <p:set>
                                      <p:cBhvr>
                                        <p:cTn id="15" dur="1" fill="hold">
                                          <p:stCondLst>
                                            <p:cond delay="499"/>
                                          </p:stCondLst>
                                        </p:cTn>
                                        <p:tgtEl>
                                          <p:spTgt spid="2"/>
                                        </p:tgtEl>
                                        <p:attrNameLst>
                                          <p:attrName>style.visibility</p:attrName>
                                        </p:attrNameLst>
                                      </p:cBhvr>
                                      <p:to>
                                        <p:strVal val="hidden"/>
                                      </p:to>
                                    </p:set>
                                  </p:childTnLst>
                                </p:cTn>
                              </p:par>
                            </p:childTnLst>
                          </p:cTn>
                        </p:par>
                        <p:par>
                          <p:cTn id="16" fill="hold">
                            <p:stCondLst>
                              <p:cond delay="500"/>
                            </p:stCondLst>
                            <p:childTnLst>
                              <p:par>
                                <p:cTn id="17" presetID="10" presetClass="entr" presetSubtype="0" fill="hold" nodeType="afterEffect">
                                  <p:stCondLst>
                                    <p:cond delay="0"/>
                                  </p:stCondLst>
                                  <p:childTnLst>
                                    <p:set>
                                      <p:cBhvr>
                                        <p:cTn id="18" dur="1" fill="hold">
                                          <p:stCondLst>
                                            <p:cond delay="0"/>
                                          </p:stCondLst>
                                        </p:cTn>
                                        <p:tgtEl>
                                          <p:spTgt spid="33794"/>
                                        </p:tgtEl>
                                        <p:attrNameLst>
                                          <p:attrName>style.visibility</p:attrName>
                                        </p:attrNameLst>
                                      </p:cBhvr>
                                      <p:to>
                                        <p:strVal val="visible"/>
                                      </p:to>
                                    </p:set>
                                    <p:animEffect transition="in" filter="fade">
                                      <p:cBhvr>
                                        <p:cTn id="19" dur="500"/>
                                        <p:tgtEl>
                                          <p:spTgt spid="33794"/>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nodeType="clickEffect">
                                  <p:stCondLst>
                                    <p:cond delay="0"/>
                                  </p:stCondLst>
                                  <p:childTnLst>
                                    <p:animEffect transition="out" filter="fade">
                                      <p:cBhvr>
                                        <p:cTn id="28" dur="500"/>
                                        <p:tgtEl>
                                          <p:spTgt spid="33794"/>
                                        </p:tgtEl>
                                      </p:cBhvr>
                                    </p:animEffect>
                                    <p:set>
                                      <p:cBhvr>
                                        <p:cTn id="29" dur="1" fill="hold">
                                          <p:stCondLst>
                                            <p:cond delay="499"/>
                                          </p:stCondLst>
                                        </p:cTn>
                                        <p:tgtEl>
                                          <p:spTgt spid="33794"/>
                                        </p:tgtEl>
                                        <p:attrNameLst>
                                          <p:attrName>style.visibility</p:attrName>
                                        </p:attrNameLst>
                                      </p:cBhvr>
                                      <p:to>
                                        <p:strVal val="hidden"/>
                                      </p:to>
                                    </p:set>
                                  </p:childTnLst>
                                </p:cTn>
                              </p:par>
                              <p:par>
                                <p:cTn id="30" presetID="10" presetClass="exit" presetSubtype="0" fill="hold" nodeType="withEffect">
                                  <p:stCondLst>
                                    <p:cond delay="0"/>
                                  </p:stCondLst>
                                  <p:childTnLst>
                                    <p:animEffect transition="out" filter="fade">
                                      <p:cBhvr>
                                        <p:cTn id="31" dur="500"/>
                                        <p:tgtEl>
                                          <p:spTgt spid="9"/>
                                        </p:tgtEl>
                                      </p:cBhvr>
                                    </p:animEffect>
                                    <p:set>
                                      <p:cBhvr>
                                        <p:cTn id="32" dur="1" fill="hold">
                                          <p:stCondLst>
                                            <p:cond delay="499"/>
                                          </p:stCondLst>
                                        </p:cTn>
                                        <p:tgtEl>
                                          <p:spTgt spid="9"/>
                                        </p:tgtEl>
                                        <p:attrNameLst>
                                          <p:attrName>style.visibility</p:attrName>
                                        </p:attrNameLst>
                                      </p:cBhvr>
                                      <p:to>
                                        <p:strVal val="hidden"/>
                                      </p:to>
                                    </p:set>
                                  </p:childTnLst>
                                </p:cTn>
                              </p:par>
                            </p:childTnLst>
                          </p:cTn>
                        </p:par>
                        <p:par>
                          <p:cTn id="33" fill="hold">
                            <p:stCondLst>
                              <p:cond delay="500"/>
                            </p:stCondLst>
                            <p:childTnLst>
                              <p:par>
                                <p:cTn id="34" presetID="10" presetClass="entr" presetSubtype="0" fill="hold" nodeType="after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fade">
                                      <p:cBhvr>
                                        <p:cTn id="36" dur="500"/>
                                        <p:tgtEl>
                                          <p:spTgt spid="4"/>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fade">
                                      <p:cBhvr>
                                        <p:cTn id="41" dur="500"/>
                                        <p:tgtEl>
                                          <p:spTgt spid="11"/>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xit" presetSubtype="0" fill="hold" nodeType="clickEffect">
                                  <p:stCondLst>
                                    <p:cond delay="0"/>
                                  </p:stCondLst>
                                  <p:childTnLst>
                                    <p:animEffect transition="out" filter="fade">
                                      <p:cBhvr>
                                        <p:cTn id="45" dur="500"/>
                                        <p:tgtEl>
                                          <p:spTgt spid="4"/>
                                        </p:tgtEl>
                                      </p:cBhvr>
                                    </p:animEffect>
                                    <p:set>
                                      <p:cBhvr>
                                        <p:cTn id="46" dur="1" fill="hold">
                                          <p:stCondLst>
                                            <p:cond delay="499"/>
                                          </p:stCondLst>
                                        </p:cTn>
                                        <p:tgtEl>
                                          <p:spTgt spid="4"/>
                                        </p:tgtEl>
                                        <p:attrNameLst>
                                          <p:attrName>style.visibility</p:attrName>
                                        </p:attrNameLst>
                                      </p:cBhvr>
                                      <p:to>
                                        <p:strVal val="hidden"/>
                                      </p:to>
                                    </p:set>
                                  </p:childTnLst>
                                </p:cTn>
                              </p:par>
                              <p:par>
                                <p:cTn id="47" presetID="10" presetClass="exit" presetSubtype="0" fill="hold" nodeType="withEffect">
                                  <p:stCondLst>
                                    <p:cond delay="0"/>
                                  </p:stCondLst>
                                  <p:childTnLst>
                                    <p:animEffect transition="out" filter="fade">
                                      <p:cBhvr>
                                        <p:cTn id="48" dur="500"/>
                                        <p:tgtEl>
                                          <p:spTgt spid="11"/>
                                        </p:tgtEl>
                                      </p:cBhvr>
                                    </p:animEffect>
                                    <p:set>
                                      <p:cBhvr>
                                        <p:cTn id="49" dur="1" fill="hold">
                                          <p:stCondLst>
                                            <p:cond delay="499"/>
                                          </p:stCondLst>
                                        </p:cTn>
                                        <p:tgtEl>
                                          <p:spTgt spid="11"/>
                                        </p:tgtEl>
                                        <p:attrNameLst>
                                          <p:attrName>style.visibility</p:attrName>
                                        </p:attrNameLst>
                                      </p:cBhvr>
                                      <p:to>
                                        <p:strVal val="hidden"/>
                                      </p:to>
                                    </p:set>
                                  </p:childTnLst>
                                </p:cTn>
                              </p:par>
                            </p:childTnLst>
                          </p:cTn>
                        </p:par>
                        <p:par>
                          <p:cTn id="50" fill="hold">
                            <p:stCondLst>
                              <p:cond delay="500"/>
                            </p:stCondLst>
                            <p:childTnLst>
                              <p:par>
                                <p:cTn id="51" presetID="10" presetClass="entr" presetSubtype="0" fill="hold" nodeType="after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fade">
                                      <p:cBhvr>
                                        <p:cTn id="53" dur="500"/>
                                        <p:tgtEl>
                                          <p:spTgt spid="8"/>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13"/>
                                        </p:tgtEl>
                                        <p:attrNameLst>
                                          <p:attrName>style.visibility</p:attrName>
                                        </p:attrNameLst>
                                      </p:cBhvr>
                                      <p:to>
                                        <p:strVal val="visible"/>
                                      </p:to>
                                    </p:set>
                                    <p:animEffect transition="in" filter="fade">
                                      <p:cBhvr>
                                        <p:cTn id="58" dur="500"/>
                                        <p:tgtEl>
                                          <p:spTgt spid="13"/>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xit" presetSubtype="0" fill="hold" nodeType="clickEffect">
                                  <p:stCondLst>
                                    <p:cond delay="0"/>
                                  </p:stCondLst>
                                  <p:childTnLst>
                                    <p:animEffect transition="out" filter="fade">
                                      <p:cBhvr>
                                        <p:cTn id="62" dur="500"/>
                                        <p:tgtEl>
                                          <p:spTgt spid="8"/>
                                        </p:tgtEl>
                                      </p:cBhvr>
                                    </p:animEffect>
                                    <p:set>
                                      <p:cBhvr>
                                        <p:cTn id="63" dur="1" fill="hold">
                                          <p:stCondLst>
                                            <p:cond delay="499"/>
                                          </p:stCondLst>
                                        </p:cTn>
                                        <p:tgtEl>
                                          <p:spTgt spid="8"/>
                                        </p:tgtEl>
                                        <p:attrNameLst>
                                          <p:attrName>style.visibility</p:attrName>
                                        </p:attrNameLst>
                                      </p:cBhvr>
                                      <p:to>
                                        <p:strVal val="hidden"/>
                                      </p:to>
                                    </p:set>
                                  </p:childTnLst>
                                </p:cTn>
                              </p:par>
                              <p:par>
                                <p:cTn id="64" presetID="10" presetClass="exit" presetSubtype="0" fill="hold" nodeType="withEffect">
                                  <p:stCondLst>
                                    <p:cond delay="0"/>
                                  </p:stCondLst>
                                  <p:childTnLst>
                                    <p:animEffect transition="out" filter="fade">
                                      <p:cBhvr>
                                        <p:cTn id="65" dur="500"/>
                                        <p:tgtEl>
                                          <p:spTgt spid="13"/>
                                        </p:tgtEl>
                                      </p:cBhvr>
                                    </p:animEffect>
                                    <p:set>
                                      <p:cBhvr>
                                        <p:cTn id="66" dur="1" fill="hold">
                                          <p:stCondLst>
                                            <p:cond delay="499"/>
                                          </p:stCondLst>
                                        </p:cTn>
                                        <p:tgtEl>
                                          <p:spTgt spid="13"/>
                                        </p:tgtEl>
                                        <p:attrNameLst>
                                          <p:attrName>style.visibility</p:attrName>
                                        </p:attrNameLst>
                                      </p:cBhvr>
                                      <p:to>
                                        <p:strVal val="hidden"/>
                                      </p:to>
                                    </p:set>
                                  </p:childTnLst>
                                </p:cTn>
                              </p:par>
                            </p:childTnLst>
                          </p:cTn>
                        </p:par>
                        <p:par>
                          <p:cTn id="67" fill="hold">
                            <p:stCondLst>
                              <p:cond delay="500"/>
                            </p:stCondLst>
                            <p:childTnLst>
                              <p:par>
                                <p:cTn id="68" presetID="10" presetClass="entr" presetSubtype="0" fill="hold" nodeType="afterEffect">
                                  <p:stCondLst>
                                    <p:cond delay="0"/>
                                  </p:stCondLst>
                                  <p:childTnLst>
                                    <p:set>
                                      <p:cBhvr>
                                        <p:cTn id="69" dur="1" fill="hold">
                                          <p:stCondLst>
                                            <p:cond delay="0"/>
                                          </p:stCondLst>
                                        </p:cTn>
                                        <p:tgtEl>
                                          <p:spTgt spid="5"/>
                                        </p:tgtEl>
                                        <p:attrNameLst>
                                          <p:attrName>style.visibility</p:attrName>
                                        </p:attrNameLst>
                                      </p:cBhvr>
                                      <p:to>
                                        <p:strVal val="visible"/>
                                      </p:to>
                                    </p:set>
                                    <p:animEffect transition="in" filter="fade">
                                      <p:cBhvr>
                                        <p:cTn id="70" dur="500"/>
                                        <p:tgtEl>
                                          <p:spTgt spid="5"/>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nodeType="clickEffect">
                                  <p:stCondLst>
                                    <p:cond delay="0"/>
                                  </p:stCondLst>
                                  <p:childTnLst>
                                    <p:set>
                                      <p:cBhvr>
                                        <p:cTn id="74" dur="1" fill="hold">
                                          <p:stCondLst>
                                            <p:cond delay="0"/>
                                          </p:stCondLst>
                                        </p:cTn>
                                        <p:tgtEl>
                                          <p:spTgt spid="12"/>
                                        </p:tgtEl>
                                        <p:attrNameLst>
                                          <p:attrName>style.visibility</p:attrName>
                                        </p:attrNameLst>
                                      </p:cBhvr>
                                      <p:to>
                                        <p:strVal val="visible"/>
                                      </p:to>
                                    </p:set>
                                    <p:animEffect transition="in" filter="fade">
                                      <p:cBhvr>
                                        <p:cTn id="7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794" name="Object 2"/>
          <p:cNvGraphicFramePr>
            <a:graphicFrameLocks noChangeAspect="1"/>
          </p:cNvGraphicFramePr>
          <p:nvPr>
            <p:extLst>
              <p:ext uri="{D42A27DB-BD31-4B8C-83A1-F6EECF244321}">
                <p14:modId xmlns:p14="http://schemas.microsoft.com/office/powerpoint/2010/main" val="174080457"/>
              </p:ext>
            </p:extLst>
          </p:nvPr>
        </p:nvGraphicFramePr>
        <p:xfrm>
          <a:off x="2803525" y="2049463"/>
          <a:ext cx="3532188" cy="400050"/>
        </p:xfrm>
        <a:graphic>
          <a:graphicData uri="http://schemas.openxmlformats.org/presentationml/2006/ole">
            <mc:AlternateContent xmlns:mc="http://schemas.openxmlformats.org/markup-compatibility/2006">
              <mc:Choice xmlns:v="urn:schemas-microsoft-com:vml" Requires="v">
                <p:oleObj spid="_x0000_s225352" name="Equation" r:id="rId4" imgW="1460160" imgH="164880" progId="Equation.DSMT4">
                  <p:embed/>
                </p:oleObj>
              </mc:Choice>
              <mc:Fallback>
                <p:oleObj name="Equation" r:id="rId4" imgW="1460160" imgH="164880" progId="Equation.DSMT4">
                  <p:embed/>
                  <p:pic>
                    <p:nvPicPr>
                      <p:cNvPr id="0" name=""/>
                      <p:cNvPicPr>
                        <a:picLocks noChangeAspect="1" noChangeArrowheads="1"/>
                      </p:cNvPicPr>
                      <p:nvPr/>
                    </p:nvPicPr>
                    <p:blipFill>
                      <a:blip r:embed="rId5"/>
                      <a:srcRect/>
                      <a:stretch>
                        <a:fillRect/>
                      </a:stretch>
                    </p:blipFill>
                    <p:spPr bwMode="auto">
                      <a:xfrm>
                        <a:off x="2803525" y="2049463"/>
                        <a:ext cx="3532188" cy="400050"/>
                      </a:xfrm>
                      <a:prstGeom prst="rect">
                        <a:avLst/>
                      </a:prstGeom>
                      <a:noFill/>
                      <a:ln>
                        <a:noFill/>
                      </a:ln>
                      <a:effectLst/>
                      <a:extLst/>
                    </p:spPr>
                  </p:pic>
                </p:oleObj>
              </mc:Fallback>
            </mc:AlternateContent>
          </a:graphicData>
        </a:graphic>
      </p:graphicFrame>
      <p:sp>
        <p:nvSpPr>
          <p:cNvPr id="3" name="Title 1"/>
          <p:cNvSpPr>
            <a:spLocks noGrp="1"/>
          </p:cNvSpPr>
          <p:nvPr>
            <p:ph type="title" idx="4294967295"/>
          </p:nvPr>
        </p:nvSpPr>
        <p:spPr>
          <a:xfrm>
            <a:off x="912019" y="290737"/>
            <a:ext cx="7239000" cy="715962"/>
          </a:xfrm>
          <a:prstGeom prst="rect">
            <a:avLst/>
          </a:prstGeom>
        </p:spPr>
        <p:txBody>
          <a:bodyPr>
            <a:normAutofit/>
          </a:bodyPr>
          <a:lstStyle/>
          <a:p>
            <a:r>
              <a:rPr lang="en-US" sz="2400" dirty="0" smtClean="0">
                <a:latin typeface="Arial" pitchFamily="34" charset="0"/>
                <a:cs typeface="Arial" pitchFamily="34" charset="0"/>
              </a:rPr>
              <a:t>Simplify</a:t>
            </a:r>
            <a:endParaRPr lang="en-US" sz="2400" dirty="0">
              <a:latin typeface="Arial" pitchFamily="34" charset="0"/>
              <a:cs typeface="Arial" pitchFamily="34" charset="0"/>
            </a:endParaRPr>
          </a:p>
        </p:txBody>
      </p:sp>
      <p:graphicFrame>
        <p:nvGraphicFramePr>
          <p:cNvPr id="2" name="Object 1"/>
          <p:cNvGraphicFramePr>
            <a:graphicFrameLocks noChangeAspect="1"/>
          </p:cNvGraphicFramePr>
          <p:nvPr>
            <p:extLst>
              <p:ext uri="{D42A27DB-BD31-4B8C-83A1-F6EECF244321}">
                <p14:modId xmlns:p14="http://schemas.microsoft.com/office/powerpoint/2010/main" val="1748243935"/>
              </p:ext>
            </p:extLst>
          </p:nvPr>
        </p:nvGraphicFramePr>
        <p:xfrm>
          <a:off x="3097213" y="1001713"/>
          <a:ext cx="2919412" cy="520700"/>
        </p:xfrm>
        <a:graphic>
          <a:graphicData uri="http://schemas.openxmlformats.org/presentationml/2006/ole">
            <mc:AlternateContent xmlns:mc="http://schemas.openxmlformats.org/markup-compatibility/2006">
              <mc:Choice xmlns:v="urn:schemas-microsoft-com:vml" Requires="v">
                <p:oleObj spid="_x0000_s225353" name="Equation" r:id="rId6" imgW="1206360" imgH="215640" progId="Equation.DSMT4">
                  <p:embed/>
                </p:oleObj>
              </mc:Choice>
              <mc:Fallback>
                <p:oleObj name="Equation" r:id="rId6" imgW="1206360" imgH="215640" progId="Equation.DSMT4">
                  <p:embed/>
                  <p:pic>
                    <p:nvPicPr>
                      <p:cNvPr id="0" name=""/>
                      <p:cNvPicPr>
                        <a:picLocks noChangeAspect="1" noChangeArrowheads="1"/>
                      </p:cNvPicPr>
                      <p:nvPr/>
                    </p:nvPicPr>
                    <p:blipFill>
                      <a:blip r:embed="rId7"/>
                      <a:srcRect/>
                      <a:stretch>
                        <a:fillRect/>
                      </a:stretch>
                    </p:blipFill>
                    <p:spPr bwMode="auto">
                      <a:xfrm>
                        <a:off x="3097213" y="1001713"/>
                        <a:ext cx="2919412"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2498657603"/>
              </p:ext>
            </p:extLst>
          </p:nvPr>
        </p:nvGraphicFramePr>
        <p:xfrm>
          <a:off x="2900363" y="2678113"/>
          <a:ext cx="3597275" cy="546100"/>
        </p:xfrm>
        <a:graphic>
          <a:graphicData uri="http://schemas.openxmlformats.org/presentationml/2006/ole">
            <mc:AlternateContent xmlns:mc="http://schemas.openxmlformats.org/markup-compatibility/2006">
              <mc:Choice xmlns:v="urn:schemas-microsoft-com:vml" Requires="v">
                <p:oleObj spid="_x0000_s225354" name="Equation" r:id="rId8" imgW="1422360" imgH="215640" progId="Equation.DSMT4">
                  <p:embed/>
                </p:oleObj>
              </mc:Choice>
              <mc:Fallback>
                <p:oleObj name="Equation" r:id="rId8" imgW="1422360" imgH="215640" progId="Equation.DSMT4">
                  <p:embed/>
                  <p:pic>
                    <p:nvPicPr>
                      <p:cNvPr id="0" name=""/>
                      <p:cNvPicPr>
                        <a:picLocks noChangeAspect="1" noChangeArrowheads="1"/>
                      </p:cNvPicPr>
                      <p:nvPr/>
                    </p:nvPicPr>
                    <p:blipFill>
                      <a:blip r:embed="rId9"/>
                      <a:srcRect/>
                      <a:stretch>
                        <a:fillRect/>
                      </a:stretch>
                    </p:blipFill>
                    <p:spPr bwMode="auto">
                      <a:xfrm>
                        <a:off x="2900363" y="2678113"/>
                        <a:ext cx="3597275" cy="546100"/>
                      </a:xfrm>
                      <a:prstGeom prst="rect">
                        <a:avLst/>
                      </a:prstGeom>
                      <a:noFill/>
                      <a:ln>
                        <a:noFill/>
                      </a:ln>
                      <a:effec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897451850"/>
              </p:ext>
            </p:extLst>
          </p:nvPr>
        </p:nvGraphicFramePr>
        <p:xfrm>
          <a:off x="1231900" y="4886325"/>
          <a:ext cx="6678613" cy="563563"/>
        </p:xfrm>
        <a:graphic>
          <a:graphicData uri="http://schemas.openxmlformats.org/presentationml/2006/ole">
            <mc:AlternateContent xmlns:mc="http://schemas.openxmlformats.org/markup-compatibility/2006">
              <mc:Choice xmlns:v="urn:schemas-microsoft-com:vml" Requires="v">
                <p:oleObj spid="_x0000_s225355" name="Equation" r:id="rId10" imgW="2552400" imgH="215640" progId="Equation.DSMT4">
                  <p:embed/>
                </p:oleObj>
              </mc:Choice>
              <mc:Fallback>
                <p:oleObj name="Equation" r:id="rId10" imgW="2552400" imgH="215640" progId="Equation.DSMT4">
                  <p:embed/>
                  <p:pic>
                    <p:nvPicPr>
                      <p:cNvPr id="0" name=""/>
                      <p:cNvPicPr>
                        <a:picLocks noChangeAspect="1" noChangeArrowheads="1"/>
                      </p:cNvPicPr>
                      <p:nvPr/>
                    </p:nvPicPr>
                    <p:blipFill>
                      <a:blip r:embed="rId11"/>
                      <a:srcRect/>
                      <a:stretch>
                        <a:fillRect/>
                      </a:stretch>
                    </p:blipFill>
                    <p:spPr bwMode="auto">
                      <a:xfrm>
                        <a:off x="1231900" y="4886325"/>
                        <a:ext cx="6678613" cy="563563"/>
                      </a:xfrm>
                      <a:prstGeom prst="rect">
                        <a:avLst/>
                      </a:prstGeom>
                      <a:noFill/>
                      <a:ln>
                        <a:noFill/>
                      </a:ln>
                      <a:effec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645633835"/>
              </p:ext>
            </p:extLst>
          </p:nvPr>
        </p:nvGraphicFramePr>
        <p:xfrm>
          <a:off x="1982788" y="3716338"/>
          <a:ext cx="5173662" cy="517525"/>
        </p:xfrm>
        <a:graphic>
          <a:graphicData uri="http://schemas.openxmlformats.org/presentationml/2006/ole">
            <mc:AlternateContent xmlns:mc="http://schemas.openxmlformats.org/markup-compatibility/2006">
              <mc:Choice xmlns:v="urn:schemas-microsoft-com:vml" Requires="v">
                <p:oleObj spid="_x0000_s225356" name="Equation" r:id="rId12" imgW="2031840" imgH="203040" progId="Equation.DSMT4">
                  <p:embed/>
                </p:oleObj>
              </mc:Choice>
              <mc:Fallback>
                <p:oleObj name="Equation" r:id="rId12" imgW="2031840" imgH="203040" progId="Equation.DSMT4">
                  <p:embed/>
                  <p:pic>
                    <p:nvPicPr>
                      <p:cNvPr id="0" name=""/>
                      <p:cNvPicPr>
                        <a:picLocks noChangeAspect="1" noChangeArrowheads="1"/>
                      </p:cNvPicPr>
                      <p:nvPr/>
                    </p:nvPicPr>
                    <p:blipFill>
                      <a:blip r:embed="rId13"/>
                      <a:srcRect/>
                      <a:stretch>
                        <a:fillRect/>
                      </a:stretch>
                    </p:blipFill>
                    <p:spPr bwMode="auto">
                      <a:xfrm>
                        <a:off x="1982788" y="3716338"/>
                        <a:ext cx="5173662" cy="517525"/>
                      </a:xfrm>
                      <a:prstGeom prst="rect">
                        <a:avLst/>
                      </a:prstGeom>
                      <a:noFill/>
                      <a:ln>
                        <a:noFill/>
                      </a:ln>
                      <a:effectLst/>
                    </p:spPr>
                  </p:pic>
                </p:oleObj>
              </mc:Fallback>
            </mc:AlternateContent>
          </a:graphicData>
        </a:graphic>
      </p:graphicFrame>
      <p:graphicFrame>
        <p:nvGraphicFramePr>
          <p:cNvPr id="9" name="Object 2"/>
          <p:cNvGraphicFramePr>
            <a:graphicFrameLocks noChangeAspect="1"/>
          </p:cNvGraphicFramePr>
          <p:nvPr>
            <p:extLst>
              <p:ext uri="{D42A27DB-BD31-4B8C-83A1-F6EECF244321}">
                <p14:modId xmlns:p14="http://schemas.microsoft.com/office/powerpoint/2010/main" val="691751941"/>
              </p:ext>
            </p:extLst>
          </p:nvPr>
        </p:nvGraphicFramePr>
        <p:xfrm>
          <a:off x="3656013" y="2354263"/>
          <a:ext cx="1901825" cy="461962"/>
        </p:xfrm>
        <a:graphic>
          <a:graphicData uri="http://schemas.openxmlformats.org/presentationml/2006/ole">
            <mc:AlternateContent xmlns:mc="http://schemas.openxmlformats.org/markup-compatibility/2006">
              <mc:Choice xmlns:v="urn:schemas-microsoft-com:vml" Requires="v">
                <p:oleObj spid="_x0000_s225357" name="Equation" r:id="rId14" imgW="787320" imgH="190440" progId="Equation.DSMT4">
                  <p:embed/>
                </p:oleObj>
              </mc:Choice>
              <mc:Fallback>
                <p:oleObj name="Equation" r:id="rId14" imgW="787320" imgH="190440" progId="Equation.DSMT4">
                  <p:embed/>
                  <p:pic>
                    <p:nvPicPr>
                      <p:cNvPr id="0" name=""/>
                      <p:cNvPicPr>
                        <a:picLocks noChangeAspect="1" noChangeArrowheads="1"/>
                      </p:cNvPicPr>
                      <p:nvPr/>
                    </p:nvPicPr>
                    <p:blipFill>
                      <a:blip r:embed="rId15"/>
                      <a:srcRect/>
                      <a:stretch>
                        <a:fillRect/>
                      </a:stretch>
                    </p:blipFill>
                    <p:spPr bwMode="auto">
                      <a:xfrm>
                        <a:off x="3656013" y="2354263"/>
                        <a:ext cx="1901825" cy="461962"/>
                      </a:xfrm>
                      <a:prstGeom prst="rect">
                        <a:avLst/>
                      </a:prstGeom>
                      <a:noFill/>
                      <a:ln>
                        <a:noFill/>
                      </a:ln>
                      <a:effectLs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4222331526"/>
              </p:ext>
            </p:extLst>
          </p:nvPr>
        </p:nvGraphicFramePr>
        <p:xfrm>
          <a:off x="3779838" y="1430338"/>
          <a:ext cx="1628775" cy="520700"/>
        </p:xfrm>
        <a:graphic>
          <a:graphicData uri="http://schemas.openxmlformats.org/presentationml/2006/ole">
            <mc:AlternateContent xmlns:mc="http://schemas.openxmlformats.org/markup-compatibility/2006">
              <mc:Choice xmlns:v="urn:schemas-microsoft-com:vml" Requires="v">
                <p:oleObj spid="_x0000_s225358" name="Equation" r:id="rId16" imgW="672840" imgH="215640" progId="Equation.DSMT4">
                  <p:embed/>
                </p:oleObj>
              </mc:Choice>
              <mc:Fallback>
                <p:oleObj name="Equation" r:id="rId16" imgW="672840" imgH="215640" progId="Equation.DSMT4">
                  <p:embed/>
                  <p:pic>
                    <p:nvPicPr>
                      <p:cNvPr id="0" name=""/>
                      <p:cNvPicPr>
                        <a:picLocks noChangeAspect="1" noChangeArrowheads="1"/>
                      </p:cNvPicPr>
                      <p:nvPr/>
                    </p:nvPicPr>
                    <p:blipFill>
                      <a:blip r:embed="rId17"/>
                      <a:srcRect/>
                      <a:stretch>
                        <a:fillRect/>
                      </a:stretch>
                    </p:blipFill>
                    <p:spPr bwMode="auto">
                      <a:xfrm>
                        <a:off x="3779838" y="1430338"/>
                        <a:ext cx="1628775"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1250471580"/>
              </p:ext>
            </p:extLst>
          </p:nvPr>
        </p:nvGraphicFramePr>
        <p:xfrm>
          <a:off x="3106738" y="3211513"/>
          <a:ext cx="2860675" cy="547687"/>
        </p:xfrm>
        <a:graphic>
          <a:graphicData uri="http://schemas.openxmlformats.org/presentationml/2006/ole">
            <mc:AlternateContent xmlns:mc="http://schemas.openxmlformats.org/markup-compatibility/2006">
              <mc:Choice xmlns:v="urn:schemas-microsoft-com:vml" Requires="v">
                <p:oleObj spid="_x0000_s225359" name="Equation" r:id="rId18" imgW="1130040" imgH="215640" progId="Equation.DSMT4">
                  <p:embed/>
                </p:oleObj>
              </mc:Choice>
              <mc:Fallback>
                <p:oleObj name="Equation" r:id="rId18" imgW="1130040" imgH="215640" progId="Equation.DSMT4">
                  <p:embed/>
                  <p:pic>
                    <p:nvPicPr>
                      <p:cNvPr id="0" name=""/>
                      <p:cNvPicPr>
                        <a:picLocks noChangeAspect="1" noChangeArrowheads="1"/>
                      </p:cNvPicPr>
                      <p:nvPr/>
                    </p:nvPicPr>
                    <p:blipFill>
                      <a:blip r:embed="rId19"/>
                      <a:srcRect/>
                      <a:stretch>
                        <a:fillRect/>
                      </a:stretch>
                    </p:blipFill>
                    <p:spPr bwMode="auto">
                      <a:xfrm>
                        <a:off x="3106738" y="3211513"/>
                        <a:ext cx="2860675" cy="547687"/>
                      </a:xfrm>
                      <a:prstGeom prst="rect">
                        <a:avLst/>
                      </a:prstGeom>
                      <a:noFill/>
                      <a:ln>
                        <a:noFill/>
                      </a:ln>
                      <a:effec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1806658420"/>
              </p:ext>
            </p:extLst>
          </p:nvPr>
        </p:nvGraphicFramePr>
        <p:xfrm>
          <a:off x="3667125" y="5495925"/>
          <a:ext cx="1728788" cy="563563"/>
        </p:xfrm>
        <a:graphic>
          <a:graphicData uri="http://schemas.openxmlformats.org/presentationml/2006/ole">
            <mc:AlternateContent xmlns:mc="http://schemas.openxmlformats.org/markup-compatibility/2006">
              <mc:Choice xmlns:v="urn:schemas-microsoft-com:vml" Requires="v">
                <p:oleObj spid="_x0000_s225360" name="Equation" r:id="rId20" imgW="660240" imgH="215640" progId="Equation.DSMT4">
                  <p:embed/>
                </p:oleObj>
              </mc:Choice>
              <mc:Fallback>
                <p:oleObj name="Equation" r:id="rId20" imgW="660240" imgH="215640" progId="Equation.DSMT4">
                  <p:embed/>
                  <p:pic>
                    <p:nvPicPr>
                      <p:cNvPr id="0" name=""/>
                      <p:cNvPicPr>
                        <a:picLocks noChangeAspect="1" noChangeArrowheads="1"/>
                      </p:cNvPicPr>
                      <p:nvPr/>
                    </p:nvPicPr>
                    <p:blipFill>
                      <a:blip r:embed="rId21"/>
                      <a:srcRect/>
                      <a:stretch>
                        <a:fillRect/>
                      </a:stretch>
                    </p:blipFill>
                    <p:spPr bwMode="auto">
                      <a:xfrm>
                        <a:off x="3667125" y="5495925"/>
                        <a:ext cx="1728788" cy="563563"/>
                      </a:xfrm>
                      <a:prstGeom prst="rect">
                        <a:avLst/>
                      </a:prstGeom>
                      <a:noFill/>
                      <a:ln>
                        <a:noFill/>
                      </a:ln>
                      <a:effec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1302096459"/>
              </p:ext>
            </p:extLst>
          </p:nvPr>
        </p:nvGraphicFramePr>
        <p:xfrm>
          <a:off x="2835275" y="4341813"/>
          <a:ext cx="3490913" cy="485775"/>
        </p:xfrm>
        <a:graphic>
          <a:graphicData uri="http://schemas.openxmlformats.org/presentationml/2006/ole">
            <mc:AlternateContent xmlns:mc="http://schemas.openxmlformats.org/markup-compatibility/2006">
              <mc:Choice xmlns:v="urn:schemas-microsoft-com:vml" Requires="v">
                <p:oleObj spid="_x0000_s225361" name="Equation" r:id="rId22" imgW="1371600" imgH="190440" progId="Equation.DSMT4">
                  <p:embed/>
                </p:oleObj>
              </mc:Choice>
              <mc:Fallback>
                <p:oleObj name="Equation" r:id="rId22" imgW="1371600" imgH="190440" progId="Equation.DSMT4">
                  <p:embed/>
                  <p:pic>
                    <p:nvPicPr>
                      <p:cNvPr id="0" name=""/>
                      <p:cNvPicPr>
                        <a:picLocks noChangeAspect="1" noChangeArrowheads="1"/>
                      </p:cNvPicPr>
                      <p:nvPr/>
                    </p:nvPicPr>
                    <p:blipFill>
                      <a:blip r:embed="rId23"/>
                      <a:srcRect/>
                      <a:stretch>
                        <a:fillRect/>
                      </a:stretch>
                    </p:blipFill>
                    <p:spPr bwMode="auto">
                      <a:xfrm>
                        <a:off x="2835275" y="4341813"/>
                        <a:ext cx="3490913" cy="485775"/>
                      </a:xfrm>
                      <a:prstGeom prst="rect">
                        <a:avLst/>
                      </a:prstGeom>
                      <a:noFill/>
                      <a:ln>
                        <a:noFill/>
                      </a:ln>
                      <a:effectLst/>
                    </p:spPr>
                  </p:pic>
                </p:oleObj>
              </mc:Fallback>
            </mc:AlternateContent>
          </a:graphicData>
        </a:graphic>
      </p:graphicFrame>
      <p:sp>
        <p:nvSpPr>
          <p:cNvPr id="6" name="Footer Placeholder 5"/>
          <p:cNvSpPr>
            <a:spLocks noGrp="1"/>
          </p:cNvSpPr>
          <p:nvPr>
            <p:ph type="ftr" sz="quarter" idx="10"/>
          </p:nvPr>
        </p:nvSpPr>
        <p:spPr/>
        <p:txBody>
          <a:bodyPr/>
          <a:lstStyle/>
          <a:p>
            <a:r>
              <a:rPr lang="en-US" smtClean="0"/>
              <a:t>Copyright Scott Storla 2015</a:t>
            </a:r>
            <a:endParaRPr lang="en-US"/>
          </a:p>
        </p:txBody>
      </p:sp>
    </p:spTree>
    <p:extLst>
      <p:ext uri="{BB962C8B-B14F-4D97-AF65-F5344CB8AC3E}">
        <p14:creationId xmlns:p14="http://schemas.microsoft.com/office/powerpoint/2010/main" val="139094182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10"/>
                                        </p:tgtEl>
                                      </p:cBhvr>
                                    </p:animEffect>
                                    <p:set>
                                      <p:cBhvr>
                                        <p:cTn id="12" dur="1" fill="hold">
                                          <p:stCondLst>
                                            <p:cond delay="499"/>
                                          </p:stCondLst>
                                        </p:cTn>
                                        <p:tgtEl>
                                          <p:spTgt spid="10"/>
                                        </p:tgtEl>
                                        <p:attrNameLst>
                                          <p:attrName>style.visibility</p:attrName>
                                        </p:attrNameLst>
                                      </p:cBhvr>
                                      <p:to>
                                        <p:strVal val="hidden"/>
                                      </p:to>
                                    </p:set>
                                  </p:childTnLst>
                                </p:cTn>
                              </p:par>
                              <p:par>
                                <p:cTn id="13" presetID="10" presetClass="exit" presetSubtype="0" fill="hold" nodeType="withEffect">
                                  <p:stCondLst>
                                    <p:cond delay="0"/>
                                  </p:stCondLst>
                                  <p:childTnLst>
                                    <p:animEffect transition="out" filter="fade">
                                      <p:cBhvr>
                                        <p:cTn id="14" dur="500"/>
                                        <p:tgtEl>
                                          <p:spTgt spid="2"/>
                                        </p:tgtEl>
                                      </p:cBhvr>
                                    </p:animEffect>
                                    <p:set>
                                      <p:cBhvr>
                                        <p:cTn id="15" dur="1" fill="hold">
                                          <p:stCondLst>
                                            <p:cond delay="499"/>
                                          </p:stCondLst>
                                        </p:cTn>
                                        <p:tgtEl>
                                          <p:spTgt spid="2"/>
                                        </p:tgtEl>
                                        <p:attrNameLst>
                                          <p:attrName>style.visibility</p:attrName>
                                        </p:attrNameLst>
                                      </p:cBhvr>
                                      <p:to>
                                        <p:strVal val="hidden"/>
                                      </p:to>
                                    </p:set>
                                  </p:childTnLst>
                                </p:cTn>
                              </p:par>
                            </p:childTnLst>
                          </p:cTn>
                        </p:par>
                        <p:par>
                          <p:cTn id="16" fill="hold">
                            <p:stCondLst>
                              <p:cond delay="500"/>
                            </p:stCondLst>
                            <p:childTnLst>
                              <p:par>
                                <p:cTn id="17" presetID="10" presetClass="entr" presetSubtype="0" fill="hold" nodeType="afterEffect">
                                  <p:stCondLst>
                                    <p:cond delay="0"/>
                                  </p:stCondLst>
                                  <p:childTnLst>
                                    <p:set>
                                      <p:cBhvr>
                                        <p:cTn id="18" dur="1" fill="hold">
                                          <p:stCondLst>
                                            <p:cond delay="0"/>
                                          </p:stCondLst>
                                        </p:cTn>
                                        <p:tgtEl>
                                          <p:spTgt spid="33794"/>
                                        </p:tgtEl>
                                        <p:attrNameLst>
                                          <p:attrName>style.visibility</p:attrName>
                                        </p:attrNameLst>
                                      </p:cBhvr>
                                      <p:to>
                                        <p:strVal val="visible"/>
                                      </p:to>
                                    </p:set>
                                    <p:animEffect transition="in" filter="fade">
                                      <p:cBhvr>
                                        <p:cTn id="19" dur="500"/>
                                        <p:tgtEl>
                                          <p:spTgt spid="33794"/>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nodeType="clickEffect">
                                  <p:stCondLst>
                                    <p:cond delay="0"/>
                                  </p:stCondLst>
                                  <p:childTnLst>
                                    <p:animEffect transition="out" filter="fade">
                                      <p:cBhvr>
                                        <p:cTn id="28" dur="500"/>
                                        <p:tgtEl>
                                          <p:spTgt spid="33794"/>
                                        </p:tgtEl>
                                      </p:cBhvr>
                                    </p:animEffect>
                                    <p:set>
                                      <p:cBhvr>
                                        <p:cTn id="29" dur="1" fill="hold">
                                          <p:stCondLst>
                                            <p:cond delay="499"/>
                                          </p:stCondLst>
                                        </p:cTn>
                                        <p:tgtEl>
                                          <p:spTgt spid="33794"/>
                                        </p:tgtEl>
                                        <p:attrNameLst>
                                          <p:attrName>style.visibility</p:attrName>
                                        </p:attrNameLst>
                                      </p:cBhvr>
                                      <p:to>
                                        <p:strVal val="hidden"/>
                                      </p:to>
                                    </p:set>
                                  </p:childTnLst>
                                </p:cTn>
                              </p:par>
                              <p:par>
                                <p:cTn id="30" presetID="10" presetClass="exit" presetSubtype="0" fill="hold" nodeType="withEffect">
                                  <p:stCondLst>
                                    <p:cond delay="0"/>
                                  </p:stCondLst>
                                  <p:childTnLst>
                                    <p:animEffect transition="out" filter="fade">
                                      <p:cBhvr>
                                        <p:cTn id="31" dur="500"/>
                                        <p:tgtEl>
                                          <p:spTgt spid="9"/>
                                        </p:tgtEl>
                                      </p:cBhvr>
                                    </p:animEffect>
                                    <p:set>
                                      <p:cBhvr>
                                        <p:cTn id="32" dur="1" fill="hold">
                                          <p:stCondLst>
                                            <p:cond delay="499"/>
                                          </p:stCondLst>
                                        </p:cTn>
                                        <p:tgtEl>
                                          <p:spTgt spid="9"/>
                                        </p:tgtEl>
                                        <p:attrNameLst>
                                          <p:attrName>style.visibility</p:attrName>
                                        </p:attrNameLst>
                                      </p:cBhvr>
                                      <p:to>
                                        <p:strVal val="hidden"/>
                                      </p:to>
                                    </p:set>
                                  </p:childTnLst>
                                </p:cTn>
                              </p:par>
                            </p:childTnLst>
                          </p:cTn>
                        </p:par>
                        <p:par>
                          <p:cTn id="33" fill="hold">
                            <p:stCondLst>
                              <p:cond delay="500"/>
                            </p:stCondLst>
                            <p:childTnLst>
                              <p:par>
                                <p:cTn id="34" presetID="10" presetClass="entr" presetSubtype="0" fill="hold" nodeType="after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fade">
                                      <p:cBhvr>
                                        <p:cTn id="36" dur="500"/>
                                        <p:tgtEl>
                                          <p:spTgt spid="4"/>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fade">
                                      <p:cBhvr>
                                        <p:cTn id="41" dur="500"/>
                                        <p:tgtEl>
                                          <p:spTgt spid="11"/>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xit" presetSubtype="0" fill="hold" nodeType="clickEffect">
                                  <p:stCondLst>
                                    <p:cond delay="0"/>
                                  </p:stCondLst>
                                  <p:childTnLst>
                                    <p:animEffect transition="out" filter="fade">
                                      <p:cBhvr>
                                        <p:cTn id="45" dur="500"/>
                                        <p:tgtEl>
                                          <p:spTgt spid="4"/>
                                        </p:tgtEl>
                                      </p:cBhvr>
                                    </p:animEffect>
                                    <p:set>
                                      <p:cBhvr>
                                        <p:cTn id="46" dur="1" fill="hold">
                                          <p:stCondLst>
                                            <p:cond delay="499"/>
                                          </p:stCondLst>
                                        </p:cTn>
                                        <p:tgtEl>
                                          <p:spTgt spid="4"/>
                                        </p:tgtEl>
                                        <p:attrNameLst>
                                          <p:attrName>style.visibility</p:attrName>
                                        </p:attrNameLst>
                                      </p:cBhvr>
                                      <p:to>
                                        <p:strVal val="hidden"/>
                                      </p:to>
                                    </p:set>
                                  </p:childTnLst>
                                </p:cTn>
                              </p:par>
                              <p:par>
                                <p:cTn id="47" presetID="10" presetClass="exit" presetSubtype="0" fill="hold" nodeType="withEffect">
                                  <p:stCondLst>
                                    <p:cond delay="0"/>
                                  </p:stCondLst>
                                  <p:childTnLst>
                                    <p:animEffect transition="out" filter="fade">
                                      <p:cBhvr>
                                        <p:cTn id="48" dur="500"/>
                                        <p:tgtEl>
                                          <p:spTgt spid="11"/>
                                        </p:tgtEl>
                                      </p:cBhvr>
                                    </p:animEffect>
                                    <p:set>
                                      <p:cBhvr>
                                        <p:cTn id="49" dur="1" fill="hold">
                                          <p:stCondLst>
                                            <p:cond delay="499"/>
                                          </p:stCondLst>
                                        </p:cTn>
                                        <p:tgtEl>
                                          <p:spTgt spid="11"/>
                                        </p:tgtEl>
                                        <p:attrNameLst>
                                          <p:attrName>style.visibility</p:attrName>
                                        </p:attrNameLst>
                                      </p:cBhvr>
                                      <p:to>
                                        <p:strVal val="hidden"/>
                                      </p:to>
                                    </p:set>
                                  </p:childTnLst>
                                </p:cTn>
                              </p:par>
                            </p:childTnLst>
                          </p:cTn>
                        </p:par>
                        <p:par>
                          <p:cTn id="50" fill="hold">
                            <p:stCondLst>
                              <p:cond delay="500"/>
                            </p:stCondLst>
                            <p:childTnLst>
                              <p:par>
                                <p:cTn id="51" presetID="10" presetClass="entr" presetSubtype="0" fill="hold" nodeType="after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fade">
                                      <p:cBhvr>
                                        <p:cTn id="53" dur="500"/>
                                        <p:tgtEl>
                                          <p:spTgt spid="8"/>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13"/>
                                        </p:tgtEl>
                                        <p:attrNameLst>
                                          <p:attrName>style.visibility</p:attrName>
                                        </p:attrNameLst>
                                      </p:cBhvr>
                                      <p:to>
                                        <p:strVal val="visible"/>
                                      </p:to>
                                    </p:set>
                                    <p:animEffect transition="in" filter="fade">
                                      <p:cBhvr>
                                        <p:cTn id="58" dur="500"/>
                                        <p:tgtEl>
                                          <p:spTgt spid="13"/>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xit" presetSubtype="0" fill="hold" nodeType="clickEffect">
                                  <p:stCondLst>
                                    <p:cond delay="0"/>
                                  </p:stCondLst>
                                  <p:childTnLst>
                                    <p:animEffect transition="out" filter="fade">
                                      <p:cBhvr>
                                        <p:cTn id="62" dur="500"/>
                                        <p:tgtEl>
                                          <p:spTgt spid="8"/>
                                        </p:tgtEl>
                                      </p:cBhvr>
                                    </p:animEffect>
                                    <p:set>
                                      <p:cBhvr>
                                        <p:cTn id="63" dur="1" fill="hold">
                                          <p:stCondLst>
                                            <p:cond delay="499"/>
                                          </p:stCondLst>
                                        </p:cTn>
                                        <p:tgtEl>
                                          <p:spTgt spid="8"/>
                                        </p:tgtEl>
                                        <p:attrNameLst>
                                          <p:attrName>style.visibility</p:attrName>
                                        </p:attrNameLst>
                                      </p:cBhvr>
                                      <p:to>
                                        <p:strVal val="hidden"/>
                                      </p:to>
                                    </p:set>
                                  </p:childTnLst>
                                </p:cTn>
                              </p:par>
                              <p:par>
                                <p:cTn id="64" presetID="10" presetClass="exit" presetSubtype="0" fill="hold" nodeType="withEffect">
                                  <p:stCondLst>
                                    <p:cond delay="0"/>
                                  </p:stCondLst>
                                  <p:childTnLst>
                                    <p:animEffect transition="out" filter="fade">
                                      <p:cBhvr>
                                        <p:cTn id="65" dur="500"/>
                                        <p:tgtEl>
                                          <p:spTgt spid="13"/>
                                        </p:tgtEl>
                                      </p:cBhvr>
                                    </p:animEffect>
                                    <p:set>
                                      <p:cBhvr>
                                        <p:cTn id="66" dur="1" fill="hold">
                                          <p:stCondLst>
                                            <p:cond delay="499"/>
                                          </p:stCondLst>
                                        </p:cTn>
                                        <p:tgtEl>
                                          <p:spTgt spid="13"/>
                                        </p:tgtEl>
                                        <p:attrNameLst>
                                          <p:attrName>style.visibility</p:attrName>
                                        </p:attrNameLst>
                                      </p:cBhvr>
                                      <p:to>
                                        <p:strVal val="hidden"/>
                                      </p:to>
                                    </p:set>
                                  </p:childTnLst>
                                </p:cTn>
                              </p:par>
                            </p:childTnLst>
                          </p:cTn>
                        </p:par>
                        <p:par>
                          <p:cTn id="67" fill="hold">
                            <p:stCondLst>
                              <p:cond delay="500"/>
                            </p:stCondLst>
                            <p:childTnLst>
                              <p:par>
                                <p:cTn id="68" presetID="10" presetClass="entr" presetSubtype="0" fill="hold" nodeType="afterEffect">
                                  <p:stCondLst>
                                    <p:cond delay="0"/>
                                  </p:stCondLst>
                                  <p:childTnLst>
                                    <p:set>
                                      <p:cBhvr>
                                        <p:cTn id="69" dur="1" fill="hold">
                                          <p:stCondLst>
                                            <p:cond delay="0"/>
                                          </p:stCondLst>
                                        </p:cTn>
                                        <p:tgtEl>
                                          <p:spTgt spid="5"/>
                                        </p:tgtEl>
                                        <p:attrNameLst>
                                          <p:attrName>style.visibility</p:attrName>
                                        </p:attrNameLst>
                                      </p:cBhvr>
                                      <p:to>
                                        <p:strVal val="visible"/>
                                      </p:to>
                                    </p:set>
                                    <p:animEffect transition="in" filter="fade">
                                      <p:cBhvr>
                                        <p:cTn id="70" dur="500"/>
                                        <p:tgtEl>
                                          <p:spTgt spid="5"/>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nodeType="clickEffect">
                                  <p:stCondLst>
                                    <p:cond delay="0"/>
                                  </p:stCondLst>
                                  <p:childTnLst>
                                    <p:set>
                                      <p:cBhvr>
                                        <p:cTn id="74" dur="1" fill="hold">
                                          <p:stCondLst>
                                            <p:cond delay="0"/>
                                          </p:stCondLst>
                                        </p:cTn>
                                        <p:tgtEl>
                                          <p:spTgt spid="12"/>
                                        </p:tgtEl>
                                        <p:attrNameLst>
                                          <p:attrName>style.visibility</p:attrName>
                                        </p:attrNameLst>
                                      </p:cBhvr>
                                      <p:to>
                                        <p:strVal val="visible"/>
                                      </p:to>
                                    </p:set>
                                    <p:animEffect transition="in" filter="fade">
                                      <p:cBhvr>
                                        <p:cTn id="7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14400" y="1752600"/>
            <a:ext cx="7315200" cy="762000"/>
          </a:xfrm>
          <a:prstGeom prst="rect">
            <a:avLst/>
          </a:prstGeom>
        </p:spPr>
        <p:txBody>
          <a:bodyPr>
            <a:normAutofit/>
          </a:bodyPr>
          <a:lstStyle/>
          <a:p>
            <a:r>
              <a:rPr lang="en-US" sz="2800" dirty="0" smtClean="0">
                <a:latin typeface="Arial" pitchFamily="34" charset="0"/>
                <a:cs typeface="Arial" pitchFamily="34" charset="0"/>
              </a:rPr>
              <a:t>Adding and Subtracting Polynomials</a:t>
            </a:r>
            <a:endParaRPr lang="en-US" sz="2800" dirty="0">
              <a:latin typeface="Arial" pitchFamily="34" charset="0"/>
              <a:cs typeface="Arial" pitchFamily="34" charset="0"/>
            </a:endParaRPr>
          </a:p>
        </p:txBody>
      </p:sp>
      <p:sp>
        <p:nvSpPr>
          <p:cNvPr id="3" name="Footer Placeholder 2"/>
          <p:cNvSpPr>
            <a:spLocks noGrp="1"/>
          </p:cNvSpPr>
          <p:nvPr>
            <p:ph type="ftr" sz="quarter" idx="10"/>
          </p:nvPr>
        </p:nvSpPr>
        <p:spPr/>
        <p:txBody>
          <a:bodyPr/>
          <a:lstStyle/>
          <a:p>
            <a:r>
              <a:rPr lang="en-US" smtClean="0"/>
              <a:t>Copyright Scott Storla 2015</a:t>
            </a:r>
            <a:endParaRPr lang="en-US"/>
          </a:p>
        </p:txBody>
      </p:sp>
    </p:spTree>
    <p:extLst>
      <p:ext uri="{BB962C8B-B14F-4D97-AF65-F5344CB8AC3E}">
        <p14:creationId xmlns:p14="http://schemas.microsoft.com/office/powerpoint/2010/main" val="19103079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Grp="1" noChangeAspect="1"/>
          </p:cNvGraphicFramePr>
          <p:nvPr>
            <p:extLst>
              <p:ext uri="{D42A27DB-BD31-4B8C-83A1-F6EECF244321}">
                <p14:modId xmlns:p14="http://schemas.microsoft.com/office/powerpoint/2010/main" val="91861558"/>
              </p:ext>
            </p:extLst>
          </p:nvPr>
        </p:nvGraphicFramePr>
        <p:xfrm>
          <a:off x="3667232" y="2539029"/>
          <a:ext cx="1862340" cy="807425"/>
        </p:xfrm>
        <a:graphic>
          <a:graphicData uri="http://schemas.openxmlformats.org/presentationml/2006/ole">
            <mc:AlternateContent xmlns:mc="http://schemas.openxmlformats.org/markup-compatibility/2006">
              <mc:Choice xmlns:v="urn:schemas-microsoft-com:vml" Requires="v">
                <p:oleObj spid="_x0000_s206897" name="Equation" r:id="rId4" imgW="380880" imgH="164880" progId="Equation.DSMT4">
                  <p:embed/>
                </p:oleObj>
              </mc:Choice>
              <mc:Fallback>
                <p:oleObj name="Equation" r:id="rId4" imgW="380880" imgH="164880" progId="Equation.DSMT4">
                  <p:embed/>
                  <p:pic>
                    <p:nvPicPr>
                      <p:cNvPr id="0" name=""/>
                      <p:cNvPicPr>
                        <a:picLocks noGrp="1" noChangeAspect="1" noChangeArrowheads="1"/>
                      </p:cNvPicPr>
                      <p:nvPr/>
                    </p:nvPicPr>
                    <p:blipFill>
                      <a:blip r:embed="rId5"/>
                      <a:srcRect/>
                      <a:stretch>
                        <a:fillRect/>
                      </a:stretch>
                    </p:blipFill>
                    <p:spPr bwMode="auto">
                      <a:xfrm>
                        <a:off x="3667232" y="2539029"/>
                        <a:ext cx="1862340" cy="80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Oval 2"/>
          <p:cNvSpPr/>
          <p:nvPr/>
        </p:nvSpPr>
        <p:spPr>
          <a:xfrm>
            <a:off x="3643952" y="2650312"/>
            <a:ext cx="566777" cy="56677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Arrow Connector 4"/>
          <p:cNvCxnSpPr/>
          <p:nvPr/>
        </p:nvCxnSpPr>
        <p:spPr>
          <a:xfrm>
            <a:off x="2753436" y="2133600"/>
            <a:ext cx="914400" cy="66911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1877136" y="1665111"/>
            <a:ext cx="2667000" cy="461665"/>
          </a:xfrm>
          <a:prstGeom prst="rect">
            <a:avLst/>
          </a:prstGeom>
          <a:noFill/>
        </p:spPr>
        <p:txBody>
          <a:bodyPr wrap="square" rtlCol="0">
            <a:spAutoFit/>
          </a:bodyPr>
          <a:lstStyle/>
          <a:p>
            <a:r>
              <a:rPr lang="en-US" sz="2400" dirty="0" smtClean="0">
                <a:latin typeface="Arial" pitchFamily="34" charset="0"/>
                <a:cs typeface="Arial" pitchFamily="34" charset="0"/>
              </a:rPr>
              <a:t>Coefficient</a:t>
            </a:r>
            <a:endParaRPr lang="en-US" sz="2400" dirty="0">
              <a:latin typeface="Arial" pitchFamily="34" charset="0"/>
              <a:cs typeface="Arial" pitchFamily="34" charset="0"/>
            </a:endParaRPr>
          </a:p>
        </p:txBody>
      </p:sp>
      <p:sp>
        <p:nvSpPr>
          <p:cNvPr id="9" name="Oval 8"/>
          <p:cNvSpPr/>
          <p:nvPr/>
        </p:nvSpPr>
        <p:spPr>
          <a:xfrm>
            <a:off x="3557343" y="2484450"/>
            <a:ext cx="980364" cy="9593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p:cNvCxnSpPr/>
          <p:nvPr/>
        </p:nvCxnSpPr>
        <p:spPr>
          <a:xfrm flipV="1">
            <a:off x="3557343" y="3426562"/>
            <a:ext cx="304825" cy="82995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310452" y="4191000"/>
            <a:ext cx="2667000" cy="461665"/>
          </a:xfrm>
          <a:prstGeom prst="rect">
            <a:avLst/>
          </a:prstGeom>
          <a:noFill/>
        </p:spPr>
        <p:txBody>
          <a:bodyPr wrap="square" rtlCol="0">
            <a:spAutoFit/>
          </a:bodyPr>
          <a:lstStyle/>
          <a:p>
            <a:r>
              <a:rPr lang="en-US" sz="2400" dirty="0" smtClean="0">
                <a:latin typeface="Arial" pitchFamily="34" charset="0"/>
                <a:cs typeface="Arial" pitchFamily="34" charset="0"/>
              </a:rPr>
              <a:t>Variable term</a:t>
            </a:r>
            <a:endParaRPr lang="en-US" sz="2400" dirty="0">
              <a:latin typeface="Arial" pitchFamily="34" charset="0"/>
              <a:cs typeface="Arial" pitchFamily="34" charset="0"/>
            </a:endParaRPr>
          </a:p>
        </p:txBody>
      </p:sp>
      <p:sp>
        <p:nvSpPr>
          <p:cNvPr id="14" name="Oval 13"/>
          <p:cNvSpPr/>
          <p:nvPr/>
        </p:nvSpPr>
        <p:spPr>
          <a:xfrm>
            <a:off x="4876800" y="2536062"/>
            <a:ext cx="810218" cy="79283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p:cNvCxnSpPr/>
          <p:nvPr/>
        </p:nvCxnSpPr>
        <p:spPr>
          <a:xfrm flipH="1" flipV="1">
            <a:off x="5519406" y="3328893"/>
            <a:ext cx="652793" cy="79576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687018" y="4191000"/>
            <a:ext cx="2161582" cy="461665"/>
          </a:xfrm>
          <a:prstGeom prst="rect">
            <a:avLst/>
          </a:prstGeom>
          <a:noFill/>
        </p:spPr>
        <p:txBody>
          <a:bodyPr wrap="square" rtlCol="0">
            <a:spAutoFit/>
          </a:bodyPr>
          <a:lstStyle/>
          <a:p>
            <a:r>
              <a:rPr lang="en-US" sz="2400" dirty="0" smtClean="0">
                <a:latin typeface="Arial" pitchFamily="34" charset="0"/>
                <a:cs typeface="Arial" pitchFamily="34" charset="0"/>
              </a:rPr>
              <a:t>Constant term</a:t>
            </a:r>
            <a:endParaRPr lang="en-US" sz="2400" dirty="0">
              <a:latin typeface="Arial" pitchFamily="34" charset="0"/>
              <a:cs typeface="Arial" pitchFamily="34" charset="0"/>
            </a:endParaRPr>
          </a:p>
        </p:txBody>
      </p:sp>
      <p:sp>
        <p:nvSpPr>
          <p:cNvPr id="4" name="Footer Placeholder 3"/>
          <p:cNvSpPr>
            <a:spLocks noGrp="1"/>
          </p:cNvSpPr>
          <p:nvPr>
            <p:ph type="ftr" sz="quarter" idx="10"/>
          </p:nvPr>
        </p:nvSpPr>
        <p:spPr/>
        <p:txBody>
          <a:bodyPr/>
          <a:lstStyle/>
          <a:p>
            <a:r>
              <a:rPr lang="en-US" smtClean="0"/>
              <a:t>Copyright Scott Storla 2015</a:t>
            </a:r>
            <a:endParaRPr lang="en-US"/>
          </a:p>
        </p:txBody>
      </p:sp>
    </p:spTree>
    <p:extLst>
      <p:ext uri="{BB962C8B-B14F-4D97-AF65-F5344CB8AC3E}">
        <p14:creationId xmlns:p14="http://schemas.microsoft.com/office/powerpoint/2010/main" val="17420653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1)">
                                      <p:cBhvr>
                                        <p:cTn id="7" dur="1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left)">
                                      <p:cBhvr>
                                        <p:cTn id="12" dur="500"/>
                                        <p:tgtEl>
                                          <p:spTgt spid="10"/>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wheel(1)">
                                      <p:cBhvr>
                                        <p:cTn id="20" dur="10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2" fill="hold"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wipe(right)">
                                      <p:cBhvr>
                                        <p:cTn id="25" dur="500"/>
                                        <p:tgtEl>
                                          <p:spTgt spid="15"/>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fade">
                                      <p:cBhvr>
                                        <p:cTn id="28" dur="500"/>
                                        <p:tgtEl>
                                          <p:spTgt spid="16"/>
                                        </p:tgtEl>
                                      </p:cBhvr>
                                    </p:animEffect>
                                  </p:childTnLst>
                                </p:cTn>
                              </p:par>
                            </p:childTnLst>
                          </p:cTn>
                        </p:par>
                      </p:childTnLst>
                    </p:cTn>
                  </p:par>
                  <p:par>
                    <p:cTn id="29" fill="hold">
                      <p:stCondLst>
                        <p:cond delay="indefinite"/>
                      </p:stCondLst>
                      <p:childTnLst>
                        <p:par>
                          <p:cTn id="30" fill="hold">
                            <p:stCondLst>
                              <p:cond delay="0"/>
                            </p:stCondLst>
                            <p:childTnLst>
                              <p:par>
                                <p:cTn id="31" presetID="21" presetClass="entr" presetSubtype="1"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wheel(1)">
                                      <p:cBhvr>
                                        <p:cTn id="33" dur="1000"/>
                                        <p:tgtEl>
                                          <p:spTgt spid="3"/>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nodeType="click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wipe(left)">
                                      <p:cBhvr>
                                        <p:cTn id="38" dur="500"/>
                                        <p:tgtEl>
                                          <p:spTgt spid="5"/>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fade">
                                      <p:cBhvr>
                                        <p:cTn id="4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p:bldP spid="9" grpId="0" animBg="1"/>
      <p:bldP spid="11" grpId="0"/>
      <p:bldP spid="14" grpId="0" animBg="1"/>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8679" name="Object 7"/>
          <p:cNvGraphicFramePr>
            <a:graphicFrameLocks noChangeAspect="1"/>
          </p:cNvGraphicFramePr>
          <p:nvPr>
            <p:extLst>
              <p:ext uri="{D42A27DB-BD31-4B8C-83A1-F6EECF244321}">
                <p14:modId xmlns:p14="http://schemas.microsoft.com/office/powerpoint/2010/main" val="1443880761"/>
              </p:ext>
            </p:extLst>
          </p:nvPr>
        </p:nvGraphicFramePr>
        <p:xfrm>
          <a:off x="2209800" y="2895600"/>
          <a:ext cx="4843186" cy="2133600"/>
        </p:xfrm>
        <a:graphic>
          <a:graphicData uri="http://schemas.openxmlformats.org/presentationml/2006/ole">
            <mc:AlternateContent xmlns:mc="http://schemas.openxmlformats.org/markup-compatibility/2006">
              <mc:Choice xmlns:v="urn:schemas-microsoft-com:vml" Requires="v">
                <p:oleObj spid="_x0000_s150700" name="Document" r:id="rId4" imgW="3630750" imgH="1592608" progId="Word.Document.12">
                  <p:embed/>
                </p:oleObj>
              </mc:Choice>
              <mc:Fallback>
                <p:oleObj name="Document" r:id="rId4" imgW="3630750" imgH="1592608" progId="Word.Document.12">
                  <p:embed/>
                  <p:pic>
                    <p:nvPicPr>
                      <p:cNvPr id="0" name=""/>
                      <p:cNvPicPr>
                        <a:picLocks noChangeAspect="1" noChangeArrowheads="1"/>
                      </p:cNvPicPr>
                      <p:nvPr/>
                    </p:nvPicPr>
                    <p:blipFill>
                      <a:blip r:embed="rId5"/>
                      <a:srcRect/>
                      <a:stretch>
                        <a:fillRect/>
                      </a:stretch>
                    </p:blipFill>
                    <p:spPr bwMode="auto">
                      <a:xfrm>
                        <a:off x="2209800" y="2895600"/>
                        <a:ext cx="4843186" cy="2133600"/>
                      </a:xfrm>
                      <a:prstGeom prst="rect">
                        <a:avLst/>
                      </a:prstGeom>
                      <a:noFill/>
                      <a:ln>
                        <a:noFill/>
                      </a:ln>
                      <a:effectLst/>
                      <a:extLst/>
                    </p:spPr>
                  </p:pic>
                </p:oleObj>
              </mc:Fallback>
            </mc:AlternateContent>
          </a:graphicData>
        </a:graphic>
      </p:graphicFrame>
      <p:sp>
        <p:nvSpPr>
          <p:cNvPr id="2" name="Footer Placeholder 1"/>
          <p:cNvSpPr>
            <a:spLocks noGrp="1"/>
          </p:cNvSpPr>
          <p:nvPr>
            <p:ph type="ftr" sz="quarter" idx="10"/>
          </p:nvPr>
        </p:nvSpPr>
        <p:spPr/>
        <p:txBody>
          <a:bodyPr/>
          <a:lstStyle/>
          <a:p>
            <a:r>
              <a:rPr lang="en-US" smtClean="0"/>
              <a:t>Copyright Scott Storla 2015</a:t>
            </a:r>
            <a:endParaRPr lang="en-US"/>
          </a:p>
        </p:txBody>
      </p:sp>
      <p:graphicFrame>
        <p:nvGraphicFramePr>
          <p:cNvPr id="3" name="Object 2"/>
          <p:cNvGraphicFramePr>
            <a:graphicFrameLocks noChangeAspect="1"/>
          </p:cNvGraphicFramePr>
          <p:nvPr>
            <p:extLst>
              <p:ext uri="{D42A27DB-BD31-4B8C-83A1-F6EECF244321}">
                <p14:modId xmlns:p14="http://schemas.microsoft.com/office/powerpoint/2010/main" val="285437332"/>
              </p:ext>
            </p:extLst>
          </p:nvPr>
        </p:nvGraphicFramePr>
        <p:xfrm>
          <a:off x="1738313" y="533400"/>
          <a:ext cx="5653087" cy="2084388"/>
        </p:xfrm>
        <a:graphic>
          <a:graphicData uri="http://schemas.openxmlformats.org/presentationml/2006/ole">
            <mc:AlternateContent xmlns:mc="http://schemas.openxmlformats.org/markup-compatibility/2006">
              <mc:Choice xmlns:v="urn:schemas-microsoft-com:vml" Requires="v">
                <p:oleObj spid="_x0000_s150701" name="Document" r:id="rId6" imgW="5736343" imgH="2102603" progId="Word.Document.12">
                  <p:embed/>
                </p:oleObj>
              </mc:Choice>
              <mc:Fallback>
                <p:oleObj name="Document" r:id="rId6" imgW="5736343" imgH="2102603" progId="Word.Document.12">
                  <p:embed/>
                  <p:pic>
                    <p:nvPicPr>
                      <p:cNvPr id="0" name=""/>
                      <p:cNvPicPr/>
                      <p:nvPr/>
                    </p:nvPicPr>
                    <p:blipFill>
                      <a:blip r:embed="rId7"/>
                      <a:stretch>
                        <a:fillRect/>
                      </a:stretch>
                    </p:blipFill>
                    <p:spPr>
                      <a:xfrm>
                        <a:off x="1738313" y="533400"/>
                        <a:ext cx="5653087" cy="2084388"/>
                      </a:xfrm>
                      <a:prstGeom prst="rect">
                        <a:avLst/>
                      </a:prstGeom>
                    </p:spPr>
                  </p:pic>
                </p:oleObj>
              </mc:Fallback>
            </mc:AlternateContent>
          </a:graphicData>
        </a:graphic>
      </p:graphicFrame>
    </p:spTree>
    <p:extLst>
      <p:ext uri="{BB962C8B-B14F-4D97-AF65-F5344CB8AC3E}">
        <p14:creationId xmlns:p14="http://schemas.microsoft.com/office/powerpoint/2010/main" val="11019853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8679"/>
                                        </p:tgtEl>
                                        <p:attrNameLst>
                                          <p:attrName>style.visibility</p:attrName>
                                        </p:attrNameLst>
                                      </p:cBhvr>
                                      <p:to>
                                        <p:strVal val="visible"/>
                                      </p:to>
                                    </p:set>
                                    <p:animEffect transition="in" filter="fade">
                                      <p:cBhvr>
                                        <p:cTn id="7" dur="500"/>
                                        <p:tgtEl>
                                          <p:spTgt spid="286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986" name="Object 2"/>
          <p:cNvGraphicFramePr>
            <a:graphicFrameLocks noGrp="1" noChangeAspect="1"/>
          </p:cNvGraphicFramePr>
          <p:nvPr>
            <p:ph idx="4294967295"/>
            <p:extLst>
              <p:ext uri="{D42A27DB-BD31-4B8C-83A1-F6EECF244321}">
                <p14:modId xmlns:p14="http://schemas.microsoft.com/office/powerpoint/2010/main" val="2706741136"/>
              </p:ext>
            </p:extLst>
          </p:nvPr>
        </p:nvGraphicFramePr>
        <p:xfrm>
          <a:off x="2590800" y="1025525"/>
          <a:ext cx="3870325" cy="387350"/>
        </p:xfrm>
        <a:graphic>
          <a:graphicData uri="http://schemas.openxmlformats.org/presentationml/2006/ole">
            <mc:AlternateContent xmlns:mc="http://schemas.openxmlformats.org/markup-compatibility/2006">
              <mc:Choice xmlns:v="urn:schemas-microsoft-com:vml" Requires="v">
                <p:oleObj spid="_x0000_s215144" name="Equation" r:id="rId4" imgW="1650960" imgH="164880" progId="Equation.DSMT4">
                  <p:embed/>
                </p:oleObj>
              </mc:Choice>
              <mc:Fallback>
                <p:oleObj name="Equation" r:id="rId4" imgW="1650960" imgH="164880" progId="Equation.DSMT4">
                  <p:embed/>
                  <p:pic>
                    <p:nvPicPr>
                      <p:cNvPr id="0" name=""/>
                      <p:cNvPicPr>
                        <a:picLocks noChangeAspect="1" noChangeArrowheads="1"/>
                      </p:cNvPicPr>
                      <p:nvPr/>
                    </p:nvPicPr>
                    <p:blipFill>
                      <a:blip r:embed="rId5"/>
                      <a:srcRect/>
                      <a:stretch>
                        <a:fillRect/>
                      </a:stretch>
                    </p:blipFill>
                    <p:spPr bwMode="auto">
                      <a:xfrm>
                        <a:off x="2590800" y="1025525"/>
                        <a:ext cx="3870325" cy="387350"/>
                      </a:xfrm>
                      <a:prstGeom prst="rect">
                        <a:avLst/>
                      </a:prstGeom>
                      <a:noFill/>
                      <a:ln>
                        <a:noFill/>
                      </a:ln>
                      <a:effectLst/>
                      <a:extLst/>
                    </p:spPr>
                  </p:pic>
                </p:oleObj>
              </mc:Fallback>
            </mc:AlternateContent>
          </a:graphicData>
        </a:graphic>
      </p:graphicFrame>
      <p:sp>
        <p:nvSpPr>
          <p:cNvPr id="5" name="TextBox 4"/>
          <p:cNvSpPr txBox="1"/>
          <p:nvPr/>
        </p:nvSpPr>
        <p:spPr>
          <a:xfrm>
            <a:off x="914400" y="228600"/>
            <a:ext cx="7315200" cy="461665"/>
          </a:xfrm>
          <a:prstGeom prst="rect">
            <a:avLst/>
          </a:prstGeom>
          <a:noFill/>
        </p:spPr>
        <p:txBody>
          <a:bodyPr wrap="square" rtlCol="0">
            <a:spAutoFit/>
          </a:bodyPr>
          <a:lstStyle/>
          <a:p>
            <a:pPr algn="ctr"/>
            <a:r>
              <a:rPr lang="en-US" sz="2400" dirty="0" smtClean="0">
                <a:latin typeface="Arial" pitchFamily="34" charset="0"/>
                <a:cs typeface="Arial" pitchFamily="34" charset="0"/>
              </a:rPr>
              <a:t>Special names for the number of terms.</a:t>
            </a:r>
            <a:endParaRPr lang="en-US" sz="2400" dirty="0">
              <a:latin typeface="Arial" pitchFamily="34" charset="0"/>
              <a:cs typeface="Arial" pitchFamily="34" charset="0"/>
            </a:endParaRPr>
          </a:p>
        </p:txBody>
      </p:sp>
      <p:graphicFrame>
        <p:nvGraphicFramePr>
          <p:cNvPr id="10" name="Object 2"/>
          <p:cNvGraphicFramePr>
            <a:graphicFrameLocks noChangeAspect="1"/>
          </p:cNvGraphicFramePr>
          <p:nvPr>
            <p:extLst>
              <p:ext uri="{D42A27DB-BD31-4B8C-83A1-F6EECF244321}">
                <p14:modId xmlns:p14="http://schemas.microsoft.com/office/powerpoint/2010/main" val="4078344325"/>
              </p:ext>
            </p:extLst>
          </p:nvPr>
        </p:nvGraphicFramePr>
        <p:xfrm>
          <a:off x="2589213" y="1857375"/>
          <a:ext cx="3935412" cy="371475"/>
        </p:xfrm>
        <a:graphic>
          <a:graphicData uri="http://schemas.openxmlformats.org/presentationml/2006/ole">
            <mc:AlternateContent xmlns:mc="http://schemas.openxmlformats.org/markup-compatibility/2006">
              <mc:Choice xmlns:v="urn:schemas-microsoft-com:vml" Requires="v">
                <p:oleObj spid="_x0000_s215145" name="Equation" r:id="rId6" imgW="1752480" imgH="164880" progId="Equation.DSMT4">
                  <p:embed/>
                </p:oleObj>
              </mc:Choice>
              <mc:Fallback>
                <p:oleObj name="Equation" r:id="rId6" imgW="1752480" imgH="164880" progId="Equation.DSMT4">
                  <p:embed/>
                  <p:pic>
                    <p:nvPicPr>
                      <p:cNvPr id="0" name=""/>
                      <p:cNvPicPr>
                        <a:picLocks noChangeAspect="1" noChangeArrowheads="1"/>
                      </p:cNvPicPr>
                      <p:nvPr/>
                    </p:nvPicPr>
                    <p:blipFill>
                      <a:blip r:embed="rId7"/>
                      <a:srcRect/>
                      <a:stretch>
                        <a:fillRect/>
                      </a:stretch>
                    </p:blipFill>
                    <p:spPr bwMode="auto">
                      <a:xfrm>
                        <a:off x="2589213" y="1857375"/>
                        <a:ext cx="3935412" cy="371475"/>
                      </a:xfrm>
                      <a:prstGeom prst="rect">
                        <a:avLst/>
                      </a:prstGeom>
                      <a:noFill/>
                      <a:ln>
                        <a:noFill/>
                      </a:ln>
                      <a:effectLst/>
                      <a:extLst/>
                    </p:spPr>
                  </p:pic>
                </p:oleObj>
              </mc:Fallback>
            </mc:AlternateContent>
          </a:graphicData>
        </a:graphic>
      </p:graphicFrame>
      <p:graphicFrame>
        <p:nvGraphicFramePr>
          <p:cNvPr id="11" name="Object 2"/>
          <p:cNvGraphicFramePr>
            <a:graphicFrameLocks noChangeAspect="1"/>
          </p:cNvGraphicFramePr>
          <p:nvPr>
            <p:extLst>
              <p:ext uri="{D42A27DB-BD31-4B8C-83A1-F6EECF244321}">
                <p14:modId xmlns:p14="http://schemas.microsoft.com/office/powerpoint/2010/main" val="455711338"/>
              </p:ext>
            </p:extLst>
          </p:nvPr>
        </p:nvGraphicFramePr>
        <p:xfrm>
          <a:off x="2486025" y="2771775"/>
          <a:ext cx="4445000" cy="369888"/>
        </p:xfrm>
        <a:graphic>
          <a:graphicData uri="http://schemas.openxmlformats.org/presentationml/2006/ole">
            <mc:AlternateContent xmlns:mc="http://schemas.openxmlformats.org/markup-compatibility/2006">
              <mc:Choice xmlns:v="urn:schemas-microsoft-com:vml" Requires="v">
                <p:oleObj spid="_x0000_s215146" name="Equation" r:id="rId8" imgW="1981080" imgH="164880" progId="Equation.DSMT4">
                  <p:embed/>
                </p:oleObj>
              </mc:Choice>
              <mc:Fallback>
                <p:oleObj name="Equation" r:id="rId8" imgW="1981080" imgH="164880" progId="Equation.DSMT4">
                  <p:embed/>
                  <p:pic>
                    <p:nvPicPr>
                      <p:cNvPr id="0" name=""/>
                      <p:cNvPicPr>
                        <a:picLocks noChangeAspect="1" noChangeArrowheads="1"/>
                      </p:cNvPicPr>
                      <p:nvPr/>
                    </p:nvPicPr>
                    <p:blipFill>
                      <a:blip r:embed="rId9"/>
                      <a:srcRect/>
                      <a:stretch>
                        <a:fillRect/>
                      </a:stretch>
                    </p:blipFill>
                    <p:spPr bwMode="auto">
                      <a:xfrm>
                        <a:off x="2486025" y="2771775"/>
                        <a:ext cx="4445000" cy="369888"/>
                      </a:xfrm>
                      <a:prstGeom prst="rect">
                        <a:avLst/>
                      </a:prstGeom>
                      <a:noFill/>
                      <a:ln>
                        <a:noFill/>
                      </a:ln>
                      <a:effectLst/>
                      <a:extLst/>
                    </p:spPr>
                  </p:pic>
                </p:oleObj>
              </mc:Fallback>
            </mc:AlternateContent>
          </a:graphicData>
        </a:graphic>
      </p:graphicFrame>
      <p:sp>
        <p:nvSpPr>
          <p:cNvPr id="2" name="Footer Placeholder 1"/>
          <p:cNvSpPr>
            <a:spLocks noGrp="1"/>
          </p:cNvSpPr>
          <p:nvPr>
            <p:ph type="ftr" sz="quarter" idx="10"/>
          </p:nvPr>
        </p:nvSpPr>
        <p:spPr/>
        <p:txBody>
          <a:bodyPr/>
          <a:lstStyle/>
          <a:p>
            <a:r>
              <a:rPr lang="en-US" smtClean="0"/>
              <a:t>Copyright Scott Storla 2015</a:t>
            </a:r>
            <a:endParaRPr lang="en-US"/>
          </a:p>
        </p:txBody>
      </p:sp>
    </p:spTree>
    <p:extLst>
      <p:ext uri="{BB962C8B-B14F-4D97-AF65-F5344CB8AC3E}">
        <p14:creationId xmlns:p14="http://schemas.microsoft.com/office/powerpoint/2010/main" val="3328016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1986"/>
                                        </p:tgtEl>
                                        <p:attrNameLst>
                                          <p:attrName>style.visibility</p:attrName>
                                        </p:attrNameLst>
                                      </p:cBhvr>
                                      <p:to>
                                        <p:strVal val="visible"/>
                                      </p:to>
                                    </p:set>
                                    <p:animEffect transition="in" filter="fade">
                                      <p:cBhvr>
                                        <p:cTn id="7" dur="500"/>
                                        <p:tgtEl>
                                          <p:spTgt spid="4198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p:cNvGraphicFramePr>
            <a:graphicFrameLocks noGrp="1" noChangeAspect="1"/>
          </p:cNvGraphicFramePr>
          <p:nvPr>
            <p:extLst>
              <p:ext uri="{D42A27DB-BD31-4B8C-83A1-F6EECF244321}">
                <p14:modId xmlns:p14="http://schemas.microsoft.com/office/powerpoint/2010/main" val="843390099"/>
              </p:ext>
            </p:extLst>
          </p:nvPr>
        </p:nvGraphicFramePr>
        <p:xfrm>
          <a:off x="3919859" y="2787086"/>
          <a:ext cx="1264285" cy="476726"/>
        </p:xfrm>
        <a:graphic>
          <a:graphicData uri="http://schemas.openxmlformats.org/presentationml/2006/ole">
            <mc:AlternateContent xmlns:mc="http://schemas.openxmlformats.org/markup-compatibility/2006">
              <mc:Choice xmlns:v="urn:schemas-microsoft-com:vml" Requires="v">
                <p:oleObj spid="_x0000_s212038" name="Equation" r:id="rId4" imgW="469800" imgH="177480" progId="Equation.DSMT4">
                  <p:embed/>
                </p:oleObj>
              </mc:Choice>
              <mc:Fallback>
                <p:oleObj name="Equation" r:id="rId4" imgW="469800" imgH="177480" progId="Equation.DSMT4">
                  <p:embed/>
                  <p:pic>
                    <p:nvPicPr>
                      <p:cNvPr id="0" name=""/>
                      <p:cNvPicPr>
                        <a:picLocks noGrp="1" noChangeAspect="1" noChangeArrowheads="1"/>
                      </p:cNvPicPr>
                      <p:nvPr/>
                    </p:nvPicPr>
                    <p:blipFill>
                      <a:blip r:embed="rId5"/>
                      <a:srcRect/>
                      <a:stretch>
                        <a:fillRect/>
                      </a:stretch>
                    </p:blipFill>
                    <p:spPr bwMode="auto">
                      <a:xfrm>
                        <a:off x="3919859" y="2787086"/>
                        <a:ext cx="1264285" cy="476726"/>
                      </a:xfrm>
                      <a:prstGeom prst="rect">
                        <a:avLst/>
                      </a:prstGeom>
                      <a:noFill/>
                      <a:ln>
                        <a:noFill/>
                      </a:ln>
                      <a:effectLst/>
                    </p:spPr>
                  </p:pic>
                </p:oleObj>
              </mc:Fallback>
            </mc:AlternateContent>
          </a:graphicData>
        </a:graphic>
      </p:graphicFrame>
      <p:sp>
        <p:nvSpPr>
          <p:cNvPr id="2" name="Footer Placeholder 1"/>
          <p:cNvSpPr>
            <a:spLocks noGrp="1"/>
          </p:cNvSpPr>
          <p:nvPr>
            <p:ph type="ftr" sz="quarter" idx="10"/>
          </p:nvPr>
        </p:nvSpPr>
        <p:spPr/>
        <p:txBody>
          <a:bodyPr/>
          <a:lstStyle/>
          <a:p>
            <a:r>
              <a:rPr lang="en-US" smtClean="0"/>
              <a:t>Copyright Scott Storla 2015</a:t>
            </a:r>
            <a:endParaRPr lang="en-US"/>
          </a:p>
        </p:txBody>
      </p:sp>
      <p:graphicFrame>
        <p:nvGraphicFramePr>
          <p:cNvPr id="11" name="Object 10"/>
          <p:cNvGraphicFramePr>
            <a:graphicFrameLocks noGrp="1" noChangeAspect="1"/>
          </p:cNvGraphicFramePr>
          <p:nvPr>
            <p:extLst>
              <p:ext uri="{D42A27DB-BD31-4B8C-83A1-F6EECF244321}">
                <p14:modId xmlns:p14="http://schemas.microsoft.com/office/powerpoint/2010/main" val="1681224415"/>
              </p:ext>
            </p:extLst>
          </p:nvPr>
        </p:nvGraphicFramePr>
        <p:xfrm>
          <a:off x="4038600" y="2133600"/>
          <a:ext cx="1026805" cy="408728"/>
        </p:xfrm>
        <a:graphic>
          <a:graphicData uri="http://schemas.openxmlformats.org/presentationml/2006/ole">
            <mc:AlternateContent xmlns:mc="http://schemas.openxmlformats.org/markup-compatibility/2006">
              <mc:Choice xmlns:v="urn:schemas-microsoft-com:vml" Requires="v">
                <p:oleObj spid="_x0000_s212039" name="Equation" r:id="rId6" imgW="380880" imgH="152280" progId="Equation.DSMT4">
                  <p:embed/>
                </p:oleObj>
              </mc:Choice>
              <mc:Fallback>
                <p:oleObj name="Equation" r:id="rId6" imgW="380880" imgH="152280" progId="Equation.DSMT4">
                  <p:embed/>
                  <p:pic>
                    <p:nvPicPr>
                      <p:cNvPr id="0" name=""/>
                      <p:cNvPicPr>
                        <a:picLocks noGrp="1" noChangeAspect="1" noChangeArrowheads="1"/>
                      </p:cNvPicPr>
                      <p:nvPr/>
                    </p:nvPicPr>
                    <p:blipFill>
                      <a:blip r:embed="rId7"/>
                      <a:srcRect/>
                      <a:stretch>
                        <a:fillRect/>
                      </a:stretch>
                    </p:blipFill>
                    <p:spPr bwMode="auto">
                      <a:xfrm>
                        <a:off x="4038600" y="2133600"/>
                        <a:ext cx="1026805" cy="408728"/>
                      </a:xfrm>
                      <a:prstGeom prst="rect">
                        <a:avLst/>
                      </a:prstGeom>
                      <a:noFill/>
                      <a:ln>
                        <a:noFill/>
                      </a:ln>
                      <a:effectLst/>
                    </p:spPr>
                  </p:pic>
                </p:oleObj>
              </mc:Fallback>
            </mc:AlternateContent>
          </a:graphicData>
        </a:graphic>
      </p:graphicFrame>
      <p:sp>
        <p:nvSpPr>
          <p:cNvPr id="13" name="TextBox 12"/>
          <p:cNvSpPr txBox="1"/>
          <p:nvPr/>
        </p:nvSpPr>
        <p:spPr>
          <a:xfrm>
            <a:off x="2133600" y="238233"/>
            <a:ext cx="5486400" cy="1477328"/>
          </a:xfrm>
          <a:prstGeom prst="rect">
            <a:avLst/>
          </a:prstGeom>
          <a:noFill/>
        </p:spPr>
        <p:txBody>
          <a:bodyPr wrap="square" rtlCol="0">
            <a:spAutoFit/>
          </a:bodyPr>
          <a:lstStyle/>
          <a:p>
            <a:pPr marL="342900" indent="-342900">
              <a:buAutoNum type="arabicPeriod"/>
            </a:pPr>
            <a:r>
              <a:rPr lang="en-US" sz="2000" dirty="0" smtClean="0">
                <a:latin typeface="Arial"/>
                <a:ea typeface="Calibri"/>
                <a:cs typeface="Times New Roman"/>
              </a:rPr>
              <a:t>Write </a:t>
            </a:r>
            <a:r>
              <a:rPr lang="en-US" sz="2000" dirty="0">
                <a:latin typeface="Arial"/>
                <a:ea typeface="Calibri"/>
                <a:cs typeface="Times New Roman"/>
              </a:rPr>
              <a:t>the polynomial </a:t>
            </a:r>
            <a:r>
              <a:rPr lang="en-US" sz="2000" dirty="0" smtClean="0">
                <a:latin typeface="Arial"/>
                <a:ea typeface="Calibri"/>
                <a:cs typeface="Times New Roman"/>
              </a:rPr>
              <a:t>as a sum </a:t>
            </a:r>
            <a:r>
              <a:rPr lang="en-US" sz="2000" dirty="0">
                <a:latin typeface="Arial"/>
                <a:ea typeface="Calibri"/>
                <a:cs typeface="Times New Roman"/>
              </a:rPr>
              <a:t>with all </a:t>
            </a:r>
            <a:r>
              <a:rPr lang="en-US" sz="2000" dirty="0" smtClean="0">
                <a:latin typeface="Arial"/>
                <a:ea typeface="Calibri"/>
                <a:cs typeface="Times New Roman"/>
              </a:rPr>
              <a:t>coefficients and exponents explicit.</a:t>
            </a:r>
          </a:p>
          <a:p>
            <a:pPr marL="342900" indent="-342900">
              <a:spcBef>
                <a:spcPts val="1200"/>
              </a:spcBef>
              <a:buAutoNum type="arabicPeriod"/>
            </a:pPr>
            <a:r>
              <a:rPr lang="en-US" sz="2000" dirty="0" smtClean="0">
                <a:latin typeface="Arial"/>
                <a:ea typeface="Calibri"/>
                <a:cs typeface="Times New Roman"/>
              </a:rPr>
              <a:t>Discuss </a:t>
            </a:r>
            <a:r>
              <a:rPr lang="en-US" sz="2000" dirty="0">
                <a:latin typeface="Arial"/>
                <a:ea typeface="Calibri"/>
                <a:cs typeface="Times New Roman"/>
              </a:rPr>
              <a:t>the polynomial in both general and specific terms</a:t>
            </a:r>
            <a:r>
              <a:rPr lang="en-US" sz="2000" dirty="0" smtClean="0">
                <a:latin typeface="Arial"/>
                <a:ea typeface="Calibri"/>
                <a:cs typeface="Times New Roman"/>
              </a:rPr>
              <a:t>.</a:t>
            </a:r>
          </a:p>
        </p:txBody>
      </p:sp>
    </p:spTree>
    <p:extLst>
      <p:ext uri="{BB962C8B-B14F-4D97-AF65-F5344CB8AC3E}">
        <p14:creationId xmlns:p14="http://schemas.microsoft.com/office/powerpoint/2010/main" val="3472135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smtClean="0"/>
              <a:t>Copyright Scott Storla 2015</a:t>
            </a:r>
            <a:endParaRPr lang="en-US"/>
          </a:p>
        </p:txBody>
      </p:sp>
      <p:sp>
        <p:nvSpPr>
          <p:cNvPr id="13" name="TextBox 12"/>
          <p:cNvSpPr txBox="1"/>
          <p:nvPr/>
        </p:nvSpPr>
        <p:spPr>
          <a:xfrm>
            <a:off x="2358232" y="262812"/>
            <a:ext cx="5486400" cy="1477328"/>
          </a:xfrm>
          <a:prstGeom prst="rect">
            <a:avLst/>
          </a:prstGeom>
          <a:noFill/>
        </p:spPr>
        <p:txBody>
          <a:bodyPr wrap="square" rtlCol="0">
            <a:spAutoFit/>
          </a:bodyPr>
          <a:lstStyle/>
          <a:p>
            <a:pPr marL="342900" indent="-342900">
              <a:buAutoNum type="arabicPeriod"/>
            </a:pPr>
            <a:r>
              <a:rPr lang="en-US" sz="2000" dirty="0" smtClean="0">
                <a:latin typeface="Arial"/>
                <a:ea typeface="Calibri"/>
                <a:cs typeface="Times New Roman"/>
              </a:rPr>
              <a:t>Write </a:t>
            </a:r>
            <a:r>
              <a:rPr lang="en-US" sz="2000" dirty="0">
                <a:latin typeface="Arial"/>
                <a:ea typeface="Calibri"/>
                <a:cs typeface="Times New Roman"/>
              </a:rPr>
              <a:t>the polynomial </a:t>
            </a:r>
            <a:r>
              <a:rPr lang="en-US" sz="2000" dirty="0" smtClean="0">
                <a:latin typeface="Arial"/>
                <a:ea typeface="Calibri"/>
                <a:cs typeface="Times New Roman"/>
              </a:rPr>
              <a:t>as a sum </a:t>
            </a:r>
            <a:r>
              <a:rPr lang="en-US" sz="2000" dirty="0">
                <a:latin typeface="Arial"/>
                <a:ea typeface="Calibri"/>
                <a:cs typeface="Times New Roman"/>
              </a:rPr>
              <a:t>with all </a:t>
            </a:r>
            <a:r>
              <a:rPr lang="en-US" sz="2000" dirty="0" smtClean="0">
                <a:latin typeface="Arial"/>
                <a:ea typeface="Calibri"/>
                <a:cs typeface="Times New Roman"/>
              </a:rPr>
              <a:t>coefficients </a:t>
            </a:r>
            <a:r>
              <a:rPr lang="en-US" sz="2000" dirty="0">
                <a:latin typeface="Arial"/>
                <a:ea typeface="Calibri"/>
                <a:cs typeface="Times New Roman"/>
              </a:rPr>
              <a:t>explicit</a:t>
            </a:r>
            <a:r>
              <a:rPr lang="en-US" sz="2000" dirty="0" smtClean="0">
                <a:latin typeface="Arial"/>
                <a:ea typeface="Calibri"/>
                <a:cs typeface="Times New Roman"/>
              </a:rPr>
              <a:t>.</a:t>
            </a:r>
          </a:p>
          <a:p>
            <a:pPr marL="342900" indent="-342900">
              <a:spcBef>
                <a:spcPts val="1200"/>
              </a:spcBef>
              <a:buAutoNum type="arabicPeriod"/>
            </a:pPr>
            <a:r>
              <a:rPr lang="en-US" sz="2000" dirty="0" smtClean="0">
                <a:latin typeface="Arial"/>
                <a:ea typeface="Calibri"/>
                <a:cs typeface="Times New Roman"/>
              </a:rPr>
              <a:t>Discuss </a:t>
            </a:r>
            <a:r>
              <a:rPr lang="en-US" sz="2000" dirty="0">
                <a:latin typeface="Arial"/>
                <a:ea typeface="Calibri"/>
                <a:cs typeface="Times New Roman"/>
              </a:rPr>
              <a:t>the polynomial in both general and specific terms</a:t>
            </a:r>
            <a:r>
              <a:rPr lang="en-US" sz="2000" dirty="0" smtClean="0">
                <a:latin typeface="Arial"/>
                <a:ea typeface="Calibri"/>
                <a:cs typeface="Times New Roman"/>
              </a:rPr>
              <a:t>.</a:t>
            </a:r>
          </a:p>
        </p:txBody>
      </p:sp>
      <p:graphicFrame>
        <p:nvGraphicFramePr>
          <p:cNvPr id="6" name="Object 5"/>
          <p:cNvGraphicFramePr>
            <a:graphicFrameLocks noGrp="1" noChangeAspect="1"/>
          </p:cNvGraphicFramePr>
          <p:nvPr>
            <p:extLst>
              <p:ext uri="{D42A27DB-BD31-4B8C-83A1-F6EECF244321}">
                <p14:modId xmlns:p14="http://schemas.microsoft.com/office/powerpoint/2010/main" val="1582542376"/>
              </p:ext>
            </p:extLst>
          </p:nvPr>
        </p:nvGraphicFramePr>
        <p:xfrm>
          <a:off x="3799681" y="2766792"/>
          <a:ext cx="1536700" cy="584200"/>
        </p:xfrm>
        <a:graphic>
          <a:graphicData uri="http://schemas.openxmlformats.org/presentationml/2006/ole">
            <mc:AlternateContent xmlns:mc="http://schemas.openxmlformats.org/markup-compatibility/2006">
              <mc:Choice xmlns:v="urn:schemas-microsoft-com:vml" Requires="v">
                <p:oleObj spid="_x0000_s216130" name="Equation" r:id="rId4" imgW="571320" imgH="215640" progId="Equation.DSMT4">
                  <p:embed/>
                </p:oleObj>
              </mc:Choice>
              <mc:Fallback>
                <p:oleObj name="Equation" r:id="rId4" imgW="571320" imgH="215640" progId="Equation.DSMT4">
                  <p:embed/>
                  <p:pic>
                    <p:nvPicPr>
                      <p:cNvPr id="0" name=""/>
                      <p:cNvPicPr>
                        <a:picLocks noGrp="1" noChangeAspect="1" noChangeArrowheads="1"/>
                      </p:cNvPicPr>
                      <p:nvPr/>
                    </p:nvPicPr>
                    <p:blipFill>
                      <a:blip r:embed="rId5"/>
                      <a:srcRect/>
                      <a:stretch>
                        <a:fillRect/>
                      </a:stretch>
                    </p:blipFill>
                    <p:spPr bwMode="auto">
                      <a:xfrm>
                        <a:off x="3799681" y="2766792"/>
                        <a:ext cx="1536700" cy="584200"/>
                      </a:xfrm>
                      <a:prstGeom prst="rect">
                        <a:avLst/>
                      </a:prstGeom>
                      <a:noFill/>
                      <a:ln>
                        <a:noFill/>
                      </a:ln>
                      <a:effectLst/>
                    </p:spPr>
                  </p:pic>
                </p:oleObj>
              </mc:Fallback>
            </mc:AlternateContent>
          </a:graphicData>
        </a:graphic>
      </p:graphicFrame>
      <p:graphicFrame>
        <p:nvGraphicFramePr>
          <p:cNvPr id="8" name="Object 7"/>
          <p:cNvGraphicFramePr>
            <a:graphicFrameLocks noGrp="1" noChangeAspect="1"/>
          </p:cNvGraphicFramePr>
          <p:nvPr>
            <p:extLst>
              <p:ext uri="{D42A27DB-BD31-4B8C-83A1-F6EECF244321}">
                <p14:modId xmlns:p14="http://schemas.microsoft.com/office/powerpoint/2010/main" val="3812243795"/>
              </p:ext>
            </p:extLst>
          </p:nvPr>
        </p:nvGraphicFramePr>
        <p:xfrm>
          <a:off x="4038600" y="2000029"/>
          <a:ext cx="1058863" cy="514350"/>
        </p:xfrm>
        <a:graphic>
          <a:graphicData uri="http://schemas.openxmlformats.org/presentationml/2006/ole">
            <mc:AlternateContent xmlns:mc="http://schemas.openxmlformats.org/markup-compatibility/2006">
              <mc:Choice xmlns:v="urn:schemas-microsoft-com:vml" Requires="v">
                <p:oleObj spid="_x0000_s216131" name="Equation" r:id="rId6" imgW="393480" imgH="190440" progId="Equation.DSMT4">
                  <p:embed/>
                </p:oleObj>
              </mc:Choice>
              <mc:Fallback>
                <p:oleObj name="Equation" r:id="rId6" imgW="393480" imgH="190440" progId="Equation.DSMT4">
                  <p:embed/>
                  <p:pic>
                    <p:nvPicPr>
                      <p:cNvPr id="0" name=""/>
                      <p:cNvPicPr>
                        <a:picLocks noGrp="1" noChangeAspect="1" noChangeArrowheads="1"/>
                      </p:cNvPicPr>
                      <p:nvPr/>
                    </p:nvPicPr>
                    <p:blipFill>
                      <a:blip r:embed="rId7"/>
                      <a:srcRect/>
                      <a:stretch>
                        <a:fillRect/>
                      </a:stretch>
                    </p:blipFill>
                    <p:spPr bwMode="auto">
                      <a:xfrm>
                        <a:off x="4038600" y="2000029"/>
                        <a:ext cx="1058863" cy="514350"/>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28191542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986" name="Object 2"/>
          <p:cNvGraphicFramePr>
            <a:graphicFrameLocks noGrp="1" noChangeAspect="1"/>
          </p:cNvGraphicFramePr>
          <p:nvPr>
            <p:ph idx="4294967295"/>
            <p:extLst>
              <p:ext uri="{D42A27DB-BD31-4B8C-83A1-F6EECF244321}">
                <p14:modId xmlns:p14="http://schemas.microsoft.com/office/powerpoint/2010/main" val="1669673600"/>
              </p:ext>
            </p:extLst>
          </p:nvPr>
        </p:nvGraphicFramePr>
        <p:xfrm>
          <a:off x="3253761" y="1781629"/>
          <a:ext cx="2636479" cy="533849"/>
        </p:xfrm>
        <a:graphic>
          <a:graphicData uri="http://schemas.openxmlformats.org/presentationml/2006/ole">
            <mc:AlternateContent xmlns:mc="http://schemas.openxmlformats.org/markup-compatibility/2006">
              <mc:Choice xmlns:v="urn:schemas-microsoft-com:vml" Requires="v">
                <p:oleObj spid="_x0000_s29911" name="Equation" r:id="rId4" imgW="1130040" imgH="228600" progId="Equation.DSMT4">
                  <p:embed/>
                </p:oleObj>
              </mc:Choice>
              <mc:Fallback>
                <p:oleObj name="Equation" r:id="rId4" imgW="1130040" imgH="228600" progId="Equation.DSMT4">
                  <p:embed/>
                  <p:pic>
                    <p:nvPicPr>
                      <p:cNvPr id="0" name="Object 2"/>
                      <p:cNvPicPr>
                        <a:picLocks noChangeAspect="1" noChangeArrowheads="1"/>
                      </p:cNvPicPr>
                      <p:nvPr/>
                    </p:nvPicPr>
                    <p:blipFill>
                      <a:blip r:embed="rId5"/>
                      <a:srcRect/>
                      <a:stretch>
                        <a:fillRect/>
                      </a:stretch>
                    </p:blipFill>
                    <p:spPr bwMode="auto">
                      <a:xfrm>
                        <a:off x="3253761" y="1781629"/>
                        <a:ext cx="2636479" cy="533849"/>
                      </a:xfrm>
                      <a:prstGeom prst="rect">
                        <a:avLst/>
                      </a:prstGeom>
                      <a:noFill/>
                      <a:ln>
                        <a:noFill/>
                      </a:ln>
                      <a:effectLst/>
                      <a:extLst/>
                    </p:spPr>
                  </p:pic>
                </p:oleObj>
              </mc:Fallback>
            </mc:AlternateContent>
          </a:graphicData>
        </a:graphic>
      </p:graphicFrame>
      <p:sp>
        <p:nvSpPr>
          <p:cNvPr id="5" name="TextBox 4"/>
          <p:cNvSpPr txBox="1"/>
          <p:nvPr/>
        </p:nvSpPr>
        <p:spPr>
          <a:xfrm>
            <a:off x="914400" y="228600"/>
            <a:ext cx="7315200" cy="400110"/>
          </a:xfrm>
          <a:prstGeom prst="rect">
            <a:avLst/>
          </a:prstGeom>
          <a:noFill/>
        </p:spPr>
        <p:txBody>
          <a:bodyPr wrap="square" rtlCol="0">
            <a:spAutoFit/>
          </a:bodyPr>
          <a:lstStyle/>
          <a:p>
            <a:pPr algn="ctr"/>
            <a:r>
              <a:rPr lang="en-US" sz="2000" dirty="0" smtClean="0">
                <a:latin typeface="Arial" pitchFamily="34" charset="0"/>
                <a:cs typeface="Arial" pitchFamily="34" charset="0"/>
              </a:rPr>
              <a:t>The degree of a </a:t>
            </a:r>
            <a:r>
              <a:rPr lang="en-US" sz="2000" u="sng" dirty="0" smtClean="0">
                <a:latin typeface="Arial" pitchFamily="34" charset="0"/>
                <a:cs typeface="Arial" pitchFamily="34" charset="0"/>
              </a:rPr>
              <a:t>term</a:t>
            </a:r>
            <a:endParaRPr lang="en-US" sz="2000" u="sng" dirty="0">
              <a:latin typeface="Arial" pitchFamily="34" charset="0"/>
              <a:cs typeface="Arial" pitchFamily="34" charset="0"/>
            </a:endParaRPr>
          </a:p>
        </p:txBody>
      </p:sp>
      <p:sp>
        <p:nvSpPr>
          <p:cNvPr id="4" name="TextBox 3"/>
          <p:cNvSpPr txBox="1"/>
          <p:nvPr/>
        </p:nvSpPr>
        <p:spPr>
          <a:xfrm>
            <a:off x="1600200" y="3603568"/>
            <a:ext cx="5943600" cy="707886"/>
          </a:xfrm>
          <a:prstGeom prst="rect">
            <a:avLst/>
          </a:prstGeom>
          <a:noFill/>
        </p:spPr>
        <p:txBody>
          <a:bodyPr wrap="square" rtlCol="0">
            <a:spAutoFit/>
          </a:bodyPr>
          <a:lstStyle/>
          <a:p>
            <a:r>
              <a:rPr lang="en-US" sz="2000" dirty="0" smtClean="0">
                <a:latin typeface="Arial" pitchFamily="34" charset="0"/>
                <a:cs typeface="Arial" pitchFamily="34" charset="0"/>
              </a:rPr>
              <a:t>The degree of the entire polynomial is the same as the degree of the term with the largest exponent. </a:t>
            </a:r>
            <a:endParaRPr lang="en-US" sz="2000" dirty="0">
              <a:latin typeface="Arial" pitchFamily="34" charset="0"/>
              <a:cs typeface="Arial" pitchFamily="34" charset="0"/>
            </a:endParaRPr>
          </a:p>
        </p:txBody>
      </p:sp>
      <p:sp>
        <p:nvSpPr>
          <p:cNvPr id="2" name="Footer Placeholder 1"/>
          <p:cNvSpPr>
            <a:spLocks noGrp="1"/>
          </p:cNvSpPr>
          <p:nvPr>
            <p:ph type="ftr" sz="quarter" idx="10"/>
          </p:nvPr>
        </p:nvSpPr>
        <p:spPr/>
        <p:txBody>
          <a:bodyPr/>
          <a:lstStyle/>
          <a:p>
            <a:r>
              <a:rPr lang="en-US" smtClean="0"/>
              <a:t>Copyright Scott Storla 2015</a:t>
            </a:r>
            <a:endParaRPr lang="en-US"/>
          </a:p>
        </p:txBody>
      </p:sp>
      <p:sp>
        <p:nvSpPr>
          <p:cNvPr id="6" name="TextBox 5"/>
          <p:cNvSpPr txBox="1"/>
          <p:nvPr/>
        </p:nvSpPr>
        <p:spPr>
          <a:xfrm>
            <a:off x="1828800" y="3111919"/>
            <a:ext cx="5486400" cy="400110"/>
          </a:xfrm>
          <a:prstGeom prst="rect">
            <a:avLst/>
          </a:prstGeom>
          <a:noFill/>
        </p:spPr>
        <p:txBody>
          <a:bodyPr wrap="square" rtlCol="0">
            <a:spAutoFit/>
          </a:bodyPr>
          <a:lstStyle/>
          <a:p>
            <a:pPr algn="ctr"/>
            <a:r>
              <a:rPr lang="en-US" sz="2000" dirty="0" smtClean="0">
                <a:latin typeface="Arial" pitchFamily="34" charset="0"/>
                <a:cs typeface="Arial" pitchFamily="34" charset="0"/>
              </a:rPr>
              <a:t>The degree of a </a:t>
            </a:r>
            <a:r>
              <a:rPr lang="en-US" sz="2000" u="sng" dirty="0" smtClean="0">
                <a:latin typeface="Arial" pitchFamily="34" charset="0"/>
                <a:cs typeface="Arial" pitchFamily="34" charset="0"/>
              </a:rPr>
              <a:t>polynomial</a:t>
            </a:r>
            <a:endParaRPr lang="en-US" sz="2000" u="sng" dirty="0">
              <a:latin typeface="Arial" pitchFamily="34" charset="0"/>
              <a:cs typeface="Arial" pitchFamily="34" charset="0"/>
            </a:endParaRPr>
          </a:p>
        </p:txBody>
      </p:sp>
      <p:sp>
        <p:nvSpPr>
          <p:cNvPr id="7" name="TextBox 6"/>
          <p:cNvSpPr txBox="1"/>
          <p:nvPr/>
        </p:nvSpPr>
        <p:spPr>
          <a:xfrm>
            <a:off x="1828800" y="762000"/>
            <a:ext cx="5486400" cy="707886"/>
          </a:xfrm>
          <a:prstGeom prst="rect">
            <a:avLst/>
          </a:prstGeom>
          <a:noFill/>
        </p:spPr>
        <p:txBody>
          <a:bodyPr wrap="square" rtlCol="0">
            <a:spAutoFit/>
          </a:bodyPr>
          <a:lstStyle/>
          <a:p>
            <a:r>
              <a:rPr lang="en-US" sz="2000" dirty="0" smtClean="0">
                <a:latin typeface="Arial" pitchFamily="34" charset="0"/>
                <a:cs typeface="Arial" pitchFamily="34" charset="0"/>
              </a:rPr>
              <a:t>For each variable term use the exponent to decide on the degree of the term.</a:t>
            </a:r>
            <a:endParaRPr lang="en-US" sz="2000" dirty="0">
              <a:latin typeface="Arial" pitchFamily="34" charset="0"/>
              <a:cs typeface="Arial" pitchFamily="34" charset="0"/>
            </a:endParaRPr>
          </a:p>
        </p:txBody>
      </p:sp>
      <p:graphicFrame>
        <p:nvGraphicFramePr>
          <p:cNvPr id="8" name="Object 2"/>
          <p:cNvGraphicFramePr>
            <a:graphicFrameLocks noChangeAspect="1"/>
          </p:cNvGraphicFramePr>
          <p:nvPr>
            <p:extLst>
              <p:ext uri="{D42A27DB-BD31-4B8C-83A1-F6EECF244321}">
                <p14:modId xmlns:p14="http://schemas.microsoft.com/office/powerpoint/2010/main" val="1669673600"/>
              </p:ext>
            </p:extLst>
          </p:nvPr>
        </p:nvGraphicFramePr>
        <p:xfrm>
          <a:off x="3405092" y="4620213"/>
          <a:ext cx="2636479" cy="533849"/>
        </p:xfrm>
        <a:graphic>
          <a:graphicData uri="http://schemas.openxmlformats.org/presentationml/2006/ole">
            <mc:AlternateContent xmlns:mc="http://schemas.openxmlformats.org/markup-compatibility/2006">
              <mc:Choice xmlns:v="urn:schemas-microsoft-com:vml" Requires="v">
                <p:oleObj spid="_x0000_s29912" name="Equation" r:id="rId6" imgW="1130040" imgH="228600" progId="Equation.DSMT4">
                  <p:embed/>
                </p:oleObj>
              </mc:Choice>
              <mc:Fallback>
                <p:oleObj name="Equation" r:id="rId6" imgW="1130040" imgH="228600" progId="Equation.DSMT4">
                  <p:embed/>
                  <p:pic>
                    <p:nvPicPr>
                      <p:cNvPr id="0" name=""/>
                      <p:cNvPicPr>
                        <a:picLocks noChangeAspect="1" noChangeArrowheads="1"/>
                      </p:cNvPicPr>
                      <p:nvPr/>
                    </p:nvPicPr>
                    <p:blipFill>
                      <a:blip r:embed="rId5"/>
                      <a:srcRect/>
                      <a:stretch>
                        <a:fillRect/>
                      </a:stretch>
                    </p:blipFill>
                    <p:spPr bwMode="auto">
                      <a:xfrm>
                        <a:off x="3405092" y="4620213"/>
                        <a:ext cx="2636479" cy="533849"/>
                      </a:xfrm>
                      <a:prstGeom prst="rect">
                        <a:avLst/>
                      </a:prstGeom>
                      <a:noFill/>
                      <a:ln>
                        <a:noFill/>
                      </a:ln>
                      <a:effectLst/>
                      <a:extLst/>
                    </p:spPr>
                  </p:pic>
                </p:oleObj>
              </mc:Fallback>
            </mc:AlternateContent>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1986"/>
                                        </p:tgtEl>
                                        <p:attrNameLst>
                                          <p:attrName>style.visibility</p:attrName>
                                        </p:attrNameLst>
                                      </p:cBhvr>
                                      <p:to>
                                        <p:strVal val="visible"/>
                                      </p:to>
                                    </p:set>
                                    <p:animEffect transition="in" filter="fade">
                                      <p:cBhvr>
                                        <p:cTn id="7" dur="500"/>
                                        <p:tgtEl>
                                          <p:spTgt spid="4198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14400" y="299915"/>
            <a:ext cx="7315200" cy="639762"/>
          </a:xfrm>
          <a:prstGeom prst="rect">
            <a:avLst/>
          </a:prstGeom>
        </p:spPr>
        <p:txBody>
          <a:bodyPr>
            <a:normAutofit/>
          </a:bodyPr>
          <a:lstStyle/>
          <a:p>
            <a:r>
              <a:rPr lang="en-US" sz="2000" dirty="0" smtClean="0">
                <a:latin typeface="Arial" pitchFamily="34" charset="0"/>
                <a:cs typeface="Arial" pitchFamily="34" charset="0"/>
              </a:rPr>
              <a:t>Standard Form</a:t>
            </a:r>
            <a:endParaRPr lang="en-US" sz="2000" dirty="0">
              <a:latin typeface="Arial" pitchFamily="34" charset="0"/>
              <a:cs typeface="Arial" pitchFamily="34" charset="0"/>
            </a:endParaRPr>
          </a:p>
        </p:txBody>
      </p:sp>
      <p:sp>
        <p:nvSpPr>
          <p:cNvPr id="4" name="TextBox 3"/>
          <p:cNvSpPr txBox="1"/>
          <p:nvPr/>
        </p:nvSpPr>
        <p:spPr>
          <a:xfrm>
            <a:off x="2073270" y="738862"/>
            <a:ext cx="5486400" cy="707886"/>
          </a:xfrm>
          <a:prstGeom prst="rect">
            <a:avLst/>
          </a:prstGeom>
          <a:noFill/>
        </p:spPr>
        <p:txBody>
          <a:bodyPr wrap="square" rtlCol="0">
            <a:spAutoFit/>
          </a:bodyPr>
          <a:lstStyle/>
          <a:p>
            <a:r>
              <a:rPr lang="en-US" sz="2000" dirty="0" smtClean="0">
                <a:latin typeface="Arial" pitchFamily="34" charset="0"/>
                <a:cs typeface="Arial" pitchFamily="34" charset="0"/>
              </a:rPr>
              <a:t>The terms of the polynomial are written in decreasing order of degree from left to right.</a:t>
            </a:r>
            <a:endParaRPr lang="en-US" sz="2000" dirty="0">
              <a:latin typeface="Arial" pitchFamily="34" charset="0"/>
              <a:cs typeface="Arial" pitchFamily="34" charset="0"/>
            </a:endParaRPr>
          </a:p>
        </p:txBody>
      </p:sp>
      <p:graphicFrame>
        <p:nvGraphicFramePr>
          <p:cNvPr id="32771" name="Object 2"/>
          <p:cNvGraphicFramePr>
            <a:graphicFrameLocks noChangeAspect="1"/>
          </p:cNvGraphicFramePr>
          <p:nvPr>
            <p:extLst>
              <p:ext uri="{D42A27DB-BD31-4B8C-83A1-F6EECF244321}">
                <p14:modId xmlns:p14="http://schemas.microsoft.com/office/powerpoint/2010/main" val="2337947588"/>
              </p:ext>
            </p:extLst>
          </p:nvPr>
        </p:nvGraphicFramePr>
        <p:xfrm>
          <a:off x="2132364" y="1576292"/>
          <a:ext cx="4945784" cy="406977"/>
        </p:xfrm>
        <a:graphic>
          <a:graphicData uri="http://schemas.openxmlformats.org/presentationml/2006/ole">
            <mc:AlternateContent xmlns:mc="http://schemas.openxmlformats.org/markup-compatibility/2006">
              <mc:Choice xmlns:v="urn:schemas-microsoft-com:vml" Requires="v">
                <p:oleObj spid="_x0000_s152973" name="Equation" r:id="rId4" imgW="2311200" imgH="190440" progId="Equation.DSMT4">
                  <p:embed/>
                </p:oleObj>
              </mc:Choice>
              <mc:Fallback>
                <p:oleObj name="Equation" r:id="rId4" imgW="2311200" imgH="190440" progId="Equation.DSMT4">
                  <p:embed/>
                  <p:pic>
                    <p:nvPicPr>
                      <p:cNvPr id="0" name=""/>
                      <p:cNvPicPr>
                        <a:picLocks noChangeAspect="1" noChangeArrowheads="1"/>
                      </p:cNvPicPr>
                      <p:nvPr/>
                    </p:nvPicPr>
                    <p:blipFill>
                      <a:blip r:embed="rId5"/>
                      <a:srcRect/>
                      <a:stretch>
                        <a:fillRect/>
                      </a:stretch>
                    </p:blipFill>
                    <p:spPr bwMode="auto">
                      <a:xfrm>
                        <a:off x="2132364" y="1576292"/>
                        <a:ext cx="4945784" cy="406977"/>
                      </a:xfrm>
                      <a:prstGeom prst="rect">
                        <a:avLst/>
                      </a:prstGeom>
                      <a:noFill/>
                      <a:ln>
                        <a:noFill/>
                      </a:ln>
                      <a:effectLst/>
                      <a:extLst/>
                    </p:spPr>
                  </p:pic>
                </p:oleObj>
              </mc:Fallback>
            </mc:AlternateContent>
          </a:graphicData>
        </a:graphic>
      </p:graphicFrame>
      <p:graphicFrame>
        <p:nvGraphicFramePr>
          <p:cNvPr id="7" name="Object 2"/>
          <p:cNvGraphicFramePr>
            <a:graphicFrameLocks noChangeAspect="1"/>
          </p:cNvGraphicFramePr>
          <p:nvPr>
            <p:extLst>
              <p:ext uri="{D42A27DB-BD31-4B8C-83A1-F6EECF244321}">
                <p14:modId xmlns:p14="http://schemas.microsoft.com/office/powerpoint/2010/main" val="3379304987"/>
              </p:ext>
            </p:extLst>
          </p:nvPr>
        </p:nvGraphicFramePr>
        <p:xfrm>
          <a:off x="2059274" y="2009452"/>
          <a:ext cx="4266045" cy="408420"/>
        </p:xfrm>
        <a:graphic>
          <a:graphicData uri="http://schemas.openxmlformats.org/presentationml/2006/ole">
            <mc:AlternateContent xmlns:mc="http://schemas.openxmlformats.org/markup-compatibility/2006">
              <mc:Choice xmlns:v="urn:schemas-microsoft-com:vml" Requires="v">
                <p:oleObj spid="_x0000_s152974" name="Equation" r:id="rId6" imgW="1993680" imgH="190440" progId="Equation.DSMT4">
                  <p:embed/>
                </p:oleObj>
              </mc:Choice>
              <mc:Fallback>
                <p:oleObj name="Equation" r:id="rId6" imgW="1993680" imgH="190440" progId="Equation.DSMT4">
                  <p:embed/>
                  <p:pic>
                    <p:nvPicPr>
                      <p:cNvPr id="0" name=""/>
                      <p:cNvPicPr>
                        <a:picLocks noChangeAspect="1" noChangeArrowheads="1"/>
                      </p:cNvPicPr>
                      <p:nvPr/>
                    </p:nvPicPr>
                    <p:blipFill>
                      <a:blip r:embed="rId7"/>
                      <a:srcRect/>
                      <a:stretch>
                        <a:fillRect/>
                      </a:stretch>
                    </p:blipFill>
                    <p:spPr bwMode="auto">
                      <a:xfrm>
                        <a:off x="2059274" y="2009452"/>
                        <a:ext cx="4266045" cy="408420"/>
                      </a:xfrm>
                      <a:prstGeom prst="rect">
                        <a:avLst/>
                      </a:prstGeom>
                      <a:noFill/>
                      <a:ln>
                        <a:noFill/>
                      </a:ln>
                      <a:effectLst/>
                      <a:extLst/>
                    </p:spPr>
                  </p:pic>
                </p:oleObj>
              </mc:Fallback>
            </mc:AlternateContent>
          </a:graphicData>
        </a:graphic>
      </p:graphicFrame>
      <p:graphicFrame>
        <p:nvGraphicFramePr>
          <p:cNvPr id="8" name="Object 2"/>
          <p:cNvGraphicFramePr>
            <a:graphicFrameLocks noChangeAspect="1"/>
          </p:cNvGraphicFramePr>
          <p:nvPr>
            <p:extLst>
              <p:ext uri="{D42A27DB-BD31-4B8C-83A1-F6EECF244321}">
                <p14:modId xmlns:p14="http://schemas.microsoft.com/office/powerpoint/2010/main" val="646317459"/>
              </p:ext>
            </p:extLst>
          </p:nvPr>
        </p:nvGraphicFramePr>
        <p:xfrm>
          <a:off x="3348037" y="4909904"/>
          <a:ext cx="2447925" cy="407988"/>
        </p:xfrm>
        <a:graphic>
          <a:graphicData uri="http://schemas.openxmlformats.org/presentationml/2006/ole">
            <mc:AlternateContent xmlns:mc="http://schemas.openxmlformats.org/markup-compatibility/2006">
              <mc:Choice xmlns:v="urn:schemas-microsoft-com:vml" Requires="v">
                <p:oleObj spid="_x0000_s152975" name="Equation" r:id="rId8" imgW="1143000" imgH="190440" progId="Equation.DSMT4">
                  <p:embed/>
                </p:oleObj>
              </mc:Choice>
              <mc:Fallback>
                <p:oleObj name="Equation" r:id="rId8" imgW="1143000" imgH="190440" progId="Equation.DSMT4">
                  <p:embed/>
                  <p:pic>
                    <p:nvPicPr>
                      <p:cNvPr id="0" name=""/>
                      <p:cNvPicPr>
                        <a:picLocks noChangeAspect="1" noChangeArrowheads="1"/>
                      </p:cNvPicPr>
                      <p:nvPr/>
                    </p:nvPicPr>
                    <p:blipFill>
                      <a:blip r:embed="rId9"/>
                      <a:srcRect/>
                      <a:stretch>
                        <a:fillRect/>
                      </a:stretch>
                    </p:blipFill>
                    <p:spPr bwMode="auto">
                      <a:xfrm>
                        <a:off x="3348037" y="4909904"/>
                        <a:ext cx="2447925" cy="407988"/>
                      </a:xfrm>
                      <a:prstGeom prst="rect">
                        <a:avLst/>
                      </a:prstGeom>
                      <a:noFill/>
                      <a:ln>
                        <a:noFill/>
                      </a:ln>
                      <a:effectLst/>
                      <a:extLst/>
                    </p:spPr>
                  </p:pic>
                </p:oleObj>
              </mc:Fallback>
            </mc:AlternateContent>
          </a:graphicData>
        </a:graphic>
      </p:graphicFrame>
      <p:graphicFrame>
        <p:nvGraphicFramePr>
          <p:cNvPr id="9" name="Object 2"/>
          <p:cNvGraphicFramePr>
            <a:graphicFrameLocks noChangeAspect="1"/>
          </p:cNvGraphicFramePr>
          <p:nvPr>
            <p:extLst>
              <p:ext uri="{D42A27DB-BD31-4B8C-83A1-F6EECF244321}">
                <p14:modId xmlns:p14="http://schemas.microsoft.com/office/powerpoint/2010/main" val="1948281767"/>
              </p:ext>
            </p:extLst>
          </p:nvPr>
        </p:nvGraphicFramePr>
        <p:xfrm>
          <a:off x="3359506" y="5441902"/>
          <a:ext cx="2500312" cy="407988"/>
        </p:xfrm>
        <a:graphic>
          <a:graphicData uri="http://schemas.openxmlformats.org/presentationml/2006/ole">
            <mc:AlternateContent xmlns:mc="http://schemas.openxmlformats.org/markup-compatibility/2006">
              <mc:Choice xmlns:v="urn:schemas-microsoft-com:vml" Requires="v">
                <p:oleObj spid="_x0000_s152976" name="Equation" r:id="rId10" imgW="1168200" imgH="190440" progId="Equation.DSMT4">
                  <p:embed/>
                </p:oleObj>
              </mc:Choice>
              <mc:Fallback>
                <p:oleObj name="Equation" r:id="rId10" imgW="1168200" imgH="190440" progId="Equation.DSMT4">
                  <p:embed/>
                  <p:pic>
                    <p:nvPicPr>
                      <p:cNvPr id="0" name=""/>
                      <p:cNvPicPr>
                        <a:picLocks noChangeAspect="1" noChangeArrowheads="1"/>
                      </p:cNvPicPr>
                      <p:nvPr/>
                    </p:nvPicPr>
                    <p:blipFill>
                      <a:blip r:embed="rId11"/>
                      <a:srcRect/>
                      <a:stretch>
                        <a:fillRect/>
                      </a:stretch>
                    </p:blipFill>
                    <p:spPr bwMode="auto">
                      <a:xfrm>
                        <a:off x="3359506" y="5441902"/>
                        <a:ext cx="2500312" cy="407988"/>
                      </a:xfrm>
                      <a:prstGeom prst="rect">
                        <a:avLst/>
                      </a:prstGeom>
                      <a:noFill/>
                      <a:ln>
                        <a:noFill/>
                      </a:ln>
                      <a:effectLst/>
                      <a:extLst/>
                    </p:spPr>
                  </p:pic>
                </p:oleObj>
              </mc:Fallback>
            </mc:AlternateContent>
          </a:graphicData>
        </a:graphic>
      </p:graphicFrame>
      <p:sp>
        <p:nvSpPr>
          <p:cNvPr id="3" name="Footer Placeholder 2"/>
          <p:cNvSpPr>
            <a:spLocks noGrp="1"/>
          </p:cNvSpPr>
          <p:nvPr>
            <p:ph type="ftr" sz="quarter" idx="10"/>
          </p:nvPr>
        </p:nvSpPr>
        <p:spPr/>
        <p:txBody>
          <a:bodyPr/>
          <a:lstStyle/>
          <a:p>
            <a:r>
              <a:rPr lang="en-US" smtClean="0"/>
              <a:t>Copyright Scott Storla 2015</a:t>
            </a:r>
            <a:endParaRPr lang="en-US"/>
          </a:p>
        </p:txBody>
      </p:sp>
      <p:sp>
        <p:nvSpPr>
          <p:cNvPr id="10" name="TextBox 9"/>
          <p:cNvSpPr txBox="1"/>
          <p:nvPr/>
        </p:nvSpPr>
        <p:spPr>
          <a:xfrm>
            <a:off x="1671556" y="2628717"/>
            <a:ext cx="5867400" cy="1631216"/>
          </a:xfrm>
          <a:prstGeom prst="rect">
            <a:avLst/>
          </a:prstGeom>
          <a:noFill/>
        </p:spPr>
        <p:txBody>
          <a:bodyPr wrap="square" rtlCol="0">
            <a:spAutoFit/>
          </a:bodyPr>
          <a:lstStyle/>
          <a:p>
            <a:r>
              <a:rPr lang="en-US" sz="2000" dirty="0" smtClean="0">
                <a:latin typeface="Arial" pitchFamily="34" charset="0"/>
                <a:cs typeface="Arial" pitchFamily="34" charset="0"/>
              </a:rPr>
              <a:t>To write a polynomial in standard form we imagine all operations are addition and all coefficients are explicit, then we use the commutative property to rearrange the terms, last we rewrite all explicit coefficients implicitly.</a:t>
            </a:r>
            <a:endParaRPr lang="en-US" sz="2000" dirty="0">
              <a:latin typeface="Arial" pitchFamily="34" charset="0"/>
              <a:cs typeface="Arial" pitchFamily="34" charset="0"/>
            </a:endParaRPr>
          </a:p>
        </p:txBody>
      </p:sp>
      <p:graphicFrame>
        <p:nvGraphicFramePr>
          <p:cNvPr id="11" name="Object 2"/>
          <p:cNvGraphicFramePr>
            <a:graphicFrameLocks noChangeAspect="1"/>
          </p:cNvGraphicFramePr>
          <p:nvPr>
            <p:extLst>
              <p:ext uri="{D42A27DB-BD31-4B8C-83A1-F6EECF244321}">
                <p14:modId xmlns:p14="http://schemas.microsoft.com/office/powerpoint/2010/main" val="672610437"/>
              </p:ext>
            </p:extLst>
          </p:nvPr>
        </p:nvGraphicFramePr>
        <p:xfrm>
          <a:off x="3552825" y="4378986"/>
          <a:ext cx="2038350" cy="406400"/>
        </p:xfrm>
        <a:graphic>
          <a:graphicData uri="http://schemas.openxmlformats.org/presentationml/2006/ole">
            <mc:AlternateContent xmlns:mc="http://schemas.openxmlformats.org/markup-compatibility/2006">
              <mc:Choice xmlns:v="urn:schemas-microsoft-com:vml" Requires="v">
                <p:oleObj spid="_x0000_s152977" name="Equation" r:id="rId12" imgW="952200" imgH="190440" progId="Equation.DSMT4">
                  <p:embed/>
                </p:oleObj>
              </mc:Choice>
              <mc:Fallback>
                <p:oleObj name="Equation" r:id="rId12" imgW="952200" imgH="190440" progId="Equation.DSMT4">
                  <p:embed/>
                  <p:pic>
                    <p:nvPicPr>
                      <p:cNvPr id="0" name=""/>
                      <p:cNvPicPr>
                        <a:picLocks noChangeAspect="1" noChangeArrowheads="1"/>
                      </p:cNvPicPr>
                      <p:nvPr/>
                    </p:nvPicPr>
                    <p:blipFill>
                      <a:blip r:embed="rId13"/>
                      <a:srcRect/>
                      <a:stretch>
                        <a:fillRect/>
                      </a:stretch>
                    </p:blipFill>
                    <p:spPr bwMode="auto">
                      <a:xfrm>
                        <a:off x="3552825" y="4378986"/>
                        <a:ext cx="2038350" cy="406400"/>
                      </a:xfrm>
                      <a:prstGeom prst="rect">
                        <a:avLst/>
                      </a:prstGeom>
                      <a:noFill/>
                      <a:ln>
                        <a:noFill/>
                      </a:ln>
                      <a:effectLst/>
                      <a:extLst/>
                    </p:spPr>
                  </p:pic>
                </p:oleObj>
              </mc:Fallback>
            </mc:AlternateContent>
          </a:graphicData>
        </a:graphic>
      </p:graphicFrame>
      <p:graphicFrame>
        <p:nvGraphicFramePr>
          <p:cNvPr id="12" name="Object 2"/>
          <p:cNvGraphicFramePr>
            <a:graphicFrameLocks noChangeAspect="1"/>
          </p:cNvGraphicFramePr>
          <p:nvPr>
            <p:extLst>
              <p:ext uri="{D42A27DB-BD31-4B8C-83A1-F6EECF244321}">
                <p14:modId xmlns:p14="http://schemas.microsoft.com/office/powerpoint/2010/main" val="1026936974"/>
              </p:ext>
            </p:extLst>
          </p:nvPr>
        </p:nvGraphicFramePr>
        <p:xfrm>
          <a:off x="3539330" y="5953638"/>
          <a:ext cx="2065337" cy="407988"/>
        </p:xfrm>
        <a:graphic>
          <a:graphicData uri="http://schemas.openxmlformats.org/presentationml/2006/ole">
            <mc:AlternateContent xmlns:mc="http://schemas.openxmlformats.org/markup-compatibility/2006">
              <mc:Choice xmlns:v="urn:schemas-microsoft-com:vml" Requires="v">
                <p:oleObj spid="_x0000_s152978" name="Equation" r:id="rId14" imgW="965160" imgH="190440" progId="Equation.DSMT4">
                  <p:embed/>
                </p:oleObj>
              </mc:Choice>
              <mc:Fallback>
                <p:oleObj name="Equation" r:id="rId14" imgW="965160" imgH="190440" progId="Equation.DSMT4">
                  <p:embed/>
                  <p:pic>
                    <p:nvPicPr>
                      <p:cNvPr id="0" name=""/>
                      <p:cNvPicPr>
                        <a:picLocks noChangeAspect="1" noChangeArrowheads="1"/>
                      </p:cNvPicPr>
                      <p:nvPr/>
                    </p:nvPicPr>
                    <p:blipFill>
                      <a:blip r:embed="rId15"/>
                      <a:srcRect/>
                      <a:stretch>
                        <a:fillRect/>
                      </a:stretch>
                    </p:blipFill>
                    <p:spPr bwMode="auto">
                      <a:xfrm>
                        <a:off x="3539330" y="5953638"/>
                        <a:ext cx="2065337" cy="407988"/>
                      </a:xfrm>
                      <a:prstGeom prst="rect">
                        <a:avLst/>
                      </a:prstGeom>
                      <a:noFill/>
                      <a:ln>
                        <a:noFill/>
                      </a:ln>
                      <a:effectLst/>
                      <a:extLst/>
                    </p:spPr>
                  </p:pic>
                </p:oleObj>
              </mc:Fallback>
            </mc:AlternateContent>
          </a:graphicData>
        </a:graphic>
      </p:graphicFrame>
    </p:spTree>
    <p:extLst>
      <p:ext uri="{BB962C8B-B14F-4D97-AF65-F5344CB8AC3E}">
        <p14:creationId xmlns:p14="http://schemas.microsoft.com/office/powerpoint/2010/main" val="10599265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771"/>
                                        </p:tgtEl>
                                        <p:attrNameLst>
                                          <p:attrName>style.visibility</p:attrName>
                                        </p:attrNameLst>
                                      </p:cBhvr>
                                      <p:to>
                                        <p:strVal val="visible"/>
                                      </p:to>
                                    </p:set>
                                    <p:animEffect transition="in" filter="fade">
                                      <p:cBhvr>
                                        <p:cTn id="7" dur="500"/>
                                        <p:tgtEl>
                                          <p:spTgt spid="3277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6897</TotalTime>
  <Words>508</Words>
  <Application>Microsoft Office PowerPoint</Application>
  <PresentationFormat>On-screen Show (4:3)</PresentationFormat>
  <Paragraphs>96</Paragraphs>
  <Slides>26</Slides>
  <Notes>25</Notes>
  <HiddenSlides>1</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3</vt:i4>
      </vt:variant>
      <vt:variant>
        <vt:lpstr>Slide Titles</vt:lpstr>
      </vt:variant>
      <vt:variant>
        <vt:i4>26</vt:i4>
      </vt:variant>
    </vt:vector>
  </HeadingPairs>
  <TitlesOfParts>
    <vt:vector size="33" baseType="lpstr">
      <vt:lpstr>Arial</vt:lpstr>
      <vt:lpstr>Calibri</vt:lpstr>
      <vt:lpstr>Times New Roman</vt:lpstr>
      <vt:lpstr>Office Theme</vt:lpstr>
      <vt:lpstr>Equation</vt:lpstr>
      <vt:lpstr>Document</vt:lpstr>
      <vt:lpstr>MathType 6.0 Equation</vt:lpstr>
      <vt:lpstr>An Introduction to Polynomials</vt:lpstr>
      <vt:lpstr>Some Vocabulary for Polynomials</vt:lpstr>
      <vt:lpstr>PowerPoint Presentation</vt:lpstr>
      <vt:lpstr>PowerPoint Presentation</vt:lpstr>
      <vt:lpstr>PowerPoint Presentation</vt:lpstr>
      <vt:lpstr>PowerPoint Presentation</vt:lpstr>
      <vt:lpstr>PowerPoint Presentation</vt:lpstr>
      <vt:lpstr>PowerPoint Presentation</vt:lpstr>
      <vt:lpstr>Standard Form</vt:lpstr>
      <vt:lpstr>Standard Form</vt:lpstr>
      <vt:lpstr>PowerPoint Presentation</vt:lpstr>
      <vt:lpstr>PowerPoint Presentation</vt:lpstr>
      <vt:lpstr>Multivariable or “mixed” terms</vt:lpstr>
      <vt:lpstr>Multivariable or “mixed” terms</vt:lpstr>
      <vt:lpstr>PowerPoint Presentation</vt:lpstr>
      <vt:lpstr>PowerPoint Presentation</vt:lpstr>
      <vt:lpstr>Some Vocabulary for Polynomials</vt:lpstr>
      <vt:lpstr>Adding and Subtracting Polynomials</vt:lpstr>
      <vt:lpstr>PowerPoint Presentation</vt:lpstr>
      <vt:lpstr>Like Polynomial Terms</vt:lpstr>
      <vt:lpstr>PowerPoint Presentation</vt:lpstr>
      <vt:lpstr>Simplify</vt:lpstr>
      <vt:lpstr>Simplify</vt:lpstr>
      <vt:lpstr>Simplify</vt:lpstr>
      <vt:lpstr>Simplify</vt:lpstr>
      <vt:lpstr>Adding and Subtracting Polynomials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Introduction to Polynomials</dc:title>
  <dc:creator>scott storla</dc:creator>
  <cp:lastModifiedBy>scott.storla@minneapolis.edu</cp:lastModifiedBy>
  <cp:revision>207</cp:revision>
  <dcterms:created xsi:type="dcterms:W3CDTF">2010-08-30T01:10:56Z</dcterms:created>
  <dcterms:modified xsi:type="dcterms:W3CDTF">2015-09-20T13:57:27Z</dcterms:modified>
</cp:coreProperties>
</file>