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48"/>
  </p:notesMasterIdLst>
  <p:sldIdLst>
    <p:sldId id="728" r:id="rId4"/>
    <p:sldId id="727" r:id="rId5"/>
    <p:sldId id="672" r:id="rId6"/>
    <p:sldId id="674" r:id="rId7"/>
    <p:sldId id="675" r:id="rId8"/>
    <p:sldId id="689" r:id="rId9"/>
    <p:sldId id="621" r:id="rId10"/>
    <p:sldId id="711" r:id="rId11"/>
    <p:sldId id="631" r:id="rId12"/>
    <p:sldId id="626" r:id="rId13"/>
    <p:sldId id="688" r:id="rId14"/>
    <p:sldId id="720" r:id="rId15"/>
    <p:sldId id="716" r:id="rId16"/>
    <p:sldId id="715" r:id="rId17"/>
    <p:sldId id="738" r:id="rId18"/>
    <p:sldId id="632" r:id="rId19"/>
    <p:sldId id="657" r:id="rId20"/>
    <p:sldId id="717" r:id="rId21"/>
    <p:sldId id="721" r:id="rId22"/>
    <p:sldId id="718" r:id="rId23"/>
    <p:sldId id="699" r:id="rId24"/>
    <p:sldId id="642" r:id="rId25"/>
    <p:sldId id="712" r:id="rId26"/>
    <p:sldId id="729" r:id="rId27"/>
    <p:sldId id="726" r:id="rId28"/>
    <p:sldId id="722" r:id="rId29"/>
    <p:sldId id="723" r:id="rId30"/>
    <p:sldId id="725" r:id="rId31"/>
    <p:sldId id="700" r:id="rId32"/>
    <p:sldId id="701" r:id="rId33"/>
    <p:sldId id="653" r:id="rId34"/>
    <p:sldId id="702" r:id="rId35"/>
    <p:sldId id="709" r:id="rId36"/>
    <p:sldId id="724" r:id="rId37"/>
    <p:sldId id="684" r:id="rId38"/>
    <p:sldId id="666" r:id="rId39"/>
    <p:sldId id="665" r:id="rId40"/>
    <p:sldId id="713" r:id="rId41"/>
    <p:sldId id="670" r:id="rId42"/>
    <p:sldId id="671" r:id="rId43"/>
    <p:sldId id="687" r:id="rId44"/>
    <p:sldId id="686" r:id="rId45"/>
    <p:sldId id="714" r:id="rId46"/>
    <p:sldId id="645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 to the order of operations" id="{8F0A2540-3375-4022-A780-B220D2C8EAC0}">
          <p14:sldIdLst>
            <p14:sldId id="728"/>
            <p14:sldId id="727"/>
            <p14:sldId id="672"/>
            <p14:sldId id="674"/>
            <p14:sldId id="675"/>
            <p14:sldId id="689"/>
            <p14:sldId id="621"/>
            <p14:sldId id="711"/>
          </p14:sldIdLst>
        </p14:section>
        <p14:section name="Introduction to the basic four" id="{24FA7C03-B9DB-4A3D-99EB-C93947687658}">
          <p14:sldIdLst>
            <p14:sldId id="631"/>
            <p14:sldId id="626"/>
            <p14:sldId id="688"/>
            <p14:sldId id="720"/>
            <p14:sldId id="716"/>
            <p14:sldId id="715"/>
            <p14:sldId id="738"/>
            <p14:sldId id="632"/>
            <p14:sldId id="657"/>
            <p14:sldId id="717"/>
          </p14:sldIdLst>
        </p14:section>
        <p14:section name="Grouping - Explicit" id="{A47A9C8C-5247-493C-9493-000CFB00F504}">
          <p14:sldIdLst>
            <p14:sldId id="721"/>
            <p14:sldId id="718"/>
            <p14:sldId id="699"/>
            <p14:sldId id="642"/>
            <p14:sldId id="712"/>
            <p14:sldId id="729"/>
            <p14:sldId id="726"/>
            <p14:sldId id="722"/>
          </p14:sldIdLst>
        </p14:section>
        <p14:section name="Grouping - Implicit" id="{9B5C822A-1F3B-448E-88D1-77BE197F05B9}">
          <p14:sldIdLst>
            <p14:sldId id="723"/>
            <p14:sldId id="725"/>
            <p14:sldId id="700"/>
            <p14:sldId id="701"/>
            <p14:sldId id="653"/>
            <p14:sldId id="702"/>
            <p14:sldId id="709"/>
            <p14:sldId id="724"/>
          </p14:sldIdLst>
        </p14:section>
        <p14:section name="Term, factor, sum, product" id="{E262384C-A59A-442F-8C28-6878CEA78137}">
          <p14:sldIdLst>
            <p14:sldId id="684"/>
            <p14:sldId id="666"/>
            <p14:sldId id="665"/>
            <p14:sldId id="713"/>
            <p14:sldId id="670"/>
            <p14:sldId id="671"/>
            <p14:sldId id="687"/>
            <p14:sldId id="686"/>
            <p14:sldId id="714"/>
            <p14:sldId id="6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5" autoAdjust="0"/>
    <p:restoredTop sz="92344" autoAdjust="0"/>
  </p:normalViewPr>
  <p:slideViewPr>
    <p:cSldViewPr>
      <p:cViewPr varScale="1">
        <p:scale>
          <a:sx n="100" d="100"/>
          <a:sy n="100" d="100"/>
        </p:scale>
        <p:origin x="18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516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26.e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emf"/><Relationship Id="rId4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e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image" Target="../media/image56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image" Target="../media/image59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image" Target="../media/image60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2.wmf"/><Relationship Id="rId1" Type="http://schemas.openxmlformats.org/officeDocument/2006/relationships/image" Target="../media/image15.e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2" Type="http://schemas.openxmlformats.org/officeDocument/2006/relationships/image" Target="../media/image63.emf"/><Relationship Id="rId1" Type="http://schemas.openxmlformats.org/officeDocument/2006/relationships/image" Target="../media/image62.emf"/><Relationship Id="rId4" Type="http://schemas.openxmlformats.org/officeDocument/2006/relationships/image" Target="../media/image65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0.wmf"/><Relationship Id="rId1" Type="http://schemas.openxmlformats.org/officeDocument/2006/relationships/image" Target="../media/image2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e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2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41B80-65F8-467F-9AA4-2971EA14D853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F7B28-854D-4F3A-99F9-A342EFB366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83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71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37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321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321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036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335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7399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321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94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188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53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65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494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718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967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666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705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563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064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200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209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82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6726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678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335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968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1179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327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026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597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483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13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72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58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23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16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088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773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Scott Storla 2015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3.emf"/><Relationship Id="rId4" Type="http://schemas.openxmlformats.org/officeDocument/2006/relationships/package" Target="../embeddings/Microsoft_Word_Document5.doc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package" Target="../embeddings/Microsoft_Word_Document7.docx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8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9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7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notesSlide" Target="../notesSlides/notesSlide11.xml"/><Relationship Id="rId7" Type="http://schemas.openxmlformats.org/officeDocument/2006/relationships/package" Target="../embeddings/Microsoft_Word_Document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3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26.emf"/><Relationship Id="rId2" Type="http://schemas.openxmlformats.org/officeDocument/2006/relationships/slideLayout" Target="../slideLayouts/slideLayout2.xml"/><Relationship Id="rId16" Type="http://schemas.openxmlformats.org/officeDocument/2006/relationships/package" Target="../embeddings/Microsoft_Word_Document11.docx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4.emf"/><Relationship Id="rId5" Type="http://schemas.openxmlformats.org/officeDocument/2006/relationships/package" Target="../embeddings/Microsoft_Word_Document12.docx"/><Relationship Id="rId4" Type="http://schemas.openxmlformats.org/officeDocument/2006/relationships/image" Target="../media/image3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notesSlide" Target="../notesSlides/notesSlide15.xml"/><Relationship Id="rId7" Type="http://schemas.openxmlformats.org/officeDocument/2006/relationships/package" Target="../embeddings/Microsoft_Word_Document1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2.emf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39.wmf"/><Relationship Id="rId12" Type="http://schemas.openxmlformats.org/officeDocument/2006/relationships/package" Target="../embeddings/Microsoft_Word_Document1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15.docx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2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16.docx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2.e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51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53.emf"/><Relationship Id="rId2" Type="http://schemas.openxmlformats.org/officeDocument/2006/relationships/slideLayout" Target="../slideLayouts/slideLayout2.xml"/><Relationship Id="rId16" Type="http://schemas.openxmlformats.org/officeDocument/2006/relationships/package" Target="../embeddings/Microsoft_Word_Document17.docx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48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14.e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19.docx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3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emf"/><Relationship Id="rId3" Type="http://schemas.openxmlformats.org/officeDocument/2006/relationships/notesSlide" Target="../notesSlides/notesSlide23.xml"/><Relationship Id="rId7" Type="http://schemas.openxmlformats.org/officeDocument/2006/relationships/package" Target="../embeddings/Microsoft_Word_Document2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51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21.docx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3.e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22.docx"/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3.e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emf"/><Relationship Id="rId3" Type="http://schemas.openxmlformats.org/officeDocument/2006/relationships/notesSlide" Target="../notesSlides/notesSlide26.xml"/><Relationship Id="rId7" Type="http://schemas.openxmlformats.org/officeDocument/2006/relationships/package" Target="../embeddings/Microsoft_Word_Document2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58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15.emf"/><Relationship Id="rId4" Type="http://schemas.openxmlformats.org/officeDocument/2006/relationships/package" Target="../embeddings/Microsoft_Word_Document24.docx"/><Relationship Id="rId9" Type="http://schemas.openxmlformats.org/officeDocument/2006/relationships/image" Target="../media/image61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27.docx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6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package" Target="../embeddings/Microsoft_Word_Document26.docx"/><Relationship Id="rId11" Type="http://schemas.openxmlformats.org/officeDocument/2006/relationships/image" Target="../media/image65.emf"/><Relationship Id="rId5" Type="http://schemas.openxmlformats.org/officeDocument/2006/relationships/image" Target="../media/image62.emf"/><Relationship Id="rId10" Type="http://schemas.openxmlformats.org/officeDocument/2006/relationships/package" Target="../embeddings/Microsoft_Word_Document28.docx"/><Relationship Id="rId4" Type="http://schemas.openxmlformats.org/officeDocument/2006/relationships/package" Target="../embeddings/Microsoft_Word_Document25.docx"/><Relationship Id="rId9" Type="http://schemas.openxmlformats.org/officeDocument/2006/relationships/image" Target="../media/image64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1.wmf"/><Relationship Id="rId5" Type="http://schemas.openxmlformats.org/officeDocument/2006/relationships/image" Target="../media/image2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14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66.emf"/><Relationship Id="rId4" Type="http://schemas.openxmlformats.org/officeDocument/2006/relationships/package" Target="../embeddings/Microsoft_Word_Document29.docx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67.emf"/><Relationship Id="rId4" Type="http://schemas.openxmlformats.org/officeDocument/2006/relationships/package" Target="../embeddings/Microsoft_Word_Document30.docx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package" Target="../embeddings/Microsoft_Word_Document3.docx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 General Introduction to the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Order of Operations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62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524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Operations and Operators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443829"/>
              </p:ext>
            </p:extLst>
          </p:nvPr>
        </p:nvGraphicFramePr>
        <p:xfrm>
          <a:off x="2862263" y="914400"/>
          <a:ext cx="3846512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83" name="Document" r:id="rId4" imgW="3861880" imgH="5013385" progId="Word.Document.12">
                  <p:embed/>
                </p:oleObj>
              </mc:Choice>
              <mc:Fallback>
                <p:oleObj name="Document" r:id="rId4" imgW="3861880" imgH="501338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62263" y="914400"/>
                        <a:ext cx="3846512" cy="4999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17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2209800" y="1865292"/>
            <a:ext cx="4572000" cy="83820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600200" y="533400"/>
          <a:ext cx="609600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Definition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 Natural Numbers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The set of numbers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{1,2…}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3657600"/>
            <a:ext cx="5638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natural numbers are {1,2,3…}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whole numbers are {0,1,2,3…}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87420" y="1676400"/>
            <a:ext cx="9906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509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5208782"/>
            <a:ext cx="7315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eamath.com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Student Resources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194454"/>
              </p:ext>
            </p:extLst>
          </p:nvPr>
        </p:nvGraphicFramePr>
        <p:xfrm>
          <a:off x="1741488" y="317500"/>
          <a:ext cx="5834062" cy="485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794" name="Document" r:id="rId3" imgW="5495375" imgH="4578555" progId="Word.Document.12">
                  <p:embed/>
                </p:oleObj>
              </mc:Choice>
              <mc:Fallback>
                <p:oleObj name="Document" r:id="rId3" imgW="5495375" imgH="4578555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17500"/>
                        <a:ext cx="5834062" cy="485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264290" y="3657600"/>
            <a:ext cx="1719819" cy="25293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057400" y="762000"/>
            <a:ext cx="5105400" cy="228600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8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944257"/>
              </p:ext>
            </p:extLst>
          </p:nvPr>
        </p:nvGraphicFramePr>
        <p:xfrm>
          <a:off x="5750718" y="1489067"/>
          <a:ext cx="2355850" cy="290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730" name="Equation" r:id="rId4" imgW="876240" imgH="1079280" progId="Equation.DSMT4">
                  <p:embed/>
                </p:oleObj>
              </mc:Choice>
              <mc:Fallback>
                <p:oleObj name="Equation" r:id="rId4" imgW="87624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0718" y="1489067"/>
                        <a:ext cx="2355850" cy="290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097119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731" name="Document" r:id="rId6" imgW="5495375" imgH="4585044" progId="Word.Document.12">
                  <p:embed/>
                </p:oleObj>
              </mc:Choice>
              <mc:Fallback>
                <p:oleObj name="Document" r:id="rId6" imgW="5495375" imgH="4585044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5715000" y="2021924"/>
            <a:ext cx="2743200" cy="429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638800" y="2642503"/>
            <a:ext cx="2743200" cy="429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589370" y="3334556"/>
            <a:ext cx="2743200" cy="429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703455" y="3952998"/>
            <a:ext cx="2743200" cy="429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704622"/>
              </p:ext>
            </p:extLst>
          </p:nvPr>
        </p:nvGraphicFramePr>
        <p:xfrm>
          <a:off x="5755342" y="1484744"/>
          <a:ext cx="2355850" cy="290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732" name="Equation" r:id="rId8" imgW="876240" imgH="1079280" progId="Equation.DSMT4">
                  <p:embed/>
                </p:oleObj>
              </mc:Choice>
              <mc:Fallback>
                <p:oleObj name="Equation" r:id="rId8" imgW="87624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5342" y="1484744"/>
                        <a:ext cx="2355850" cy="290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26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8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>
            <p:extLst/>
          </p:nvPr>
        </p:nvGraphicFramePr>
        <p:xfrm>
          <a:off x="1905000" y="762000"/>
          <a:ext cx="5957887" cy="340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699" name="Document" r:id="rId3" imgW="5014277" imgH="2861417" progId="Word.Document.12">
                  <p:embed/>
                </p:oleObj>
              </mc:Choice>
              <mc:Fallback>
                <p:oleObj name="Document" r:id="rId3" imgW="5014277" imgH="286141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762000"/>
                        <a:ext cx="5957887" cy="340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34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>
            <p:extLst/>
          </p:nvPr>
        </p:nvGraphicFramePr>
        <p:xfrm>
          <a:off x="1905000" y="762000"/>
          <a:ext cx="5957887" cy="340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046" name="Document" r:id="rId3" imgW="5014277" imgH="2861417" progId="Word.Document.12">
                  <p:embed/>
                </p:oleObj>
              </mc:Choice>
              <mc:Fallback>
                <p:oleObj name="Document" r:id="rId3" imgW="5014277" imgH="286141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762000"/>
                        <a:ext cx="5957887" cy="340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44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669550"/>
              </p:ext>
            </p:extLst>
          </p:nvPr>
        </p:nvGraphicFramePr>
        <p:xfrm>
          <a:off x="5785643" y="1470891"/>
          <a:ext cx="2286000" cy="369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2188" name="Equation" r:id="rId4" imgW="901440" imgH="1460160" progId="Equation.DSMT4">
                  <p:embed/>
                </p:oleObj>
              </mc:Choice>
              <mc:Fallback>
                <p:oleObj name="Equation" r:id="rId4" imgW="901440" imgH="1460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5643" y="1470891"/>
                        <a:ext cx="2286000" cy="369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62600" y="2442849"/>
            <a:ext cx="2743200" cy="429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63574" y="3009147"/>
            <a:ext cx="2289826" cy="456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96879" y="3617410"/>
            <a:ext cx="1663528" cy="4667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403160" y="4167501"/>
            <a:ext cx="1050965" cy="429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483004" y="4774681"/>
            <a:ext cx="1050965" cy="3950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526556"/>
              </p:ext>
            </p:extLst>
          </p:nvPr>
        </p:nvGraphicFramePr>
        <p:xfrm>
          <a:off x="5787952" y="1470890"/>
          <a:ext cx="2286000" cy="369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2189" name="Equation" r:id="rId6" imgW="901440" imgH="1460160" progId="Equation.DSMT4">
                  <p:embed/>
                </p:oleObj>
              </mc:Choice>
              <mc:Fallback>
                <p:oleObj name="Equation" r:id="rId6" imgW="901440" imgH="1460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7952" y="1470890"/>
                        <a:ext cx="2286000" cy="369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660901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2190" name="Document" r:id="rId7" imgW="5495375" imgH="4585044" progId="Word.Document.12">
                  <p:embed/>
                </p:oleObj>
              </mc:Choice>
              <mc:Fallback>
                <p:oleObj name="Document" r:id="rId7" imgW="5495375" imgH="4585044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231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999962"/>
              </p:ext>
            </p:extLst>
          </p:nvPr>
        </p:nvGraphicFramePr>
        <p:xfrm>
          <a:off x="5562600" y="1614704"/>
          <a:ext cx="283368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37" name="Equation" r:id="rId4" imgW="1054080" imgH="152280" progId="Equation.DSMT4">
                  <p:embed/>
                </p:oleObj>
              </mc:Choice>
              <mc:Fallback>
                <p:oleObj name="Equation" r:id="rId4" imgW="10540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614704"/>
                        <a:ext cx="2833688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275511"/>
              </p:ext>
            </p:extLst>
          </p:nvPr>
        </p:nvGraphicFramePr>
        <p:xfrm>
          <a:off x="5935661" y="2360829"/>
          <a:ext cx="204787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38" name="Equation" r:id="rId6" imgW="761760" imgH="152280" progId="Equation.DSMT4">
                  <p:embed/>
                </p:oleObj>
              </mc:Choice>
              <mc:Fallback>
                <p:oleObj name="Equation" r:id="rId6" imgW="7617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5661" y="2360829"/>
                        <a:ext cx="2047875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372067"/>
              </p:ext>
            </p:extLst>
          </p:nvPr>
        </p:nvGraphicFramePr>
        <p:xfrm>
          <a:off x="6054725" y="3046629"/>
          <a:ext cx="18097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39" name="Equation" r:id="rId8" imgW="672840" imgH="152280" progId="Equation.DSMT4">
                  <p:embed/>
                </p:oleObj>
              </mc:Choice>
              <mc:Fallback>
                <p:oleObj name="Equation" r:id="rId8" imgW="6728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3046629"/>
                        <a:ext cx="180975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999337"/>
              </p:ext>
            </p:extLst>
          </p:nvPr>
        </p:nvGraphicFramePr>
        <p:xfrm>
          <a:off x="6259513" y="3808629"/>
          <a:ext cx="140017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40" name="Equation" r:id="rId10" imgW="520560" imgH="152280" progId="Equation.DSMT4">
                  <p:embed/>
                </p:oleObj>
              </mc:Choice>
              <mc:Fallback>
                <p:oleObj name="Equation" r:id="rId10" imgW="520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9513" y="3808629"/>
                        <a:ext cx="1400175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180444"/>
              </p:ext>
            </p:extLst>
          </p:nvPr>
        </p:nvGraphicFramePr>
        <p:xfrm>
          <a:off x="6497638" y="4570629"/>
          <a:ext cx="92233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41" name="Equation" r:id="rId12" imgW="342720" imgH="152280" progId="Equation.DSMT4">
                  <p:embed/>
                </p:oleObj>
              </mc:Choice>
              <mc:Fallback>
                <p:oleObj name="Equation" r:id="rId12" imgW="3427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4570629"/>
                        <a:ext cx="922337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273712"/>
              </p:ext>
            </p:extLst>
          </p:nvPr>
        </p:nvGraphicFramePr>
        <p:xfrm>
          <a:off x="6719888" y="5256429"/>
          <a:ext cx="47783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42" name="Equation" r:id="rId14" imgW="177480" imgH="152280" progId="Equation.DSMT4">
                  <p:embed/>
                </p:oleObj>
              </mc:Choice>
              <mc:Fallback>
                <p:oleObj name="Equation" r:id="rId14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9888" y="5256429"/>
                        <a:ext cx="477837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660901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43" name="Document" r:id="rId16" imgW="5495375" imgH="4585044" progId="Word.Document.12">
                  <p:embed/>
                </p:oleObj>
              </mc:Choice>
              <mc:Fallback>
                <p:oleObj name="Document" r:id="rId16" imgW="5495375" imgH="4585044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042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Order of Operations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 Basic Four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915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5154" y="167640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Order of Operations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Explicit Grouping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6247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524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Operations and Operators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2859088" y="914400"/>
          <a:ext cx="3749675" cy="489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860" name="Document" r:id="rId4" imgW="3861880" imgH="5030638" progId="Word.Document.12">
                  <p:embed/>
                </p:oleObj>
              </mc:Choice>
              <mc:Fallback>
                <p:oleObj name="Document" r:id="rId4" imgW="3861880" imgH="503063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59088" y="914400"/>
                        <a:ext cx="3749675" cy="489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107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3274218" y="4970635"/>
          <a:ext cx="2595563" cy="445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74" name="Equation" r:id="rId3" imgW="1257120" imgH="215640" progId="Equation.DSMT4">
                  <p:embed/>
                </p:oleObj>
              </mc:Choice>
              <mc:Fallback>
                <p:oleObj name="Equation" r:id="rId3" imgW="12571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4218" y="4970635"/>
                        <a:ext cx="2595563" cy="4457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1741488" y="317500"/>
          <a:ext cx="5834062" cy="485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75" name="Document" r:id="rId5" imgW="5495375" imgH="4578555" progId="Word.Document.12">
                  <p:embed/>
                </p:oleObj>
              </mc:Choice>
              <mc:Fallback>
                <p:oleObj name="Document" r:id="rId5" imgW="5495375" imgH="4578555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17500"/>
                        <a:ext cx="5834062" cy="485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245518" y="3581400"/>
            <a:ext cx="2057400" cy="30480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95500" y="1447800"/>
            <a:ext cx="5067300" cy="160020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362200" y="1047922"/>
            <a:ext cx="2514600" cy="399878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7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578341"/>
              </p:ext>
            </p:extLst>
          </p:nvPr>
        </p:nvGraphicFramePr>
        <p:xfrm>
          <a:off x="5638800" y="1470891"/>
          <a:ext cx="2317750" cy="331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617" name="Equation" r:id="rId4" imgW="914400" imgH="1307880" progId="Equation.DSMT4">
                  <p:embed/>
                </p:oleObj>
              </mc:Choice>
              <mc:Fallback>
                <p:oleObj name="Equation" r:id="rId4" imgW="914400" imgH="1307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470891"/>
                        <a:ext cx="2317750" cy="331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57042" y="2265799"/>
            <a:ext cx="2743200" cy="500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63573" y="2964026"/>
            <a:ext cx="2289826" cy="570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78406" y="3763808"/>
            <a:ext cx="1663528" cy="462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36573" y="3637340"/>
            <a:ext cx="1719819" cy="25293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096879" y="4418676"/>
            <a:ext cx="1663528" cy="462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879087"/>
              </p:ext>
            </p:extLst>
          </p:nvPr>
        </p:nvGraphicFramePr>
        <p:xfrm>
          <a:off x="5638800" y="1488143"/>
          <a:ext cx="2317750" cy="331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618" name="Equation" r:id="rId6" imgW="914400" imgH="1307880" progId="Equation.DSMT4">
                  <p:embed/>
                </p:oleObj>
              </mc:Choice>
              <mc:Fallback>
                <p:oleObj name="Equation" r:id="rId6" imgW="914400" imgH="1307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488143"/>
                        <a:ext cx="2317750" cy="331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163833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619" name="Document" r:id="rId7" imgW="5495375" imgH="4591173" progId="Word.Document.12">
                  <p:embed/>
                </p:oleObj>
              </mc:Choice>
              <mc:Fallback>
                <p:oleObj name="Document" r:id="rId7" imgW="5495375" imgH="4591173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971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079239"/>
              </p:ext>
            </p:extLst>
          </p:nvPr>
        </p:nvGraphicFramePr>
        <p:xfrm>
          <a:off x="6019800" y="1473200"/>
          <a:ext cx="1960562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382" name="Equation" r:id="rId4" imgW="672840" imgH="203040" progId="Equation.DSMT4">
                  <p:embed/>
                </p:oleObj>
              </mc:Choice>
              <mc:Fallback>
                <p:oleObj name="Equation" r:id="rId4" imgW="672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473200"/>
                        <a:ext cx="1960562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808366"/>
              </p:ext>
            </p:extLst>
          </p:nvPr>
        </p:nvGraphicFramePr>
        <p:xfrm>
          <a:off x="6283325" y="2370137"/>
          <a:ext cx="1479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383" name="Equation" r:id="rId6" imgW="507960" imgH="203040" progId="Equation.DSMT4">
                  <p:embed/>
                </p:oleObj>
              </mc:Choice>
              <mc:Fallback>
                <p:oleObj name="Equation" r:id="rId6" imgW="507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325" y="2370137"/>
                        <a:ext cx="147955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906591"/>
              </p:ext>
            </p:extLst>
          </p:nvPr>
        </p:nvGraphicFramePr>
        <p:xfrm>
          <a:off x="6543675" y="3284537"/>
          <a:ext cx="960437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384" name="Equation" r:id="rId8" imgW="330120" imgH="203040" progId="Equation.DSMT4">
                  <p:embed/>
                </p:oleObj>
              </mc:Choice>
              <mc:Fallback>
                <p:oleObj name="Equation" r:id="rId8" imgW="3301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675" y="3284537"/>
                        <a:ext cx="960437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078819"/>
              </p:ext>
            </p:extLst>
          </p:nvPr>
        </p:nvGraphicFramePr>
        <p:xfrm>
          <a:off x="6765925" y="4271962"/>
          <a:ext cx="51593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385" name="Equation" r:id="rId10" imgW="177480" imgH="152280" progId="Equation.DSMT4">
                  <p:embed/>
                </p:oleObj>
              </mc:Choice>
              <mc:Fallback>
                <p:oleObj name="Equation" r:id="rId10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925" y="4271962"/>
                        <a:ext cx="515937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318639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386" name="Document" r:id="rId12" imgW="5495375" imgH="4591173" progId="Word.Document.12">
                  <p:embed/>
                </p:oleObj>
              </mc:Choice>
              <mc:Fallback>
                <p:oleObj name="Document" r:id="rId12" imgW="5495375" imgH="4591173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92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679877"/>
              </p:ext>
            </p:extLst>
          </p:nvPr>
        </p:nvGraphicFramePr>
        <p:xfrm>
          <a:off x="5638800" y="1554203"/>
          <a:ext cx="2349500" cy="247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10" name="Equation" r:id="rId4" imgW="927000" imgH="977760" progId="Equation.DSMT4">
                  <p:embed/>
                </p:oleObj>
              </mc:Choice>
              <mc:Fallback>
                <p:oleObj name="Equation" r:id="rId4" imgW="927000" imgH="977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554203"/>
                        <a:ext cx="2349500" cy="247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57042" y="2318655"/>
            <a:ext cx="2743200" cy="53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63573" y="2964026"/>
            <a:ext cx="2289826" cy="570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96879" y="3621581"/>
            <a:ext cx="1663528" cy="462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174286"/>
              </p:ext>
            </p:extLst>
          </p:nvPr>
        </p:nvGraphicFramePr>
        <p:xfrm>
          <a:off x="5638800" y="1554203"/>
          <a:ext cx="2349500" cy="247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11" name="Equation" r:id="rId6" imgW="927000" imgH="977760" progId="Equation.DSMT4">
                  <p:embed/>
                </p:oleObj>
              </mc:Choice>
              <mc:Fallback>
                <p:oleObj name="Equation" r:id="rId6" imgW="927000" imgH="977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554203"/>
                        <a:ext cx="2349500" cy="247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36573" y="3637340"/>
            <a:ext cx="1719819" cy="25293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318639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12" name="Document" r:id="rId8" imgW="5495375" imgH="4591173" progId="Word.Document.12">
                  <p:embed/>
                </p:oleObj>
              </mc:Choice>
              <mc:Fallback>
                <p:oleObj name="Document" r:id="rId8" imgW="5495375" imgH="4591173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100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088807"/>
              </p:ext>
            </p:extLst>
          </p:nvPr>
        </p:nvGraphicFramePr>
        <p:xfrm>
          <a:off x="5510213" y="1534967"/>
          <a:ext cx="2835275" cy="389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8911" name="Equation" r:id="rId4" imgW="1117440" imgH="1536480" progId="Equation.DSMT4">
                  <p:embed/>
                </p:oleObj>
              </mc:Choice>
              <mc:Fallback>
                <p:oleObj name="Equation" r:id="rId4" imgW="1117440" imgH="1536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1534967"/>
                        <a:ext cx="2835275" cy="389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26762" y="2267238"/>
            <a:ext cx="2743200" cy="5631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01362" y="2834984"/>
            <a:ext cx="2289826" cy="779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107551" y="3607033"/>
            <a:ext cx="1663528" cy="591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75224" y="4270779"/>
            <a:ext cx="1663528" cy="591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070817" y="4970841"/>
            <a:ext cx="1663528" cy="591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095710"/>
              </p:ext>
            </p:extLst>
          </p:nvPr>
        </p:nvGraphicFramePr>
        <p:xfrm>
          <a:off x="5510213" y="1534967"/>
          <a:ext cx="2835275" cy="389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8912" name="Equation" r:id="rId6" imgW="1117440" imgH="1536480" progId="Equation.DSMT4">
                  <p:embed/>
                </p:oleObj>
              </mc:Choice>
              <mc:Fallback>
                <p:oleObj name="Equation" r:id="rId6" imgW="1117440" imgH="1536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1534967"/>
                        <a:ext cx="2835275" cy="389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536573" y="3637340"/>
            <a:ext cx="1719819" cy="25293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318639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8913" name="Document" r:id="rId8" imgW="5495375" imgH="4591173" progId="Word.Document.12">
                  <p:embed/>
                </p:oleObj>
              </mc:Choice>
              <mc:Fallback>
                <p:oleObj name="Document" r:id="rId8" imgW="5495375" imgH="4591173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298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0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5131593" y="1371600"/>
          <a:ext cx="366395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958" name="Equation" r:id="rId4" imgW="1638000" imgH="266400" progId="Equation.DSMT4">
                  <p:embed/>
                </p:oleObj>
              </mc:Choice>
              <mc:Fallback>
                <p:oleObj name="Equation" r:id="rId4" imgW="16380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1593" y="1371600"/>
                        <a:ext cx="3663950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5401468" y="2314575"/>
          <a:ext cx="31242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959" name="Equation" r:id="rId6" imgW="1396800" imgH="241200" progId="Equation.DSMT4">
                  <p:embed/>
                </p:oleObj>
              </mc:Choice>
              <mc:Fallback>
                <p:oleObj name="Equation" r:id="rId6" imgW="1396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1468" y="2314575"/>
                        <a:ext cx="31242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5871368" y="3179763"/>
          <a:ext cx="22145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960" name="Equation" r:id="rId8" imgW="990360" imgH="215640" progId="Equation.DSMT4">
                  <p:embed/>
                </p:oleObj>
              </mc:Choice>
              <mc:Fallback>
                <p:oleObj name="Equation" r:id="rId8" imgW="990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1368" y="3179763"/>
                        <a:ext cx="22145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6420643" y="4795838"/>
          <a:ext cx="119062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961" name="Equation" r:id="rId10" imgW="533160" imgH="215640" progId="Equation.DSMT4">
                  <p:embed/>
                </p:oleObj>
              </mc:Choice>
              <mc:Fallback>
                <p:oleObj name="Equation" r:id="rId10" imgW="533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0643" y="4795838"/>
                        <a:ext cx="1190625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6898481" y="5588000"/>
          <a:ext cx="2555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962" name="Equation" r:id="rId12" imgW="114120" imgH="164880" progId="Equation.DSMT4">
                  <p:embed/>
                </p:oleObj>
              </mc:Choice>
              <mc:Fallback>
                <p:oleObj name="Equation" r:id="rId12" imgW="114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8481" y="5588000"/>
                        <a:ext cx="255587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6206331" y="4038600"/>
          <a:ext cx="16176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963" name="Equation" r:id="rId14" imgW="723600" imgH="215640" progId="Equation.DSMT4">
                  <p:embed/>
                </p:oleObj>
              </mc:Choice>
              <mc:Fallback>
                <p:oleObj name="Equation" r:id="rId14" imgW="7236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6331" y="4038600"/>
                        <a:ext cx="1617662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964" name="Document" r:id="rId16" imgW="5495375" imgH="4597662" progId="Word.Document.12">
                  <p:embed/>
                </p:oleObj>
              </mc:Choice>
              <mc:Fallback>
                <p:oleObj name="Document" r:id="rId16" imgW="5495375" imgH="459766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16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5154" y="167640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Order of Operations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Explicit Grouping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3538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5154" y="167640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Order of Operations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Implicit Grouping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3687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1741488" y="317500"/>
          <a:ext cx="5834062" cy="485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818" name="Document" r:id="rId3" imgW="5495375" imgH="4578555" progId="Word.Document.12">
                  <p:embed/>
                </p:oleObj>
              </mc:Choice>
              <mc:Fallback>
                <p:oleObj name="Document" r:id="rId3" imgW="5495375" imgH="4578555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17500"/>
                        <a:ext cx="5834062" cy="485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245518" y="3581400"/>
            <a:ext cx="2057400" cy="30480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95500" y="2496964"/>
            <a:ext cx="5067300" cy="551035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45518" y="1981200"/>
            <a:ext cx="5067300" cy="51576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45518" y="1510882"/>
            <a:ext cx="4917282" cy="452681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6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335681"/>
              </p:ext>
            </p:extLst>
          </p:nvPr>
        </p:nvGraphicFramePr>
        <p:xfrm>
          <a:off x="6038850" y="1622425"/>
          <a:ext cx="1778000" cy="339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628" name="Equation" r:id="rId4" imgW="736560" imgH="1409400" progId="Equation.DSMT4">
                  <p:embed/>
                </p:oleObj>
              </mc:Choice>
              <mc:Fallback>
                <p:oleObj name="Equation" r:id="rId4" imgW="736560" imgH="140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1622425"/>
                        <a:ext cx="1778000" cy="339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56250" y="2666395"/>
            <a:ext cx="2743200" cy="967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82937" y="3724722"/>
            <a:ext cx="2289826" cy="8281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153322" y="4574324"/>
            <a:ext cx="1663528" cy="4667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459029"/>
              </p:ext>
            </p:extLst>
          </p:nvPr>
        </p:nvGraphicFramePr>
        <p:xfrm>
          <a:off x="6038850" y="1614852"/>
          <a:ext cx="1778000" cy="339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629" name="Equation" r:id="rId6" imgW="736560" imgH="1409400" progId="Equation.DSMT4">
                  <p:embed/>
                </p:oleObj>
              </mc:Choice>
              <mc:Fallback>
                <p:oleObj name="Equation" r:id="rId6" imgW="736560" imgH="140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1614852"/>
                        <a:ext cx="1778000" cy="339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536573" y="3637340"/>
            <a:ext cx="1719819" cy="25293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470754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630" name="Document" r:id="rId8" imgW="5495375" imgH="4597662" progId="Word.Document.12">
                  <p:embed/>
                </p:oleObj>
              </mc:Choice>
              <mc:Fallback>
                <p:oleObj name="Document" r:id="rId8" imgW="5495375" imgH="459766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8408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95927" y="287146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Expressions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537113"/>
              </p:ext>
            </p:extLst>
          </p:nvPr>
        </p:nvGraphicFramePr>
        <p:xfrm>
          <a:off x="5881567" y="2743200"/>
          <a:ext cx="2348033" cy="755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25" name="Equation" r:id="rId4" imgW="1104900" imgH="342900" progId="Equation.DSMT4">
                  <p:embed/>
                </p:oleObj>
              </mc:Choice>
              <mc:Fallback>
                <p:oleObj name="Equation" r:id="rId4" imgW="1104900" imgH="3429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567" y="2743200"/>
                        <a:ext cx="2348033" cy="7554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202451"/>
              </p:ext>
            </p:extLst>
          </p:nvPr>
        </p:nvGraphicFramePr>
        <p:xfrm>
          <a:off x="4108450" y="2122488"/>
          <a:ext cx="927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26" name="Equation" r:id="rId6" imgW="431640" imgH="152280" progId="Equation.DSMT4">
                  <p:embed/>
                </p:oleObj>
              </mc:Choice>
              <mc:Fallback>
                <p:oleObj name="Equation" r:id="rId6" imgW="431640" imgH="152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2122488"/>
                        <a:ext cx="9271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599171"/>
              </p:ext>
            </p:extLst>
          </p:nvPr>
        </p:nvGraphicFramePr>
        <p:xfrm>
          <a:off x="2039938" y="1301750"/>
          <a:ext cx="95091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27" name="Equation" r:id="rId8" imgW="444240" imgH="355320" progId="Equation.DSMT4">
                  <p:embed/>
                </p:oleObj>
              </mc:Choice>
              <mc:Fallback>
                <p:oleObj name="Equation" r:id="rId8" imgW="444240" imgH="355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938" y="1301750"/>
                        <a:ext cx="950912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122092"/>
              </p:ext>
            </p:extLst>
          </p:nvPr>
        </p:nvGraphicFramePr>
        <p:xfrm>
          <a:off x="923306" y="4800600"/>
          <a:ext cx="1633414" cy="435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28" name="Equation" r:id="rId10" imgW="761760" imgH="203040" progId="Equation.DSMT4">
                  <p:embed/>
                </p:oleObj>
              </mc:Choice>
              <mc:Fallback>
                <p:oleObj name="Equation" r:id="rId10" imgW="76176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306" y="4800600"/>
                        <a:ext cx="1633414" cy="4355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908745"/>
              </p:ext>
            </p:extLst>
          </p:nvPr>
        </p:nvGraphicFramePr>
        <p:xfrm>
          <a:off x="5575301" y="5334000"/>
          <a:ext cx="2654299" cy="428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29" name="Equation" r:id="rId12" imgW="1231366" imgH="203112" progId="Equation.DSMT4">
                  <p:embed/>
                </p:oleObj>
              </mc:Choice>
              <mc:Fallback>
                <p:oleObj name="Equation" r:id="rId12" imgW="1231366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1" y="5334000"/>
                        <a:ext cx="2654299" cy="4287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773341"/>
              </p:ext>
            </p:extLst>
          </p:nvPr>
        </p:nvGraphicFramePr>
        <p:xfrm>
          <a:off x="5189538" y="1219200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30" name="Equation" r:id="rId14" imgW="1358640" imgH="203040" progId="Equation.DSMT4">
                  <p:embed/>
                </p:oleObj>
              </mc:Choice>
              <mc:Fallback>
                <p:oleObj name="Equation" r:id="rId14" imgW="135864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1219200"/>
                        <a:ext cx="28956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28538"/>
              </p:ext>
            </p:extLst>
          </p:nvPr>
        </p:nvGraphicFramePr>
        <p:xfrm>
          <a:off x="838200" y="3124200"/>
          <a:ext cx="2633883" cy="592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31" name="Equation" r:id="rId16" imgW="1231366" imgH="279279" progId="Equation.DSMT4">
                  <p:embed/>
                </p:oleObj>
              </mc:Choice>
              <mc:Fallback>
                <p:oleObj name="Equation" r:id="rId16" imgW="1231366" imgH="27927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2633883" cy="592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181618"/>
              </p:ext>
            </p:extLst>
          </p:nvPr>
        </p:nvGraphicFramePr>
        <p:xfrm>
          <a:off x="3676650" y="3870325"/>
          <a:ext cx="2493963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32" name="Equation" r:id="rId18" imgW="1168200" imgH="342720" progId="Equation.DSMT4">
                  <p:embed/>
                </p:oleObj>
              </mc:Choice>
              <mc:Fallback>
                <p:oleObj name="Equation" r:id="rId18" imgW="1168200" imgH="3427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3870325"/>
                        <a:ext cx="2493963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28248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403763"/>
              </p:ext>
            </p:extLst>
          </p:nvPr>
        </p:nvGraphicFramePr>
        <p:xfrm>
          <a:off x="6283325" y="1663700"/>
          <a:ext cx="1289050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52" name="Equation" r:id="rId4" imgW="507960" imgH="1307880" progId="Equation.DSMT4">
                  <p:embed/>
                </p:oleObj>
              </mc:Choice>
              <mc:Fallback>
                <p:oleObj name="Equation" r:id="rId4" imgW="507960" imgH="1307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325" y="1663700"/>
                        <a:ext cx="1289050" cy="331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62600" y="2590799"/>
            <a:ext cx="2743200" cy="91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89287" y="3660092"/>
            <a:ext cx="2289826" cy="759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102436" y="4578557"/>
            <a:ext cx="1663528" cy="4667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930591"/>
              </p:ext>
            </p:extLst>
          </p:nvPr>
        </p:nvGraphicFramePr>
        <p:xfrm>
          <a:off x="6283325" y="1663700"/>
          <a:ext cx="1289050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53" name="Equation" r:id="rId6" imgW="507960" imgH="1307880" progId="Equation.DSMT4">
                  <p:embed/>
                </p:oleObj>
              </mc:Choice>
              <mc:Fallback>
                <p:oleObj name="Equation" r:id="rId6" imgW="507960" imgH="1307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325" y="1663700"/>
                        <a:ext cx="1289050" cy="331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536573" y="3637340"/>
            <a:ext cx="1719819" cy="25293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687469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54" name="Document" r:id="rId7" imgW="5495375" imgH="4597662" progId="Word.Document.12">
                  <p:embed/>
                </p:oleObj>
              </mc:Choice>
              <mc:Fallback>
                <p:oleObj name="Document" r:id="rId7" imgW="5495375" imgH="459766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3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659202"/>
              </p:ext>
            </p:extLst>
          </p:nvPr>
        </p:nvGraphicFramePr>
        <p:xfrm>
          <a:off x="6209579" y="1566139"/>
          <a:ext cx="1851025" cy="425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276" name="Equation" r:id="rId4" imgW="761760" imgH="1752480" progId="Equation.DSMT4">
                  <p:embed/>
                </p:oleObj>
              </mc:Choice>
              <mc:Fallback>
                <p:oleObj name="Equation" r:id="rId4" imgW="761760" imgH="1752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9579" y="1566139"/>
                        <a:ext cx="1851025" cy="425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867400" y="2567852"/>
            <a:ext cx="2743200" cy="9002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990178" y="3696892"/>
            <a:ext cx="2289826" cy="775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3327" y="4611106"/>
            <a:ext cx="1663528" cy="699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228052" y="5472254"/>
            <a:ext cx="1663528" cy="699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354463"/>
              </p:ext>
            </p:extLst>
          </p:nvPr>
        </p:nvGraphicFramePr>
        <p:xfrm>
          <a:off x="6228052" y="1566139"/>
          <a:ext cx="1851025" cy="425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277" name="Equation" r:id="rId6" imgW="761760" imgH="1752480" progId="Equation.DSMT4">
                  <p:embed/>
                </p:oleObj>
              </mc:Choice>
              <mc:Fallback>
                <p:oleObj name="Equation" r:id="rId6" imgW="761760" imgH="1752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052" y="1566139"/>
                        <a:ext cx="1851025" cy="425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687469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278" name="Document" r:id="rId8" imgW="5495375" imgH="4597662" progId="Word.Document.12">
                  <p:embed/>
                </p:oleObj>
              </mc:Choice>
              <mc:Fallback>
                <p:oleObj name="Document" r:id="rId8" imgW="5495375" imgH="459766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80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367064"/>
              </p:ext>
            </p:extLst>
          </p:nvPr>
        </p:nvGraphicFramePr>
        <p:xfrm>
          <a:off x="5442741" y="1558949"/>
          <a:ext cx="2971800" cy="380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730" name="Equation" r:id="rId4" imgW="1218960" imgH="1562040" progId="Equation.DSMT4">
                  <p:embed/>
                </p:oleObj>
              </mc:Choice>
              <mc:Fallback>
                <p:oleObj name="Equation" r:id="rId4" imgW="1218960" imgH="1562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2741" y="1558949"/>
                        <a:ext cx="2971800" cy="380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538842"/>
              </p:ext>
            </p:extLst>
          </p:nvPr>
        </p:nvGraphicFramePr>
        <p:xfrm>
          <a:off x="5442742" y="1563567"/>
          <a:ext cx="2971800" cy="380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731" name="Equation" r:id="rId6" imgW="1218960" imgH="1562040" progId="Equation.DSMT4">
                  <p:embed/>
                </p:oleObj>
              </mc:Choice>
              <mc:Fallback>
                <p:oleObj name="Equation" r:id="rId6" imgW="1218960" imgH="1562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2742" y="1563567"/>
                        <a:ext cx="2971800" cy="380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57041" y="2533313"/>
            <a:ext cx="2743200" cy="836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67400" y="3462599"/>
            <a:ext cx="2289826" cy="820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96877" y="4409641"/>
            <a:ext cx="1663528" cy="4667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403159" y="5002932"/>
            <a:ext cx="1050965" cy="429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415487"/>
              </p:ext>
            </p:extLst>
          </p:nvPr>
        </p:nvGraphicFramePr>
        <p:xfrm>
          <a:off x="5442740" y="1558949"/>
          <a:ext cx="2971800" cy="380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732" name="Equation" r:id="rId7" imgW="1218960" imgH="1562040" progId="Equation.DSMT4">
                  <p:embed/>
                </p:oleObj>
              </mc:Choice>
              <mc:Fallback>
                <p:oleObj name="Equation" r:id="rId7" imgW="1218960" imgH="1562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2740" y="1558949"/>
                        <a:ext cx="2971800" cy="380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536573" y="3637340"/>
            <a:ext cx="1719819" cy="25293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687469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733" name="Document" r:id="rId8" imgW="5495375" imgH="4597662" progId="Word.Document.12">
                  <p:embed/>
                </p:oleObj>
              </mc:Choice>
              <mc:Fallback>
                <p:oleObj name="Document" r:id="rId8" imgW="5495375" imgH="459766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075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080062"/>
              </p:ext>
            </p:extLst>
          </p:nvPr>
        </p:nvGraphicFramePr>
        <p:xfrm>
          <a:off x="6329363" y="1677145"/>
          <a:ext cx="1666875" cy="407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693" name="Equation" r:id="rId4" imgW="685800" imgH="1676160" progId="Equation.DSMT4">
                  <p:embed/>
                </p:oleObj>
              </mc:Choice>
              <mc:Fallback>
                <p:oleObj name="Equation" r:id="rId4" imgW="685800" imgH="1676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1677145"/>
                        <a:ext cx="1666875" cy="407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562600" y="2507407"/>
            <a:ext cx="2743200" cy="9002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17887" y="3550699"/>
            <a:ext cx="2289826" cy="775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29363" y="4507704"/>
            <a:ext cx="1663528" cy="699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329363" y="5319854"/>
            <a:ext cx="1663528" cy="699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05741"/>
              </p:ext>
            </p:extLst>
          </p:nvPr>
        </p:nvGraphicFramePr>
        <p:xfrm>
          <a:off x="6323707" y="1677145"/>
          <a:ext cx="1666875" cy="407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694" name="Equation" r:id="rId6" imgW="685800" imgH="1676160" progId="Equation.DSMT4">
                  <p:embed/>
                </p:oleObj>
              </mc:Choice>
              <mc:Fallback>
                <p:oleObj name="Equation" r:id="rId6" imgW="685800" imgH="1676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3707" y="1677145"/>
                        <a:ext cx="1666875" cy="407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687469"/>
              </p:ext>
            </p:extLst>
          </p:nvPr>
        </p:nvGraphicFramePr>
        <p:xfrm>
          <a:off x="184943" y="914737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695" name="Document" r:id="rId7" imgW="5495375" imgH="4597662" progId="Word.Document.12">
                  <p:embed/>
                </p:oleObj>
              </mc:Choice>
              <mc:Fallback>
                <p:oleObj name="Document" r:id="rId7" imgW="5495375" imgH="459766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" y="914737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5061743" y="175491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34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5154" y="167640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Order of Operations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Implicit Grouping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4581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6764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Practicing Some Vocabulary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For Expressions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716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4572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Vocabulary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03518" y="1123664"/>
            <a:ext cx="18669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Term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Factor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Product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Difference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Quotient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133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057400" y="609600"/>
            <a:ext cx="5486400" cy="2743200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US" sz="2000" dirty="0" smtClean="0"/>
              <a:t>We add </a:t>
            </a:r>
            <a:r>
              <a:rPr lang="en-US" sz="2000" u="sng" dirty="0" smtClean="0"/>
              <a:t>terms</a:t>
            </a:r>
            <a:r>
              <a:rPr lang="en-US" sz="2000" dirty="0" smtClean="0"/>
              <a:t> to get a </a:t>
            </a:r>
            <a:r>
              <a:rPr lang="en-US" sz="2000" u="sng" dirty="0" smtClean="0"/>
              <a:t>sum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For example 2 + 3 = 5.</a:t>
            </a:r>
          </a:p>
          <a:p>
            <a:pPr>
              <a:buNone/>
            </a:pPr>
            <a:r>
              <a:rPr lang="en-US" sz="2000" dirty="0" smtClean="0"/>
              <a:t>2 is a term.  3 is a term.  5 is the sum.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We multiply </a:t>
            </a:r>
            <a:r>
              <a:rPr lang="en-US" sz="2000" u="sng" dirty="0" smtClean="0"/>
              <a:t>factors</a:t>
            </a:r>
            <a:r>
              <a:rPr lang="en-US" sz="2000" dirty="0" smtClean="0"/>
              <a:t> to get a </a:t>
            </a:r>
            <a:r>
              <a:rPr lang="en-US" sz="2000" u="sng" dirty="0" smtClean="0"/>
              <a:t>product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For example 2 x 3 = 6</a:t>
            </a:r>
          </a:p>
          <a:p>
            <a:pPr>
              <a:buNone/>
            </a:pPr>
            <a:r>
              <a:rPr lang="en-US" sz="2000" dirty="0" smtClean="0"/>
              <a:t>2 is a factor.  3 is a factor.  6 is the product.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057400" y="3429000"/>
            <a:ext cx="5486400" cy="838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sz="2000" dirty="0" smtClean="0"/>
              <a:t>When we subtract we have a difference.</a:t>
            </a:r>
          </a:p>
          <a:p>
            <a:pPr>
              <a:spcBef>
                <a:spcPts val="1200"/>
              </a:spcBef>
              <a:buFont typeface="Arial" pitchFamily="34" charset="0"/>
              <a:buNone/>
            </a:pPr>
            <a:r>
              <a:rPr lang="en-US" sz="2000" dirty="0" smtClean="0"/>
              <a:t>When we divide we have a quotient.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057400" y="4490852"/>
            <a:ext cx="5486400" cy="914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/>
              <a:t>We often name an expression by the last operation we would carry out.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5384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1371600" y="3581400"/>
          <a:ext cx="6535738" cy="262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73" name="Document" r:id="rId4" imgW="7297324" imgH="2630233" progId="Word.Document.12">
                  <p:embed/>
                </p:oleObj>
              </mc:Choice>
              <mc:Fallback>
                <p:oleObj name="Document" r:id="rId4" imgW="7297324" imgH="263023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71600" y="3581400"/>
                        <a:ext cx="6535738" cy="2624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3465512" y="1172012"/>
          <a:ext cx="234791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74" name="Equation" r:id="rId6" imgW="1104900" imgH="342900" progId="Equation.DSMT4">
                  <p:embed/>
                </p:oleObj>
              </mc:Choice>
              <mc:Fallback>
                <p:oleObj name="Equation" r:id="rId6" imgW="1104900" imgH="342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2" y="1172012"/>
                        <a:ext cx="2347913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3601085" y="2201368"/>
          <a:ext cx="1941830" cy="887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75" name="Equation" r:id="rId8" imgW="825480" imgH="380880" progId="Equation.DSMT4">
                  <p:embed/>
                </p:oleObj>
              </mc:Choice>
              <mc:Fallback>
                <p:oleObj name="Equation" r:id="rId8" imgW="8254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085" y="2201368"/>
                        <a:ext cx="1941830" cy="8870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62309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Using </a:t>
            </a:r>
            <a:r>
              <a:rPr lang="en-US" sz="2000" dirty="0"/>
              <a:t>the words term, factor, sum, product, </a:t>
            </a:r>
            <a:r>
              <a:rPr lang="en-US" sz="2000" dirty="0" smtClean="0"/>
              <a:t>difference</a:t>
            </a:r>
            <a:r>
              <a:rPr lang="en-US" sz="2000" dirty="0"/>
              <a:t> </a:t>
            </a:r>
            <a:r>
              <a:rPr lang="en-US" sz="2000" dirty="0" smtClean="0"/>
              <a:t>or quotient describe each expression.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3311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293180"/>
              </p:ext>
            </p:extLst>
          </p:nvPr>
        </p:nvGraphicFramePr>
        <p:xfrm>
          <a:off x="1449388" y="4203700"/>
          <a:ext cx="6862762" cy="172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71" name="Document" r:id="rId4" imgW="7080511" imgH="1769685" progId="Word.Document.12">
                  <p:embed/>
                </p:oleObj>
              </mc:Choice>
              <mc:Fallback>
                <p:oleObj name="Document" r:id="rId4" imgW="7080511" imgH="176968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9388" y="4203700"/>
                        <a:ext cx="6862762" cy="1722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606691"/>
              </p:ext>
            </p:extLst>
          </p:nvPr>
        </p:nvGraphicFramePr>
        <p:xfrm>
          <a:off x="1752600" y="3048000"/>
          <a:ext cx="5486400" cy="144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72" name="Document" r:id="rId6" imgW="5648199" imgH="1491833" progId="Word.Document.12">
                  <p:embed/>
                </p:oleObj>
              </mc:Choice>
              <mc:Fallback>
                <p:oleObj name="Document" r:id="rId6" imgW="5648199" imgH="149183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52600" y="3048000"/>
                        <a:ext cx="5486400" cy="1446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22860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Fill in the blanks using the words term, factor, sum, product, </a:t>
            </a:r>
            <a:r>
              <a:rPr lang="en-US" sz="2000" dirty="0" smtClean="0"/>
              <a:t>difference or quotient.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972483"/>
              </p:ext>
            </p:extLst>
          </p:nvPr>
        </p:nvGraphicFramePr>
        <p:xfrm>
          <a:off x="1905000" y="1143000"/>
          <a:ext cx="6100763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73" name="Document" r:id="rId8" imgW="6278195" imgH="1203544" progId="Word.Document.12">
                  <p:embed/>
                </p:oleObj>
              </mc:Choice>
              <mc:Fallback>
                <p:oleObj name="Document" r:id="rId8" imgW="6278195" imgH="120354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05000" y="1143000"/>
                        <a:ext cx="6100763" cy="1158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559208"/>
              </p:ext>
            </p:extLst>
          </p:nvPr>
        </p:nvGraphicFramePr>
        <p:xfrm>
          <a:off x="1566863" y="1900238"/>
          <a:ext cx="6651625" cy="140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74" name="Document" r:id="rId10" imgW="6943064" imgH="1464120" progId="Word.Document.12">
                  <p:embed/>
                </p:oleObj>
              </mc:Choice>
              <mc:Fallback>
                <p:oleObj name="Document" r:id="rId10" imgW="6943064" imgH="146412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66863" y="1900238"/>
                        <a:ext cx="6651625" cy="1401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6172200" y="1447800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sum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09800" y="14478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term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925669" y="147056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term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981200" y="22573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factor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648200" y="2233550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280944" y="226225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term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293111" y="2637518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sum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11549" y="339337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term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572000" y="3393375"/>
            <a:ext cx="119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difference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61677" y="3798332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factor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105400" y="3799321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958825" y="42026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term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055447" y="4724400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sum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125253" y="4724400"/>
            <a:ext cx="119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difference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613002" y="5193475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quotient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468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67256" y="914399"/>
            <a:ext cx="4885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arentheses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xponents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ultiply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ivide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dd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ubtract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4502" y="914400"/>
            <a:ext cx="533400" cy="3890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81000" y="669099"/>
            <a:ext cx="3048000" cy="451250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85800" y="685800"/>
            <a:ext cx="3367414" cy="4495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473780"/>
              </p:ext>
            </p:extLst>
          </p:nvPr>
        </p:nvGraphicFramePr>
        <p:xfrm>
          <a:off x="5638800" y="1066800"/>
          <a:ext cx="2347912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75" name="Equation" r:id="rId4" imgW="1104900" imgH="342900" progId="Equation.DSMT4">
                  <p:embed/>
                </p:oleObj>
              </mc:Choice>
              <mc:Fallback>
                <p:oleObj name="Equation" r:id="rId4" imgW="1104900" imgH="3429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066800"/>
                        <a:ext cx="2347912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76411"/>
              </p:ext>
            </p:extLst>
          </p:nvPr>
        </p:nvGraphicFramePr>
        <p:xfrm>
          <a:off x="6367462" y="321004"/>
          <a:ext cx="890587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76" name="Equation" r:id="rId6" imgW="419040" imgH="152280" progId="Equation.DSMT4">
                  <p:embed/>
                </p:oleObj>
              </mc:Choice>
              <mc:Fallback>
                <p:oleObj name="Equation" r:id="rId6" imgW="4190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462" y="321004"/>
                        <a:ext cx="890587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171603"/>
              </p:ext>
            </p:extLst>
          </p:nvPr>
        </p:nvGraphicFramePr>
        <p:xfrm>
          <a:off x="5528804" y="3923507"/>
          <a:ext cx="26543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77" name="Equation" r:id="rId8" imgW="1231366" imgH="203112" progId="Equation.DSMT4">
                  <p:embed/>
                </p:oleObj>
              </mc:Choice>
              <mc:Fallback>
                <p:oleObj name="Equation" r:id="rId8" imgW="1231366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8804" y="3923507"/>
                        <a:ext cx="26543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974477"/>
              </p:ext>
            </p:extLst>
          </p:nvPr>
        </p:nvGraphicFramePr>
        <p:xfrm>
          <a:off x="6019800" y="4778736"/>
          <a:ext cx="190023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78" name="Equation" r:id="rId10" imgW="888840" imgH="164880" progId="Equation.DSMT4">
                  <p:embed/>
                </p:oleObj>
              </mc:Choice>
              <mc:Fallback>
                <p:oleObj name="Equation" r:id="rId10" imgW="888840" imgH="1648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778736"/>
                        <a:ext cx="190023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349068"/>
              </p:ext>
            </p:extLst>
          </p:nvPr>
        </p:nvGraphicFramePr>
        <p:xfrm>
          <a:off x="5240336" y="2999994"/>
          <a:ext cx="31448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79" name="Equation" r:id="rId12" imgW="1473200" imgH="254000" progId="Equation.DSMT4">
                  <p:embed/>
                </p:oleObj>
              </mc:Choice>
              <mc:Fallback>
                <p:oleObj name="Equation" r:id="rId12" imgW="1473200" imgH="2540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0336" y="2999994"/>
                        <a:ext cx="314483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69275"/>
              </p:ext>
            </p:extLst>
          </p:nvPr>
        </p:nvGraphicFramePr>
        <p:xfrm>
          <a:off x="5486400" y="2209800"/>
          <a:ext cx="2335784" cy="471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80" name="Equation" r:id="rId14" imgW="977476" imgH="203112" progId="Equation.DSMT4">
                  <p:embed/>
                </p:oleObj>
              </mc:Choice>
              <mc:Fallback>
                <p:oleObj name="Equation" r:id="rId14" imgW="977476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209800"/>
                        <a:ext cx="2335784" cy="4716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829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307259"/>
              </p:ext>
            </p:extLst>
          </p:nvPr>
        </p:nvGraphicFramePr>
        <p:xfrm>
          <a:off x="2362200" y="1143000"/>
          <a:ext cx="5926138" cy="302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88" name="Document" r:id="rId4" imgW="5949456" imgH="3170820" progId="Word.Document.12">
                  <p:embed/>
                </p:oleObj>
              </mc:Choice>
              <mc:Fallback>
                <p:oleObj name="Document" r:id="rId4" imgW="5949456" imgH="317082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62200" y="1143000"/>
                        <a:ext cx="5926138" cy="302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22860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Fill in the blanks using the words term, factor, sum, product, </a:t>
            </a:r>
            <a:r>
              <a:rPr lang="en-US" sz="2000" dirty="0" smtClean="0"/>
              <a:t>difference</a:t>
            </a:r>
            <a:r>
              <a:rPr lang="en-US" sz="2000" dirty="0"/>
              <a:t> </a:t>
            </a:r>
            <a:r>
              <a:rPr lang="en-US" sz="2000" dirty="0" smtClean="0"/>
              <a:t>or quotient.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57063" y="1605150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6081514" y="108362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term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412717" y="1620983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factor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419834" y="2819400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387788" y="2162300"/>
            <a:ext cx="119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difference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066860" y="280752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term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175939" y="3429000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sum</a:t>
            </a:r>
          </a:p>
        </p:txBody>
      </p:sp>
    </p:spTree>
    <p:extLst>
      <p:ext uri="{BB962C8B-B14F-4D97-AF65-F5344CB8AC3E}">
        <p14:creationId xmlns:p14="http://schemas.microsoft.com/office/powerpoint/2010/main" val="27720750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3" grpId="0"/>
      <p:bldP spid="1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497839"/>
              </p:ext>
            </p:extLst>
          </p:nvPr>
        </p:nvGraphicFramePr>
        <p:xfrm>
          <a:off x="2363788" y="1139825"/>
          <a:ext cx="5842000" cy="319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40" name="Document" r:id="rId4" imgW="5949456" imgH="3248921" progId="Word.Document.12">
                  <p:embed/>
                </p:oleObj>
              </mc:Choice>
              <mc:Fallback>
                <p:oleObj name="Document" r:id="rId4" imgW="5949456" imgH="324892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63788" y="1139825"/>
                        <a:ext cx="5842000" cy="319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22860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Fill in the blanks using the words term, factor, sum, product, </a:t>
            </a:r>
            <a:r>
              <a:rPr lang="en-US" sz="2000" dirty="0" smtClean="0"/>
              <a:t>difference</a:t>
            </a:r>
            <a:r>
              <a:rPr lang="en-US" sz="2000" dirty="0"/>
              <a:t> </a:t>
            </a:r>
            <a:r>
              <a:rPr lang="en-US" sz="2000" dirty="0" smtClean="0"/>
              <a:t>or quotient.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89931" y="1855337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11546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term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48653" y="2551609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factor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839483" y="3429000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936235" y="1855337"/>
            <a:ext cx="119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difference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657600" y="2532809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quotient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49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6764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Practicing Some Vocabulary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For Expressions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270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7800" y="685800"/>
            <a:ext cx="6477000" cy="266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100" dirty="0" smtClean="0">
                <a:latin typeface="Arial" pitchFamily="34" charset="0"/>
                <a:cs typeface="Arial" pitchFamily="34" charset="0"/>
              </a:rPr>
              <a:t>You understand the order of operations when you’re able to correctly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;</a:t>
            </a: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>
              <a:spcAft>
                <a:spcPts val="600"/>
              </a:spcAft>
              <a:buFont typeface="+mj-lt"/>
              <a:buAutoNum type="alphaLcParenR"/>
            </a:pPr>
            <a:r>
              <a:rPr lang="en-US" sz="2100" dirty="0" smtClean="0">
                <a:latin typeface="Arial" pitchFamily="34" charset="0"/>
                <a:cs typeface="Arial" pitchFamily="34" charset="0"/>
              </a:rPr>
              <a:t>Attend to the operators.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lphaLcParenR"/>
            </a:pPr>
            <a:r>
              <a:rPr lang="en-US" sz="2100" dirty="0" smtClean="0">
                <a:latin typeface="Arial" pitchFamily="34" charset="0"/>
                <a:cs typeface="Arial" pitchFamily="34" charset="0"/>
              </a:rPr>
              <a:t>Consciously order the operations.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lphaLcParenR"/>
            </a:pPr>
            <a:r>
              <a:rPr lang="en-US" sz="2100" dirty="0" smtClean="0">
                <a:latin typeface="Arial" pitchFamily="34" charset="0"/>
                <a:cs typeface="Arial" pitchFamily="34" charset="0"/>
              </a:rPr>
              <a:t>Simplify the expression.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lphaLcParenR"/>
            </a:pPr>
            <a:r>
              <a:rPr lang="en-US" sz="2100" dirty="0" smtClean="0">
                <a:latin typeface="Arial" pitchFamily="34" charset="0"/>
                <a:cs typeface="Arial" pitchFamily="34" charset="0"/>
              </a:rPr>
              <a:t>Use the proper vocabulary when you describe the process to yourself and others.</a:t>
            </a:r>
            <a:endParaRPr lang="en-US" sz="2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2184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5154" y="167640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Order of Operations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366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5208782"/>
            <a:ext cx="7315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eamath.com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Student Resources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194454"/>
              </p:ext>
            </p:extLst>
          </p:nvPr>
        </p:nvGraphicFramePr>
        <p:xfrm>
          <a:off x="1741488" y="317500"/>
          <a:ext cx="5834062" cy="485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60" name="Document" r:id="rId3" imgW="5495375" imgH="4578555" progId="Word.Document.12">
                  <p:embed/>
                </p:oleObj>
              </mc:Choice>
              <mc:Fallback>
                <p:oleObj name="Document" r:id="rId3" imgW="5495375" imgH="4578555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17500"/>
                        <a:ext cx="5834062" cy="485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44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495280"/>
              </p:ext>
            </p:extLst>
          </p:nvPr>
        </p:nvGraphicFramePr>
        <p:xfrm>
          <a:off x="1371600" y="3609377"/>
          <a:ext cx="6535738" cy="262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69" name="Document" r:id="rId4" imgW="7297324" imgH="2630233" progId="Word.Document.12">
                  <p:embed/>
                </p:oleObj>
              </mc:Choice>
              <mc:Fallback>
                <p:oleObj name="Document" r:id="rId4" imgW="7297324" imgH="263023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71600" y="3609377"/>
                        <a:ext cx="6535738" cy="2624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34015"/>
              </p:ext>
            </p:extLst>
          </p:nvPr>
        </p:nvGraphicFramePr>
        <p:xfrm>
          <a:off x="1981200" y="799901"/>
          <a:ext cx="9445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70" name="Equation" r:id="rId6" imgW="444240" imgH="152280" progId="Equation.DSMT4">
                  <p:embed/>
                </p:oleObj>
              </mc:Choice>
              <mc:Fallback>
                <p:oleObj name="Equation" r:id="rId6" imgW="4442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799901"/>
                        <a:ext cx="944563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051175"/>
              </p:ext>
            </p:extLst>
          </p:nvPr>
        </p:nvGraphicFramePr>
        <p:xfrm>
          <a:off x="5715000" y="799901"/>
          <a:ext cx="20097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71" name="Equation" r:id="rId8" imgW="939600" imgH="203040" progId="Equation.DSMT4">
                  <p:embed/>
                </p:oleObj>
              </mc:Choice>
              <mc:Fallback>
                <p:oleObj name="Equation" r:id="rId8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799901"/>
                        <a:ext cx="20097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833645"/>
              </p:ext>
            </p:extLst>
          </p:nvPr>
        </p:nvGraphicFramePr>
        <p:xfrm>
          <a:off x="5092700" y="1852412"/>
          <a:ext cx="24669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72" name="Equation" r:id="rId10" imgW="1155600" imgH="164880" progId="Equation.DSMT4">
                  <p:embed/>
                </p:oleObj>
              </mc:Choice>
              <mc:Fallback>
                <p:oleObj name="Equation" r:id="rId10" imgW="11556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852412"/>
                        <a:ext cx="24669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958807"/>
              </p:ext>
            </p:extLst>
          </p:nvPr>
        </p:nvGraphicFramePr>
        <p:xfrm>
          <a:off x="4038600" y="645515"/>
          <a:ext cx="10541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73" name="Equation" r:id="rId12" imgW="495000" imgH="317160" progId="Equation.DSMT4">
                  <p:embed/>
                </p:oleObj>
              </mc:Choice>
              <mc:Fallback>
                <p:oleObj name="Equation" r:id="rId12" imgW="4950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645515"/>
                        <a:ext cx="10541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980667"/>
              </p:ext>
            </p:extLst>
          </p:nvPr>
        </p:nvGraphicFramePr>
        <p:xfrm>
          <a:off x="1989138" y="1819075"/>
          <a:ext cx="18732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74" name="Equation" r:id="rId14" imgW="876240" imgH="177480" progId="Equation.DSMT4">
                  <p:embed/>
                </p:oleObj>
              </mc:Choice>
              <mc:Fallback>
                <p:oleObj name="Equation" r:id="rId14" imgW="876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38" y="1819075"/>
                        <a:ext cx="18732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370191"/>
              </p:ext>
            </p:extLst>
          </p:nvPr>
        </p:nvGraphicFramePr>
        <p:xfrm>
          <a:off x="3684587" y="2474515"/>
          <a:ext cx="17621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75" name="Equation" r:id="rId16" imgW="825480" imgH="215640" progId="Equation.DSMT4">
                  <p:embed/>
                </p:oleObj>
              </mc:Choice>
              <mc:Fallback>
                <p:oleObj name="Equation" r:id="rId16" imgW="8254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7" y="2474515"/>
                        <a:ext cx="17621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7251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71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417142"/>
              </p:ext>
            </p:extLst>
          </p:nvPr>
        </p:nvGraphicFramePr>
        <p:xfrm>
          <a:off x="1371600" y="838200"/>
          <a:ext cx="6486525" cy="309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475" name="Document" r:id="rId3" imgW="4758482" imgH="2264923" progId="Word.Document.12">
                  <p:embed/>
                </p:oleObj>
              </mc:Choice>
              <mc:Fallback>
                <p:oleObj name="Document" r:id="rId3" imgW="4758482" imgH="2264923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838200"/>
                        <a:ext cx="6486525" cy="309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6302"/>
              </p:ext>
            </p:extLst>
          </p:nvPr>
        </p:nvGraphicFramePr>
        <p:xfrm>
          <a:off x="3678237" y="4419600"/>
          <a:ext cx="18732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476" name="Equation" r:id="rId5" imgW="876240" imgH="177480" progId="Equation.DSMT4">
                  <p:embed/>
                </p:oleObj>
              </mc:Choice>
              <mc:Fallback>
                <p:oleObj name="Equation" r:id="rId5" imgW="876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7" y="4419600"/>
                        <a:ext cx="18732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80041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 General Introduction to the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Order of Operations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8742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Order of Operations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 Basic Four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367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_Docs_" ma:contentTypeID="0x00A30FC3D30E0D684CA17601D80A444801" ma:contentTypeVersion="" ma:contentTypeDescription="" ma:contentTypeScope="" ma:versionID="bc55ed6eee21872541b27cb43047198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3e5d9eca856144ce6ca1da655f95619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D" minOccurs="0"/>
                <xsd:element ref="ns1:ContentType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_ModerationComment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1:MetaInfo" minOccurs="0"/>
                <xsd:element ref="ns1:_Level" minOccurs="0"/>
                <xsd:element ref="ns1:_IsCurrentVersion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1:AutoVersionDisabled" minOccurs="0"/>
                <xsd:element ref="ns1:ItemType" minOccurs="0"/>
                <xsd:element ref="ns1:Descriptio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ID" ma:index="0" nillable="true" ma:displayName="ID" ma:internalName="ID" ma:readOnly="true">
      <xsd:simpleType>
        <xsd:restriction base="dms:Unknown"/>
      </xsd:simpleType>
    </xsd:element>
    <xsd:element name="ContentTypeId" ma:index="1" nillable="true" ma:displayName="Content Type ID" ma:hidden="true" ma:internalName="ContentTypeId" ma:readOnly="true">
      <xsd:simpleType>
        <xsd:restriction base="dms:Unknown"/>
      </xsd:simpleType>
    </xsd:element>
    <xsd:element name="Author" ma:index="4" nillable="true" ma:displayName="Created By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6" nillable="true" ma:displayName="Modified By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7" nillable="true" ma:displayName="Has Copy Destinations" ma:hidden="true" ma:internalName="_HasCopyDestinations" ma:readOnly="true">
      <xsd:simpleType>
        <xsd:restriction base="dms:Boolean"/>
      </xsd:simpleType>
    </xsd:element>
    <xsd:element name="_CopySource" ma:index="8" nillable="true" ma:displayName="Copy Source" ma:internalName="_CopySource" ma:readOnly="true">
      <xsd:simpleType>
        <xsd:restriction base="dms:Text"/>
      </xsd:simpleType>
    </xsd:element>
    <xsd:element name="_ModerationStatus" ma:index="9" nillable="true" ma:displayName="Approval Status" ma:default="0" ma:hidden="true" ma:internalName="_ModerationStatus" ma:readOnly="true">
      <xsd:simpleType>
        <xsd:restriction base="dms:Unknown"/>
      </xsd:simpleType>
    </xsd:element>
    <xsd:element name="_ModerationComments" ma:index="10" nillable="true" ma:displayName="Approver Comments" ma:hidden="true" ma:internalName="_ModerationComments" ma:readOnly="true">
      <xsd:simpleType>
        <xsd:restriction base="dms:Note"/>
      </xsd:simpleType>
    </xsd:element>
    <xsd:element name="FileRef" ma:index="11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DirRef" ma:index="12" nillable="true" ma:displayName="Path" ma:hidden="true" ma:list="Docs" ma:internalName="FileDirRef" ma:readOnly="true" ma:showField="DirName">
      <xsd:simpleType>
        <xsd:restriction base="dms:Lookup"/>
      </xsd:simpleType>
    </xsd:element>
    <xsd:element name="Last_x0020_Modified" ma:index="13" nillable="true" ma:displayName="Modified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14" nillable="true" ma:displayName="Created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15" nillable="true" ma:displayName="File Size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16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CheckedOutUserId" ma:index="18" nillable="true" ma:displayName="ID of the User who has the item Checked Ou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19" nillable="true" ma:displayName="Is Checked out to local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20" nillable="true" ma:displayName="Checked Out T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22" nillable="true" ma:displayName="Unique Id" ma:hidden="true" ma:list="Docs" ma:internalName="UniqueId" ma:readOnly="true" ma:showField="UniqueId">
      <xsd:simpleType>
        <xsd:restriction base="dms:Lookup"/>
      </xsd:simpleType>
    </xsd:element>
    <xsd:element name="ProgId" ma:index="23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24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25" nillable="true" ma:displayName="Virus Status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26" nillable="true" ma:displayName="Checked Out T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27" nillable="true" ma:displayName="Check In Comment" ma:format="TRUE" ma:list="Docs" ma:internalName="_CheckinComment" ma:readOnly="true" ma:showField="CheckinComment">
      <xsd:simpleType>
        <xsd:restriction base="dms:Lookup"/>
      </xsd:simpleType>
    </xsd:element>
    <xsd:element name="File_x0020_Type" ma:index="31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32" nillable="true" ma:displayName="HTML File Type" ma:hidden="true" ma:internalName="HTML_x0020_File_x0020_Type" ma:readOnly="true">
      <xsd:simpleType>
        <xsd:restriction base="dms:Text"/>
      </xsd:simpleType>
    </xsd:element>
    <xsd:element name="_SourceUrl" ma:index="33" nillable="true" ma:displayName="Source Url" ma:hidden="true" ma:internalName="_SourceUrl">
      <xsd:simpleType>
        <xsd:restriction base="dms:Text"/>
      </xsd:simpleType>
    </xsd:element>
    <xsd:element name="_SharedFileIndex" ma:index="34" nillable="true" ma:displayName="Shared File Index" ma:hidden="true" ma:internalName="_SharedFileIndex">
      <xsd:simpleType>
        <xsd:restriction base="dms:Text"/>
      </xsd:simpleType>
    </xsd:element>
    <xsd:element name="MetaInfo" ma:index="44" nillable="true" ma:displayName="Property Bag" ma:hidden="true" ma:list="Docs" ma:internalName="MetaInfo" ma:showField="MetaInfo">
      <xsd:simpleType>
        <xsd:restriction base="dms:Lookup"/>
      </xsd:simpleType>
    </xsd:element>
    <xsd:element name="_Level" ma:index="45" nillable="true" ma:displayName="Level" ma:hidden="true" ma:internalName="_Level" ma:readOnly="true">
      <xsd:simpleType>
        <xsd:restriction base="dms:Unknown"/>
      </xsd:simpleType>
    </xsd:element>
    <xsd:element name="_IsCurrentVersion" ma:index="46" nillable="true" ma:displayName="Is Current Version" ma:hidden="true" ma:internalName="_IsCurrentVersion" ma:readOnly="true">
      <xsd:simpleType>
        <xsd:restriction base="dms:Boolean"/>
      </xsd:simpleType>
    </xsd:element>
    <xsd:element name="owshiddenversion" ma:index="50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1" nillable="true" ma:displayName="UI Version" ma:hidden="true" ma:internalName="_UIVersion" ma:readOnly="true">
      <xsd:simpleType>
        <xsd:restriction base="dms:Unknown"/>
      </xsd:simpleType>
    </xsd:element>
    <xsd:element name="_UIVersionString" ma:index="52" nillable="true" ma:displayName="Version" ma:internalName="_UIVersionString" ma:readOnly="true">
      <xsd:simpleType>
        <xsd:restriction base="dms:Text"/>
      </xsd:simpleType>
    </xsd:element>
    <xsd:element name="InstanceID" ma:index="53" nillable="true" ma:displayName="Instance ID" ma:hidden="true" ma:internalName="InstanceID" ma:readOnly="true">
      <xsd:simpleType>
        <xsd:restriction base="dms:Unknown"/>
      </xsd:simpleType>
    </xsd:element>
    <xsd:element name="Order" ma:index="54" nillable="true" ma:displayName="Order" ma:hidden="true" ma:internalName="Order">
      <xsd:simpleType>
        <xsd:restriction base="dms:Number"/>
      </xsd:simpleType>
    </xsd:element>
    <xsd:element name="GUID" ma:index="55" nillable="true" ma:displayName="GUID" ma:hidden="true" ma:internalName="GUID" ma:readOnly="true">
      <xsd:simpleType>
        <xsd:restriction base="dms:Unknown"/>
      </xsd:simpleType>
    </xsd:element>
    <xsd:element name="WorkflowVersion" ma:index="56" nillable="true" ma:displayName="Workflow Version" ma:hidden="true" ma:internalName="WorkflowVersion" ma:readOnly="true">
      <xsd:simpleType>
        <xsd:restriction base="dms:Unknown"/>
      </xsd:simpleType>
    </xsd:element>
    <xsd:element name="WorkflowInstanceID" ma:index="57" nillable="true" ma:displayName="Workflow Instance ID" ma:hidden="true" ma:internalName="WorkflowInstanceID" ma:readOnly="true">
      <xsd:simpleType>
        <xsd:restriction base="dms:Unknown"/>
      </xsd:simpleType>
    </xsd:element>
    <xsd:element name="ParentVersionString" ma:index="58" nillable="true" ma:displayName="Source Version (Converted Doc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59" nillable="true" ma:displayName="Source Name (Converted Document)" ma:hidden="true" ma:list="Docs" ma:internalName="ParentLeafName" ma:readOnly="true" ma:showField="ParentLeafName">
      <xsd:simpleType>
        <xsd:restriction base="dms:Lookup"/>
      </xsd:simpleType>
    </xsd:element>
    <xsd:element name="AutoVersionDisabled" ma:index="60" nillable="true" ma:displayName="AutoVersionDisabled" ma:default="FALSE" ma:hidden="true" ma:internalName="AutoVersionDisabled">
      <xsd:simpleType>
        <xsd:restriction base="dms:Boolean"/>
      </xsd:simpleType>
    </xsd:element>
    <xsd:element name="ItemType" ma:index="61" nillable="true" ma:displayName="ItemType" ma:default="1" ma:hidden="true" ma:internalName="ItemType">
      <xsd:simpleType>
        <xsd:restriction base="dms:Unknown"/>
      </xsd:simpleType>
    </xsd:element>
    <xsd:element name="Description" ma:index="62" nillable="true" ma:displayName="Description" ma:hidden="true" ma:internalName="Description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 ma:readOnly="tru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ContentTypeId xmlns="http://schemas.microsoft.com/sharepoint/v3">0x00A30FC3D30E0D684CA17601D80A444801</ContentTypeId>
    <_SourceUrl xmlns="http://schemas.microsoft.com/sharepoint/v3" xsi:nil="true"/>
    <AutoVersionDisabled xmlns="http://schemas.microsoft.com/sharepoint/v3">false</AutoVersionDisabled>
    <ItemType xmlns="http://schemas.microsoft.com/sharepoint/v3">1</ItemType>
    <Order xmlns="http://schemas.microsoft.com/sharepoint/v3" xsi:nil="true"/>
    <_SharedFileIndex xmlns="http://schemas.microsoft.com/sharepoint/v3" xsi:nil="true"/>
    <MetaInfo xmlns="http://schemas.microsoft.com/sharepoint/v3" xsi:nil="true"/>
    <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C08E2EF-6350-4EAA-BDD1-017D60E2BC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9BCB0DA-8FE7-4FE7-BDC2-6F76D0AFE9CA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sharepoint/v3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36008</TotalTime>
  <Words>780</Words>
  <Application>Microsoft Office PowerPoint</Application>
  <PresentationFormat>On-screen Show (4:3)</PresentationFormat>
  <Paragraphs>192</Paragraphs>
  <Slides>44</Slides>
  <Notes>37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PowerPoint Presentation</vt:lpstr>
      <vt:lpstr>Document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of Operations</dc:title>
  <dc:creator>scott storla</dc:creator>
  <cp:lastModifiedBy>scott.storla@minneapolis.edu</cp:lastModifiedBy>
  <cp:revision>930</cp:revision>
  <dcterms:created xsi:type="dcterms:W3CDTF">2008-08-26T02:07:05Z</dcterms:created>
  <dcterms:modified xsi:type="dcterms:W3CDTF">2015-08-14T13:35:04Z</dcterms:modified>
</cp:coreProperties>
</file>