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97" r:id="rId3"/>
    <p:sldId id="298" r:id="rId4"/>
    <p:sldId id="300" r:id="rId5"/>
    <p:sldId id="308" r:id="rId6"/>
    <p:sldId id="309" r:id="rId7"/>
    <p:sldId id="336" r:id="rId8"/>
    <p:sldId id="260" r:id="rId9"/>
    <p:sldId id="262" r:id="rId10"/>
    <p:sldId id="264" r:id="rId11"/>
    <p:sldId id="265" r:id="rId12"/>
    <p:sldId id="266" r:id="rId13"/>
    <p:sldId id="280" r:id="rId14"/>
    <p:sldId id="284" r:id="rId15"/>
    <p:sldId id="337" r:id="rId16"/>
    <p:sldId id="338" r:id="rId17"/>
    <p:sldId id="339" r:id="rId18"/>
    <p:sldId id="267" r:id="rId19"/>
    <p:sldId id="272" r:id="rId20"/>
    <p:sldId id="273" r:id="rId21"/>
    <p:sldId id="274" r:id="rId22"/>
    <p:sldId id="275" r:id="rId23"/>
    <p:sldId id="276" r:id="rId24"/>
    <p:sldId id="277" r:id="rId25"/>
    <p:sldId id="278" r:id="rId26"/>
    <p:sldId id="279" r:id="rId27"/>
    <p:sldId id="295" r:id="rId28"/>
    <p:sldId id="296" r:id="rId29"/>
    <p:sldId id="310" r:id="rId30"/>
    <p:sldId id="318" r:id="rId31"/>
    <p:sldId id="326" r:id="rId32"/>
    <p:sldId id="334" r:id="rId33"/>
    <p:sldId id="33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DF55DD54-9F95-4EFC-9771-6FC4CE732B4F}">
          <p14:sldIdLst>
            <p14:sldId id="256"/>
            <p14:sldId id="297"/>
            <p14:sldId id="298"/>
            <p14:sldId id="300"/>
            <p14:sldId id="308"/>
            <p14:sldId id="309"/>
            <p14:sldId id="336"/>
            <p14:sldId id="260"/>
            <p14:sldId id="262"/>
          </p14:sldIdLst>
        </p14:section>
        <p14:section name="Solve by graphing" id="{D0F8CD5F-4C9F-4124-A7D2-6321604BBBAD}">
          <p14:sldIdLst>
            <p14:sldId id="264"/>
            <p14:sldId id="265"/>
            <p14:sldId id="266"/>
          </p14:sldIdLst>
        </p14:section>
        <p14:section name="Graphing using the intercept method" id="{EFFAB3EB-1AB8-4209-84C9-992FF69F38A3}">
          <p14:sldIdLst>
            <p14:sldId id="280"/>
            <p14:sldId id="284"/>
            <p14:sldId id="337"/>
            <p14:sldId id="338"/>
            <p14:sldId id="339"/>
            <p14:sldId id="267"/>
          </p14:sldIdLst>
        </p14:section>
        <p14:section name="Applying linear systems" id="{183192FC-D35E-45BC-B10F-DC8C38A25A53}">
          <p14:sldIdLst>
            <p14:sldId id="272"/>
            <p14:sldId id="273"/>
            <p14:sldId id="274"/>
            <p14:sldId id="275"/>
            <p14:sldId id="276"/>
            <p14:sldId id="277"/>
            <p14:sldId id="278"/>
            <p14:sldId id="279"/>
            <p14:sldId id="295"/>
            <p14:sldId id="296"/>
            <p14:sldId id="310"/>
            <p14:sldId id="318"/>
            <p14:sldId id="326"/>
            <p14:sldId id="334"/>
            <p14:sldId id="33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94" y="-3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9.wmf"/><Relationship Id="rId1" Type="http://schemas.openxmlformats.org/officeDocument/2006/relationships/image" Target="../media/image32.wmf"/><Relationship Id="rId6" Type="http://schemas.openxmlformats.org/officeDocument/2006/relationships/image" Target="../media/image34.wmf"/><Relationship Id="rId5" Type="http://schemas.openxmlformats.org/officeDocument/2006/relationships/image" Target="../media/image25.wmf"/><Relationship Id="rId4"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image" Target="../media/image23.wmf"/><Relationship Id="rId7" Type="http://schemas.openxmlformats.org/officeDocument/2006/relationships/image" Target="../media/image38.wmf"/><Relationship Id="rId2" Type="http://schemas.openxmlformats.org/officeDocument/2006/relationships/image" Target="../media/image29.wmf"/><Relationship Id="rId1" Type="http://schemas.openxmlformats.org/officeDocument/2006/relationships/image" Target="../media/image35.wmf"/><Relationship Id="rId6" Type="http://schemas.openxmlformats.org/officeDocument/2006/relationships/image" Target="../media/image37.wmf"/><Relationship Id="rId5" Type="http://schemas.openxmlformats.org/officeDocument/2006/relationships/image" Target="../media/image25.wmf"/><Relationship Id="rId4" Type="http://schemas.openxmlformats.org/officeDocument/2006/relationships/image" Target="../media/image36.wmf"/><Relationship Id="rId9" Type="http://schemas.openxmlformats.org/officeDocument/2006/relationships/image" Target="../media/image4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1.wmf"/><Relationship Id="rId4"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e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5" Type="http://schemas.openxmlformats.org/officeDocument/2006/relationships/image" Target="../media/image51.wmf"/><Relationship Id="rId4" Type="http://schemas.openxmlformats.org/officeDocument/2006/relationships/image" Target="../media/image50.wmf"/><Relationship Id="rId9"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 Id="rId9" Type="http://schemas.openxmlformats.org/officeDocument/2006/relationships/image" Target="../media/image64.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4" Type="http://schemas.openxmlformats.org/officeDocument/2006/relationships/image" Target="../media/image7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5" Type="http://schemas.openxmlformats.org/officeDocument/2006/relationships/image" Target="../media/image88.wmf"/><Relationship Id="rId4" Type="http://schemas.openxmlformats.org/officeDocument/2006/relationships/image" Target="../media/image87.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1.wmf"/><Relationship Id="rId5" Type="http://schemas.openxmlformats.org/officeDocument/2006/relationships/image" Target="../media/image25.wmf"/><Relationship Id="rId4" Type="http://schemas.openxmlformats.org/officeDocument/2006/relationships/image" Target="../media/image3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32D923-7E23-4B25-9F2F-38205C29EB72}" type="datetimeFigureOut">
              <a:rPr lang="en-US" smtClean="0"/>
              <a:t>10/13/2014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D5AD8A-5D55-4C86-A068-DA518224A4F5}" type="slidenum">
              <a:rPr lang="en-US" smtClean="0"/>
              <a:t>‹#›</a:t>
            </a:fld>
            <a:endParaRPr lang="en-US"/>
          </a:p>
        </p:txBody>
      </p:sp>
    </p:spTree>
    <p:extLst>
      <p:ext uri="{BB962C8B-B14F-4D97-AF65-F5344CB8AC3E}">
        <p14:creationId xmlns:p14="http://schemas.microsoft.com/office/powerpoint/2010/main" val="387594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Footer Placeholder 6"/>
          <p:cNvSpPr>
            <a:spLocks noGrp="1"/>
          </p:cNvSpPr>
          <p:nvPr>
            <p:ph type="ftr" sz="quarter" idx="10"/>
          </p:nvPr>
        </p:nvSpPr>
        <p:spPr/>
        <p:txBody>
          <a:bodyPr/>
          <a:lstStyle/>
          <a:p>
            <a:r>
              <a:rPr lang="en-US" smtClean="0"/>
              <a:t>Copyright 2014 Scott Storla</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2014 Scott Storla</a:t>
            </a:r>
            <a:endParaRPr lang="en-US"/>
          </a:p>
        </p:txBody>
      </p:sp>
    </p:spTree>
  </p:cSld>
  <p:clrMap bg1="lt1" tx1="dk1" bg2="lt2" tx2="dk2" accent1="accent1" accent2="accent2" accent3="accent3" accent4="accent4" accent5="accent5" accent6="accent6" hlink="hlink" folHlink="folHlink"/>
  <p:sldLayoutIdLst>
    <p:sldLayoutId id="2147483649"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17.wmf"/><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image" Target="../media/image2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19.bin"/><Relationship Id="rId3" Type="http://schemas.openxmlformats.org/officeDocument/2006/relationships/notesSlide" Target="../notesSlides/notesSlide1.xml"/><Relationship Id="rId7" Type="http://schemas.openxmlformats.org/officeDocument/2006/relationships/oleObject" Target="../embeddings/oleObject16.bin"/><Relationship Id="rId12" Type="http://schemas.openxmlformats.org/officeDocument/2006/relationships/image" Target="../media/image24.wmf"/><Relationship Id="rId2" Type="http://schemas.openxmlformats.org/officeDocument/2006/relationships/slideLayout" Target="../slideLayouts/slideLayout1.xml"/><Relationship Id="rId16" Type="http://schemas.openxmlformats.org/officeDocument/2006/relationships/image" Target="../media/image26.wmf"/><Relationship Id="rId1" Type="http://schemas.openxmlformats.org/officeDocument/2006/relationships/vmlDrawing" Target="../drawings/vmlDrawing8.vml"/><Relationship Id="rId6" Type="http://schemas.openxmlformats.org/officeDocument/2006/relationships/image" Target="../media/image27.png"/><Relationship Id="rId11" Type="http://schemas.openxmlformats.org/officeDocument/2006/relationships/oleObject" Target="../embeddings/oleObject18.bin"/><Relationship Id="rId5" Type="http://schemas.openxmlformats.org/officeDocument/2006/relationships/image" Target="../media/image21.wmf"/><Relationship Id="rId1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oleObject" Target="../embeddings/oleObject17.bin"/><Relationship Id="rId14" Type="http://schemas.openxmlformats.org/officeDocument/2006/relationships/image" Target="../media/image25.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5.wmf"/><Relationship Id="rId3" Type="http://schemas.openxmlformats.org/officeDocument/2006/relationships/notesSlide" Target="../notesSlides/notesSlide2.xml"/><Relationship Id="rId7" Type="http://schemas.openxmlformats.org/officeDocument/2006/relationships/image" Target="../media/image29.wmf"/><Relationship Id="rId12" Type="http://schemas.openxmlformats.org/officeDocument/2006/relationships/oleObject" Target="../embeddings/oleObject25.bin"/><Relationship Id="rId2" Type="http://schemas.openxmlformats.org/officeDocument/2006/relationships/slideLayout" Target="../slideLayouts/slideLayout1.xml"/><Relationship Id="rId16" Type="http://schemas.openxmlformats.org/officeDocument/2006/relationships/image" Target="../media/image27.png"/><Relationship Id="rId1" Type="http://schemas.openxmlformats.org/officeDocument/2006/relationships/vmlDrawing" Target="../drawings/vmlDrawing9.vml"/><Relationship Id="rId6" Type="http://schemas.openxmlformats.org/officeDocument/2006/relationships/oleObject" Target="../embeddings/oleObject22.bin"/><Relationship Id="rId11" Type="http://schemas.openxmlformats.org/officeDocument/2006/relationships/image" Target="../media/image30.wmf"/><Relationship Id="rId5" Type="http://schemas.openxmlformats.org/officeDocument/2006/relationships/image" Target="../media/image28.wmf"/><Relationship Id="rId15" Type="http://schemas.openxmlformats.org/officeDocument/2006/relationships/image" Target="../media/image31.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3.wmf"/><Relationship Id="rId14" Type="http://schemas.openxmlformats.org/officeDocument/2006/relationships/oleObject" Target="../embeddings/oleObject2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25.wmf"/><Relationship Id="rId3" Type="http://schemas.openxmlformats.org/officeDocument/2006/relationships/notesSlide" Target="../notesSlides/notesSlide3.xml"/><Relationship Id="rId7" Type="http://schemas.openxmlformats.org/officeDocument/2006/relationships/image" Target="../media/image29.wmf"/><Relationship Id="rId12" Type="http://schemas.openxmlformats.org/officeDocument/2006/relationships/oleObject" Target="../embeddings/oleObject31.bin"/><Relationship Id="rId2" Type="http://schemas.openxmlformats.org/officeDocument/2006/relationships/slideLayout" Target="../slideLayouts/slideLayout1.xml"/><Relationship Id="rId16" Type="http://schemas.openxmlformats.org/officeDocument/2006/relationships/image" Target="../media/image27.png"/><Relationship Id="rId1" Type="http://schemas.openxmlformats.org/officeDocument/2006/relationships/vmlDrawing" Target="../drawings/vmlDrawing10.vml"/><Relationship Id="rId6" Type="http://schemas.openxmlformats.org/officeDocument/2006/relationships/oleObject" Target="../embeddings/oleObject28.bin"/><Relationship Id="rId11" Type="http://schemas.openxmlformats.org/officeDocument/2006/relationships/image" Target="../media/image33.wmf"/><Relationship Id="rId5" Type="http://schemas.openxmlformats.org/officeDocument/2006/relationships/image" Target="../media/image32.wmf"/><Relationship Id="rId15" Type="http://schemas.openxmlformats.org/officeDocument/2006/relationships/image" Target="../media/image34.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23.wmf"/><Relationship Id="rId14" Type="http://schemas.openxmlformats.org/officeDocument/2006/relationships/oleObject" Target="../embeddings/oleObject32.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25.wmf"/><Relationship Id="rId18" Type="http://schemas.openxmlformats.org/officeDocument/2006/relationships/image" Target="../media/image38.wmf"/><Relationship Id="rId3" Type="http://schemas.openxmlformats.org/officeDocument/2006/relationships/notesSlide" Target="../notesSlides/notesSlide4.xml"/><Relationship Id="rId21" Type="http://schemas.openxmlformats.org/officeDocument/2006/relationships/oleObject" Target="../embeddings/oleObject41.bin"/><Relationship Id="rId7" Type="http://schemas.openxmlformats.org/officeDocument/2006/relationships/image" Target="../media/image29.wmf"/><Relationship Id="rId12" Type="http://schemas.openxmlformats.org/officeDocument/2006/relationships/oleObject" Target="../embeddings/oleObject37.bin"/><Relationship Id="rId17" Type="http://schemas.openxmlformats.org/officeDocument/2006/relationships/oleObject" Target="../embeddings/oleObject39.bin"/><Relationship Id="rId2" Type="http://schemas.openxmlformats.org/officeDocument/2006/relationships/slideLayout" Target="../slideLayouts/slideLayout1.xml"/><Relationship Id="rId16" Type="http://schemas.openxmlformats.org/officeDocument/2006/relationships/image" Target="../media/image27.png"/><Relationship Id="rId20" Type="http://schemas.openxmlformats.org/officeDocument/2006/relationships/image" Target="../media/image39.wmf"/><Relationship Id="rId1" Type="http://schemas.openxmlformats.org/officeDocument/2006/relationships/vmlDrawing" Target="../drawings/vmlDrawing11.vml"/><Relationship Id="rId6" Type="http://schemas.openxmlformats.org/officeDocument/2006/relationships/oleObject" Target="../embeddings/oleObject34.bin"/><Relationship Id="rId11" Type="http://schemas.openxmlformats.org/officeDocument/2006/relationships/image" Target="../media/image36.wmf"/><Relationship Id="rId5" Type="http://schemas.openxmlformats.org/officeDocument/2006/relationships/image" Target="../media/image35.wmf"/><Relationship Id="rId15" Type="http://schemas.openxmlformats.org/officeDocument/2006/relationships/image" Target="../media/image37.wmf"/><Relationship Id="rId10" Type="http://schemas.openxmlformats.org/officeDocument/2006/relationships/oleObject" Target="../embeddings/oleObject36.bin"/><Relationship Id="rId19" Type="http://schemas.openxmlformats.org/officeDocument/2006/relationships/oleObject" Target="../embeddings/oleObject40.bin"/><Relationship Id="rId4" Type="http://schemas.openxmlformats.org/officeDocument/2006/relationships/oleObject" Target="../embeddings/oleObject33.bin"/><Relationship Id="rId9" Type="http://schemas.openxmlformats.org/officeDocument/2006/relationships/image" Target="../media/image23.wmf"/><Relationship Id="rId14" Type="http://schemas.openxmlformats.org/officeDocument/2006/relationships/oleObject" Target="../embeddings/oleObject38.bin"/><Relationship Id="rId22" Type="http://schemas.openxmlformats.org/officeDocument/2006/relationships/image" Target="../media/image40.wmf"/></Relationships>
</file>

<file path=ppt/slides/_rels/slide18.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image" Target="../media/image41.wmf"/><Relationship Id="rId5" Type="http://schemas.openxmlformats.org/officeDocument/2006/relationships/oleObject" Target="../embeddings/oleObject43.bin"/><Relationship Id="rId10" Type="http://schemas.openxmlformats.org/officeDocument/2006/relationships/image" Target="../media/image43.wmf"/><Relationship Id="rId4" Type="http://schemas.openxmlformats.org/officeDocument/2006/relationships/image" Target="../media/image1.wmf"/><Relationship Id="rId9" Type="http://schemas.openxmlformats.org/officeDocument/2006/relationships/oleObject" Target="../embeddings/oleObject4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jpeg"/><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3.jpeg"/><Relationship Id="rId7" Type="http://schemas.openxmlformats.org/officeDocument/2006/relationships/image" Target="../media/image45.wmf"/><Relationship Id="rId2" Type="http://schemas.openxmlformats.org/officeDocument/2006/relationships/slideLayout" Target="../slideLayouts/slideLayout1.xml"/><Relationship Id="rId1" Type="http://schemas.openxmlformats.org/officeDocument/2006/relationships/vmlDrawing" Target="../drawings/vmlDrawing13.vml"/><Relationship Id="rId6" Type="http://schemas.openxmlformats.org/officeDocument/2006/relationships/oleObject" Target="../embeddings/oleObject46.bin"/><Relationship Id="rId5" Type="http://schemas.openxmlformats.org/officeDocument/2006/relationships/image" Target="../media/image44.emf"/><Relationship Id="rId4" Type="http://schemas.openxmlformats.org/officeDocument/2006/relationships/package" Target="../embeddings/Microsoft_Word_Document4.docx"/><Relationship Id="rId9" Type="http://schemas.openxmlformats.org/officeDocument/2006/relationships/image" Target="../media/image46.wmf"/></Relationships>
</file>

<file path=ppt/slides/_rels/slide22.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image" Target="../media/image51.wmf"/><Relationship Id="rId18" Type="http://schemas.openxmlformats.org/officeDocument/2006/relationships/oleObject" Target="../embeddings/oleObject55.bin"/><Relationship Id="rId3" Type="http://schemas.openxmlformats.org/officeDocument/2006/relationships/oleObject" Target="../embeddings/oleObject48.bin"/><Relationship Id="rId21" Type="http://schemas.openxmlformats.org/officeDocument/2006/relationships/image" Target="../media/image55.wmf"/><Relationship Id="rId7" Type="http://schemas.openxmlformats.org/officeDocument/2006/relationships/oleObject" Target="../embeddings/oleObject50.bin"/><Relationship Id="rId12" Type="http://schemas.openxmlformats.org/officeDocument/2006/relationships/oleObject" Target="../embeddings/oleObject52.bin"/><Relationship Id="rId17" Type="http://schemas.openxmlformats.org/officeDocument/2006/relationships/image" Target="../media/image53.wmf"/><Relationship Id="rId2" Type="http://schemas.openxmlformats.org/officeDocument/2006/relationships/slideLayout" Target="../slideLayouts/slideLayout1.xml"/><Relationship Id="rId16" Type="http://schemas.openxmlformats.org/officeDocument/2006/relationships/oleObject" Target="../embeddings/oleObject54.bin"/><Relationship Id="rId20" Type="http://schemas.openxmlformats.org/officeDocument/2006/relationships/oleObject" Target="../embeddings/oleObject56.bin"/><Relationship Id="rId1" Type="http://schemas.openxmlformats.org/officeDocument/2006/relationships/vmlDrawing" Target="../drawings/vmlDrawing14.vml"/><Relationship Id="rId6" Type="http://schemas.openxmlformats.org/officeDocument/2006/relationships/image" Target="../media/image48.wmf"/><Relationship Id="rId11" Type="http://schemas.openxmlformats.org/officeDocument/2006/relationships/image" Target="../media/image50.wmf"/><Relationship Id="rId5" Type="http://schemas.openxmlformats.org/officeDocument/2006/relationships/oleObject" Target="../embeddings/oleObject49.bin"/><Relationship Id="rId15" Type="http://schemas.openxmlformats.org/officeDocument/2006/relationships/image" Target="../media/image52.wmf"/><Relationship Id="rId10" Type="http://schemas.openxmlformats.org/officeDocument/2006/relationships/oleObject" Target="../embeddings/oleObject51.bin"/><Relationship Id="rId19" Type="http://schemas.openxmlformats.org/officeDocument/2006/relationships/image" Target="../media/image54.wmf"/><Relationship Id="rId4" Type="http://schemas.openxmlformats.org/officeDocument/2006/relationships/image" Target="../media/image47.wmf"/><Relationship Id="rId9" Type="http://schemas.openxmlformats.org/officeDocument/2006/relationships/image" Target="../media/image3.jpeg"/><Relationship Id="rId14" Type="http://schemas.openxmlformats.org/officeDocument/2006/relationships/oleObject" Target="../embeddings/oleObject53.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oleObject" Target="../embeddings/oleObject57.bin"/><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 Type="http://schemas.openxmlformats.org/officeDocument/2006/relationships/slideLayout" Target="../slideLayouts/slideLayout1.xml"/><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vmlDrawing" Target="../drawings/vmlDrawing15.vml"/><Relationship Id="rId6" Type="http://schemas.openxmlformats.org/officeDocument/2006/relationships/oleObject" Target="../embeddings/oleObject58.bin"/><Relationship Id="rId11" Type="http://schemas.openxmlformats.org/officeDocument/2006/relationships/image" Target="../media/image59.wmf"/><Relationship Id="rId5" Type="http://schemas.openxmlformats.org/officeDocument/2006/relationships/image" Target="../media/image65.jpeg"/><Relationship Id="rId15" Type="http://schemas.openxmlformats.org/officeDocument/2006/relationships/image" Target="../media/image61.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image" Target="../media/image56.wmf"/><Relationship Id="rId9" Type="http://schemas.openxmlformats.org/officeDocument/2006/relationships/image" Target="../media/image58.wmf"/><Relationship Id="rId14" Type="http://schemas.openxmlformats.org/officeDocument/2006/relationships/oleObject" Target="../embeddings/oleObject62.bin"/></Relationships>
</file>

<file path=ppt/slides/_rels/slide24.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1.bin"/><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0.wmf"/><Relationship Id="rId2" Type="http://schemas.openxmlformats.org/officeDocument/2006/relationships/slideLayout" Target="../slideLayouts/slideLayout1.xml"/><Relationship Id="rId16" Type="http://schemas.openxmlformats.org/officeDocument/2006/relationships/image" Target="../media/image72.wmf"/><Relationship Id="rId1" Type="http://schemas.openxmlformats.org/officeDocument/2006/relationships/vmlDrawing" Target="../drawings/vmlDrawing16.vml"/><Relationship Id="rId6" Type="http://schemas.openxmlformats.org/officeDocument/2006/relationships/image" Target="../media/image67.wmf"/><Relationship Id="rId11" Type="http://schemas.openxmlformats.org/officeDocument/2006/relationships/oleObject" Target="../embeddings/oleObject70.bin"/><Relationship Id="rId5" Type="http://schemas.openxmlformats.org/officeDocument/2006/relationships/oleObject" Target="../embeddings/oleObject67.bin"/><Relationship Id="rId15" Type="http://schemas.openxmlformats.org/officeDocument/2006/relationships/oleObject" Target="../embeddings/oleObject72.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69.bin"/><Relationship Id="rId14" Type="http://schemas.openxmlformats.org/officeDocument/2006/relationships/image" Target="../media/image71.wmf"/></Relationships>
</file>

<file path=ppt/slides/_rels/slide25.xml.rels><?xml version="1.0" encoding="UTF-8" standalone="yes"?>
<Relationships xmlns="http://schemas.openxmlformats.org/package/2006/relationships"><Relationship Id="rId2" Type="http://schemas.openxmlformats.org/officeDocument/2006/relationships/image" Target="../media/image7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74.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9.jpeg"/><Relationship Id="rId7" Type="http://schemas.openxmlformats.org/officeDocument/2006/relationships/image" Target="../media/image76.wmf"/><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oleObject" Target="../embeddings/oleObject74.bin"/><Relationship Id="rId11" Type="http://schemas.openxmlformats.org/officeDocument/2006/relationships/image" Target="../media/image78.wmf"/><Relationship Id="rId5" Type="http://schemas.openxmlformats.org/officeDocument/2006/relationships/image" Target="../media/image75.wmf"/><Relationship Id="rId10" Type="http://schemas.openxmlformats.org/officeDocument/2006/relationships/oleObject" Target="../embeddings/oleObject76.bin"/><Relationship Id="rId4" Type="http://schemas.openxmlformats.org/officeDocument/2006/relationships/oleObject" Target="../embeddings/oleObject73.bin"/><Relationship Id="rId9" Type="http://schemas.openxmlformats.org/officeDocument/2006/relationships/image" Target="../media/image77.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83.jpg"/><Relationship Id="rId7" Type="http://schemas.openxmlformats.org/officeDocument/2006/relationships/image" Target="../media/image81.wmf"/><Relationship Id="rId2" Type="http://schemas.openxmlformats.org/officeDocument/2006/relationships/slideLayout" Target="../slideLayouts/slideLayout1.xml"/><Relationship Id="rId1" Type="http://schemas.openxmlformats.org/officeDocument/2006/relationships/vmlDrawing" Target="../drawings/vmlDrawing18.vml"/><Relationship Id="rId6" Type="http://schemas.openxmlformats.org/officeDocument/2006/relationships/oleObject" Target="../embeddings/oleObject78.bin"/><Relationship Id="rId5" Type="http://schemas.openxmlformats.org/officeDocument/2006/relationships/image" Target="../media/image80.wmf"/><Relationship Id="rId4" Type="http://schemas.openxmlformats.org/officeDocument/2006/relationships/oleObject" Target="../embeddings/oleObject77.bin"/><Relationship Id="rId9" Type="http://schemas.openxmlformats.org/officeDocument/2006/relationships/image" Target="../media/image82.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19.vml"/><Relationship Id="rId6" Type="http://schemas.openxmlformats.org/officeDocument/2006/relationships/image" Target="../media/image85.wmf"/><Relationship Id="rId11" Type="http://schemas.openxmlformats.org/officeDocument/2006/relationships/oleObject" Target="../embeddings/oleObject84.bin"/><Relationship Id="rId5" Type="http://schemas.openxmlformats.org/officeDocument/2006/relationships/oleObject" Target="../embeddings/oleObject81.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83.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7.bin"/><Relationship Id="rId18" Type="http://schemas.openxmlformats.org/officeDocument/2006/relationships/image" Target="../media/image11.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9.bin"/><Relationship Id="rId2" Type="http://schemas.openxmlformats.org/officeDocument/2006/relationships/slideLayout" Target="../slideLayouts/slideLayout1.xml"/><Relationship Id="rId16" Type="http://schemas.openxmlformats.org/officeDocument/2006/relationships/image" Target="../media/image10.wmf"/><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6.bin"/><Relationship Id="rId5" Type="http://schemas.openxmlformats.org/officeDocument/2006/relationships/oleObject" Target="../embeddings/oleObject4.bin"/><Relationship Id="rId15" Type="http://schemas.openxmlformats.org/officeDocument/2006/relationships/oleObject" Target="../embeddings/oleObject8.bin"/><Relationship Id="rId10" Type="http://schemas.openxmlformats.org/officeDocument/2006/relationships/image" Target="../media/image7.emf"/><Relationship Id="rId4" Type="http://schemas.openxmlformats.org/officeDocument/2006/relationships/image" Target="../media/image4.wmf"/><Relationship Id="rId9" Type="http://schemas.openxmlformats.org/officeDocument/2006/relationships/package" Target="../embeddings/Microsoft_Word_Document1.docx"/><Relationship Id="rId1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13.emf"/><Relationship Id="rId5" Type="http://schemas.openxmlformats.org/officeDocument/2006/relationships/package" Target="../embeddings/Microsoft_Word_Document3.docx"/><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5.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4.wmf"/><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990601"/>
            <a:ext cx="7315200" cy="533400"/>
          </a:xfrm>
          <a:prstGeom prst="rect">
            <a:avLst/>
          </a:prstGeom>
        </p:spPr>
        <p:txBody>
          <a:bodyPr>
            <a:normAutofit/>
          </a:bodyPr>
          <a:lstStyle/>
          <a:p>
            <a:r>
              <a:rPr lang="en-US" sz="2800" dirty="0" smtClean="0">
                <a:latin typeface="Arial" pitchFamily="34" charset="0"/>
                <a:cs typeface="Arial" pitchFamily="34" charset="0"/>
              </a:rPr>
              <a:t>Linear Systems</a:t>
            </a:r>
            <a:endParaRPr lang="en-US" sz="28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04800"/>
            <a:ext cx="7620000" cy="707886"/>
          </a:xfrm>
          <a:prstGeom prst="rect">
            <a:avLst/>
          </a:prstGeom>
          <a:noFill/>
        </p:spPr>
        <p:txBody>
          <a:bodyPr wrap="square" rtlCol="0">
            <a:spAutoFit/>
          </a:bodyPr>
          <a:lstStyle/>
          <a:p>
            <a:r>
              <a:rPr lang="en-US" sz="2000" dirty="0">
                <a:latin typeface="Arial" pitchFamily="34" charset="0"/>
                <a:cs typeface="Arial" pitchFamily="34" charset="0"/>
              </a:rPr>
              <a:t>Graph each system to estimate the quadrant where the lines intersect and the point of intersection.</a:t>
            </a:r>
          </a:p>
        </p:txBody>
      </p:sp>
      <p:pic>
        <p:nvPicPr>
          <p:cNvPr id="5" name="Picture 4"/>
          <p:cNvPicPr/>
          <p:nvPr/>
        </p:nvPicPr>
        <p:blipFill>
          <a:blip r:embed="rId3" cstate="print"/>
          <a:stretch>
            <a:fillRect/>
          </a:stretch>
        </p:blipFill>
        <p:spPr bwMode="auto">
          <a:xfrm>
            <a:off x="2743200" y="3048000"/>
            <a:ext cx="3581400" cy="32004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Copyright 2014 Scott Storla</a:t>
            </a:r>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1297699679"/>
              </p:ext>
            </p:extLst>
          </p:nvPr>
        </p:nvGraphicFramePr>
        <p:xfrm>
          <a:off x="3387726" y="1315085"/>
          <a:ext cx="1641475" cy="1243330"/>
        </p:xfrm>
        <a:graphic>
          <a:graphicData uri="http://schemas.openxmlformats.org/presentationml/2006/ole">
            <mc:AlternateContent xmlns:mc="http://schemas.openxmlformats.org/markup-compatibility/2006">
              <mc:Choice xmlns:v="urn:schemas-microsoft-com:vml" Requires="v">
                <p:oleObj spid="_x0000_s83990" name="Equation" r:id="rId4" imgW="761760" imgH="571320" progId="Equation.DSMT4">
                  <p:embed/>
                </p:oleObj>
              </mc:Choice>
              <mc:Fallback>
                <p:oleObj name="Equation" r:id="rId4" imgW="761760" imgH="571320" progId="Equation.DSMT4">
                  <p:embed/>
                  <p:pic>
                    <p:nvPicPr>
                      <p:cNvPr id="0" name="Object 7"/>
                      <p:cNvPicPr>
                        <a:picLocks noChangeAspect="1" noChangeArrowheads="1"/>
                      </p:cNvPicPr>
                      <p:nvPr/>
                    </p:nvPicPr>
                    <p:blipFill>
                      <a:blip r:embed="rId5"/>
                      <a:srcRect/>
                      <a:stretch>
                        <a:fillRect/>
                      </a:stretch>
                    </p:blipFill>
                    <p:spPr bwMode="auto">
                      <a:xfrm>
                        <a:off x="3387726" y="1315085"/>
                        <a:ext cx="1641475" cy="124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04800"/>
            <a:ext cx="7620000" cy="830997"/>
          </a:xfrm>
          <a:prstGeom prst="rect">
            <a:avLst/>
          </a:prstGeom>
          <a:noFill/>
        </p:spPr>
        <p:txBody>
          <a:bodyPr wrap="square" rtlCol="0">
            <a:spAutoFit/>
          </a:bodyPr>
          <a:lstStyle/>
          <a:p>
            <a:r>
              <a:rPr lang="en-US" sz="2400" dirty="0"/>
              <a:t>Graph each system to estimate the quadrant where the lines intersect and the point of intersection.</a:t>
            </a: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865719251"/>
              </p:ext>
            </p:extLst>
          </p:nvPr>
        </p:nvGraphicFramePr>
        <p:xfrm>
          <a:off x="3429000" y="1295400"/>
          <a:ext cx="2051050" cy="1244600"/>
        </p:xfrm>
        <a:graphic>
          <a:graphicData uri="http://schemas.openxmlformats.org/presentationml/2006/ole">
            <mc:AlternateContent xmlns:mc="http://schemas.openxmlformats.org/markup-compatibility/2006">
              <mc:Choice xmlns:v="urn:schemas-microsoft-com:vml" Requires="v">
                <p:oleObj spid="_x0000_s85015" name="Equation" r:id="rId3" imgW="952200" imgH="571320" progId="Equation.DSMT4">
                  <p:embed/>
                </p:oleObj>
              </mc:Choice>
              <mc:Fallback>
                <p:oleObj name="Equation" r:id="rId3" imgW="952200" imgH="571320" progId="Equation.DSMT4">
                  <p:embed/>
                  <p:pic>
                    <p:nvPicPr>
                      <p:cNvPr id="0" name="Object 2"/>
                      <p:cNvPicPr>
                        <a:picLocks noChangeAspect="1" noChangeArrowheads="1"/>
                      </p:cNvPicPr>
                      <p:nvPr/>
                    </p:nvPicPr>
                    <p:blipFill>
                      <a:blip r:embed="rId4"/>
                      <a:srcRect/>
                      <a:stretch>
                        <a:fillRect/>
                      </a:stretch>
                    </p:blipFill>
                    <p:spPr bwMode="auto">
                      <a:xfrm>
                        <a:off x="3429000" y="1295400"/>
                        <a:ext cx="205105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304800"/>
            <a:ext cx="7620000" cy="830997"/>
          </a:xfrm>
          <a:prstGeom prst="rect">
            <a:avLst/>
          </a:prstGeom>
          <a:noFill/>
        </p:spPr>
        <p:txBody>
          <a:bodyPr wrap="square" rtlCol="0">
            <a:spAutoFit/>
          </a:bodyPr>
          <a:lstStyle/>
          <a:p>
            <a:r>
              <a:rPr lang="en-US" sz="2400" dirty="0"/>
              <a:t>Graph each system to estimate the quadrant where the lines intersect and the point of intersection.</a:t>
            </a: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3535853884"/>
              </p:ext>
            </p:extLst>
          </p:nvPr>
        </p:nvGraphicFramePr>
        <p:xfrm>
          <a:off x="3581400" y="1447800"/>
          <a:ext cx="1639887" cy="1244600"/>
        </p:xfrm>
        <a:graphic>
          <a:graphicData uri="http://schemas.openxmlformats.org/presentationml/2006/ole">
            <mc:AlternateContent xmlns:mc="http://schemas.openxmlformats.org/markup-compatibility/2006">
              <mc:Choice xmlns:v="urn:schemas-microsoft-com:vml" Requires="v">
                <p:oleObj spid="_x0000_s86037" name="Equation" r:id="rId3" imgW="761760" imgH="571320" progId="Equation.DSMT4">
                  <p:embed/>
                </p:oleObj>
              </mc:Choice>
              <mc:Fallback>
                <p:oleObj name="Equation" r:id="rId3" imgW="761760" imgH="571320" progId="Equation.DSMT4">
                  <p:embed/>
                  <p:pic>
                    <p:nvPicPr>
                      <p:cNvPr id="0" name="Object 2"/>
                      <p:cNvPicPr>
                        <a:picLocks noChangeAspect="1" noChangeArrowheads="1"/>
                      </p:cNvPicPr>
                      <p:nvPr/>
                    </p:nvPicPr>
                    <p:blipFill>
                      <a:blip r:embed="rId4"/>
                      <a:srcRect/>
                      <a:stretch>
                        <a:fillRect/>
                      </a:stretch>
                    </p:blipFill>
                    <p:spPr bwMode="auto">
                      <a:xfrm>
                        <a:off x="3581400" y="1447800"/>
                        <a:ext cx="1639887"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066800"/>
            <a:ext cx="7315200" cy="765175"/>
          </a:xfrm>
          <a:prstGeom prst="rect">
            <a:avLst/>
          </a:prstGeom>
        </p:spPr>
        <p:txBody>
          <a:bodyPr>
            <a:normAutofit/>
          </a:bodyPr>
          <a:lstStyle/>
          <a:p>
            <a:r>
              <a:rPr lang="en-US" sz="2800" dirty="0" smtClean="0">
                <a:latin typeface="Arial" pitchFamily="34" charset="0"/>
                <a:cs typeface="Arial" pitchFamily="34" charset="0"/>
              </a:rPr>
              <a:t>Graphing using the intercept method</a:t>
            </a:r>
            <a:endParaRPr lang="en-US" sz="28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1829688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152400"/>
            <a:ext cx="7315200" cy="461665"/>
          </a:xfrm>
          <a:prstGeom prst="rect">
            <a:avLst/>
          </a:prstGeom>
        </p:spPr>
        <p:txBody>
          <a:bodyPr wrap="square">
            <a:spAutoFit/>
          </a:bodyPr>
          <a:lstStyle/>
          <a:p>
            <a:pPr algn="ctr"/>
            <a:r>
              <a:rPr lang="en-US" sz="2400" dirty="0" smtClean="0"/>
              <a:t>Graph </a:t>
            </a:r>
            <a:r>
              <a:rPr lang="en-US" sz="2400" dirty="0" smtClean="0"/>
              <a:t>using </a:t>
            </a:r>
            <a:r>
              <a:rPr lang="en-US" sz="2400" dirty="0" smtClean="0"/>
              <a:t>the </a:t>
            </a:r>
            <a:r>
              <a:rPr lang="en-US" sz="2000" dirty="0" smtClean="0">
                <a:latin typeface="Arial" panose="020B0604020202020204" pitchFamily="34" charset="0"/>
                <a:cs typeface="Arial" panose="020B0604020202020204" pitchFamily="34" charset="0"/>
              </a:rPr>
              <a:t>intercept</a:t>
            </a:r>
            <a:r>
              <a:rPr lang="en-US" sz="2400" dirty="0" smtClean="0"/>
              <a:t> method.</a:t>
            </a:r>
            <a:endParaRPr lang="en-US" sz="2400" dirty="0"/>
          </a:p>
        </p:txBody>
      </p:sp>
      <p:graphicFrame>
        <p:nvGraphicFramePr>
          <p:cNvPr id="389121" name="Object 1"/>
          <p:cNvGraphicFramePr>
            <a:graphicFrameLocks noChangeAspect="1"/>
          </p:cNvGraphicFramePr>
          <p:nvPr>
            <p:extLst>
              <p:ext uri="{D42A27DB-BD31-4B8C-83A1-F6EECF244321}">
                <p14:modId xmlns:p14="http://schemas.microsoft.com/office/powerpoint/2010/main" val="1188382605"/>
              </p:ext>
            </p:extLst>
          </p:nvPr>
        </p:nvGraphicFramePr>
        <p:xfrm>
          <a:off x="3597545" y="762000"/>
          <a:ext cx="1660255" cy="497798"/>
        </p:xfrm>
        <a:graphic>
          <a:graphicData uri="http://schemas.openxmlformats.org/presentationml/2006/ole">
            <mc:AlternateContent xmlns:mc="http://schemas.openxmlformats.org/markup-compatibility/2006">
              <mc:Choice xmlns:v="urn:schemas-microsoft-com:vml" Requires="v">
                <p:oleObj spid="_x0000_s38040" name="Equation" r:id="rId4" imgW="457200" imgH="139680" progId="Equation.DSMT4">
                  <p:embed/>
                </p:oleObj>
              </mc:Choice>
              <mc:Fallback>
                <p:oleObj name="Equation" r:id="rId4" imgW="457200" imgH="1396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97545" y="762000"/>
                        <a:ext cx="1660255" cy="4977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Footer Placeholder 5"/>
          <p:cNvSpPr>
            <a:spLocks noGrp="1"/>
          </p:cNvSpPr>
          <p:nvPr>
            <p:ph type="ftr" sz="quarter" idx="10"/>
          </p:nvPr>
        </p:nvSpPr>
        <p:spPr>
          <a:xfrm>
            <a:off x="3124200" y="6356350"/>
            <a:ext cx="2895600" cy="365125"/>
          </a:xfrm>
          <a:prstGeom prst="rect">
            <a:avLst/>
          </a:prstGeom>
        </p:spPr>
        <p:txBody>
          <a:bodyPr/>
          <a:lstStyle/>
          <a:p>
            <a:r>
              <a:rPr lang="en-US" smtClean="0"/>
              <a:t>Copyright 2014 Scott Storla</a:t>
            </a:r>
            <a:endParaRPr lang="en-US"/>
          </a:p>
        </p:txBody>
      </p:sp>
      <p:pic>
        <p:nvPicPr>
          <p:cNvPr id="410629" name="Picture 5"/>
          <p:cNvPicPr>
            <a:picLocks noChangeAspect="1" noChangeArrowheads="1"/>
          </p:cNvPicPr>
          <p:nvPr/>
        </p:nvPicPr>
        <p:blipFill>
          <a:blip r:embed="rId6" cstate="print"/>
          <a:srcRect/>
          <a:stretch>
            <a:fillRect/>
          </a:stretch>
        </p:blipFill>
        <p:spPr bwMode="auto">
          <a:xfrm>
            <a:off x="3810000" y="1981200"/>
            <a:ext cx="4610342" cy="3581400"/>
          </a:xfrm>
          <a:prstGeom prst="rect">
            <a:avLst/>
          </a:prstGeom>
          <a:noFill/>
          <a:ln w="9525">
            <a:noFill/>
            <a:miter lim="800000"/>
            <a:headEnd/>
            <a:tailEnd/>
          </a:ln>
        </p:spPr>
      </p:pic>
      <p:sp>
        <p:nvSpPr>
          <p:cNvPr id="10" name="Oval 9"/>
          <p:cNvSpPr>
            <a:spLocks noChangeAspect="1"/>
          </p:cNvSpPr>
          <p:nvPr/>
        </p:nvSpPr>
        <p:spPr>
          <a:xfrm>
            <a:off x="6011008" y="3039208"/>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a:spLocks noChangeAspect="1"/>
          </p:cNvSpPr>
          <p:nvPr/>
        </p:nvSpPr>
        <p:spPr>
          <a:xfrm>
            <a:off x="5588976" y="3701560"/>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p:nvPr/>
        </p:nvCxnSpPr>
        <p:spPr>
          <a:xfrm rot="5400000" flipH="1" flipV="1">
            <a:off x="4629149" y="2510208"/>
            <a:ext cx="2584942" cy="1661743"/>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 name="Object 1"/>
          <p:cNvGraphicFramePr>
            <a:graphicFrameLocks noChangeAspect="1"/>
          </p:cNvGraphicFramePr>
          <p:nvPr>
            <p:extLst>
              <p:ext uri="{D42A27DB-BD31-4B8C-83A1-F6EECF244321}">
                <p14:modId xmlns:p14="http://schemas.microsoft.com/office/powerpoint/2010/main" val="1635662391"/>
              </p:ext>
            </p:extLst>
          </p:nvPr>
        </p:nvGraphicFramePr>
        <p:xfrm>
          <a:off x="1304608" y="2059940"/>
          <a:ext cx="1473835" cy="1369060"/>
        </p:xfrm>
        <a:graphic>
          <a:graphicData uri="http://schemas.openxmlformats.org/presentationml/2006/ole">
            <mc:AlternateContent xmlns:mc="http://schemas.openxmlformats.org/markup-compatibility/2006">
              <mc:Choice xmlns:v="urn:schemas-microsoft-com:vml" Requires="v">
                <p:oleObj spid="_x0000_s38041" name="Equation" r:id="rId7" imgW="622080" imgH="571320" progId="Equation.DSMT4">
                  <p:embed/>
                </p:oleObj>
              </mc:Choice>
              <mc:Fallback>
                <p:oleObj name="Equation" r:id="rId7" imgW="622080" imgH="571320" progId="Equation.DSMT4">
                  <p:embed/>
                  <p:pic>
                    <p:nvPicPr>
                      <p:cNvPr id="0" name="Object 2"/>
                      <p:cNvPicPr>
                        <a:picLocks noChangeAspect="1" noChangeArrowheads="1"/>
                      </p:cNvPicPr>
                      <p:nvPr/>
                    </p:nvPicPr>
                    <p:blipFill>
                      <a:blip r:embed="rId8"/>
                      <a:srcRect/>
                      <a:stretch>
                        <a:fillRect/>
                      </a:stretch>
                    </p:blipFill>
                    <p:spPr bwMode="auto">
                      <a:xfrm>
                        <a:off x="1304608" y="2059940"/>
                        <a:ext cx="1473835" cy="1369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
          <p:cNvGraphicFramePr>
            <a:graphicFrameLocks noChangeAspect="1"/>
          </p:cNvGraphicFramePr>
          <p:nvPr>
            <p:extLst>
              <p:ext uri="{D42A27DB-BD31-4B8C-83A1-F6EECF244321}">
                <p14:modId xmlns:p14="http://schemas.microsoft.com/office/powerpoint/2010/main" val="1545157420"/>
              </p:ext>
            </p:extLst>
          </p:nvPr>
        </p:nvGraphicFramePr>
        <p:xfrm>
          <a:off x="1584087" y="2542641"/>
          <a:ext cx="354489" cy="497682"/>
        </p:xfrm>
        <a:graphic>
          <a:graphicData uri="http://schemas.openxmlformats.org/presentationml/2006/ole">
            <mc:AlternateContent xmlns:mc="http://schemas.openxmlformats.org/markup-compatibility/2006">
              <mc:Choice xmlns:v="urn:schemas-microsoft-com:vml" Requires="v">
                <p:oleObj spid="_x0000_s38042" name="Equation" r:id="rId9" imgW="88560" imgH="126720" progId="Equation.DSMT4">
                  <p:embed/>
                </p:oleObj>
              </mc:Choice>
              <mc:Fallback>
                <p:oleObj name="Equation" r:id="rId9" imgW="88560" imgH="126720" progId="Equation.DSMT4">
                  <p:embed/>
                  <p:pic>
                    <p:nvPicPr>
                      <p:cNvPr id="0" name=""/>
                      <p:cNvPicPr>
                        <a:picLocks noChangeAspect="1" noChangeArrowheads="1"/>
                      </p:cNvPicPr>
                      <p:nvPr/>
                    </p:nvPicPr>
                    <p:blipFill>
                      <a:blip r:embed="rId10"/>
                      <a:srcRect/>
                      <a:stretch>
                        <a:fillRect/>
                      </a:stretch>
                    </p:blipFill>
                    <p:spPr bwMode="auto">
                      <a:xfrm>
                        <a:off x="1584087" y="2542641"/>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
          <p:cNvGraphicFramePr>
            <a:graphicFrameLocks noChangeAspect="1"/>
          </p:cNvGraphicFramePr>
          <p:nvPr>
            <p:extLst>
              <p:ext uri="{D42A27DB-BD31-4B8C-83A1-F6EECF244321}">
                <p14:modId xmlns:p14="http://schemas.microsoft.com/office/powerpoint/2010/main" val="1634297625"/>
              </p:ext>
            </p:extLst>
          </p:nvPr>
        </p:nvGraphicFramePr>
        <p:xfrm>
          <a:off x="2148523" y="2539772"/>
          <a:ext cx="405130" cy="448787"/>
        </p:xfrm>
        <a:graphic>
          <a:graphicData uri="http://schemas.openxmlformats.org/presentationml/2006/ole">
            <mc:AlternateContent xmlns:mc="http://schemas.openxmlformats.org/markup-compatibility/2006">
              <mc:Choice xmlns:v="urn:schemas-microsoft-com:vml" Requires="v">
                <p:oleObj spid="_x0000_s38043" name="Equation" r:id="rId11" imgW="101520" imgH="114120" progId="Equation.DSMT4">
                  <p:embed/>
                </p:oleObj>
              </mc:Choice>
              <mc:Fallback>
                <p:oleObj name="Equation" r:id="rId11" imgW="101520" imgH="114120" progId="Equation.DSMT4">
                  <p:embed/>
                  <p:pic>
                    <p:nvPicPr>
                      <p:cNvPr id="0" name=""/>
                      <p:cNvPicPr>
                        <a:picLocks noChangeAspect="1" noChangeArrowheads="1"/>
                      </p:cNvPicPr>
                      <p:nvPr/>
                    </p:nvPicPr>
                    <p:blipFill>
                      <a:blip r:embed="rId12"/>
                      <a:srcRect/>
                      <a:stretch>
                        <a:fillRect/>
                      </a:stretch>
                    </p:blipFill>
                    <p:spPr bwMode="auto">
                      <a:xfrm>
                        <a:off x="2148523" y="2539772"/>
                        <a:ext cx="405130" cy="44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
          <p:cNvGraphicFramePr>
            <a:graphicFrameLocks noChangeAspect="1"/>
          </p:cNvGraphicFramePr>
          <p:nvPr>
            <p:extLst>
              <p:ext uri="{D42A27DB-BD31-4B8C-83A1-F6EECF244321}">
                <p14:modId xmlns:p14="http://schemas.microsoft.com/office/powerpoint/2010/main" val="2981328719"/>
              </p:ext>
            </p:extLst>
          </p:nvPr>
        </p:nvGraphicFramePr>
        <p:xfrm>
          <a:off x="2172421" y="2914713"/>
          <a:ext cx="354489" cy="497682"/>
        </p:xfrm>
        <a:graphic>
          <a:graphicData uri="http://schemas.openxmlformats.org/presentationml/2006/ole">
            <mc:AlternateContent xmlns:mc="http://schemas.openxmlformats.org/markup-compatibility/2006">
              <mc:Choice xmlns:v="urn:schemas-microsoft-com:vml" Requires="v">
                <p:oleObj spid="_x0000_s38044" name="Equation" r:id="rId13" imgW="88560" imgH="126720" progId="Equation.DSMT4">
                  <p:embed/>
                </p:oleObj>
              </mc:Choice>
              <mc:Fallback>
                <p:oleObj name="Equation" r:id="rId13" imgW="88560" imgH="126720" progId="Equation.DSMT4">
                  <p:embed/>
                  <p:pic>
                    <p:nvPicPr>
                      <p:cNvPr id="0" name=""/>
                      <p:cNvPicPr>
                        <a:picLocks noChangeAspect="1" noChangeArrowheads="1"/>
                      </p:cNvPicPr>
                      <p:nvPr/>
                    </p:nvPicPr>
                    <p:blipFill>
                      <a:blip r:embed="rId14"/>
                      <a:srcRect/>
                      <a:stretch>
                        <a:fillRect/>
                      </a:stretch>
                    </p:blipFill>
                    <p:spPr bwMode="auto">
                      <a:xfrm>
                        <a:off x="2172421" y="2914713"/>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
          <p:cNvGraphicFramePr>
            <a:graphicFrameLocks noChangeAspect="1"/>
          </p:cNvGraphicFramePr>
          <p:nvPr>
            <p:extLst>
              <p:ext uri="{D42A27DB-BD31-4B8C-83A1-F6EECF244321}">
                <p14:modId xmlns:p14="http://schemas.microsoft.com/office/powerpoint/2010/main" val="2858211888"/>
              </p:ext>
            </p:extLst>
          </p:nvPr>
        </p:nvGraphicFramePr>
        <p:xfrm>
          <a:off x="1472171" y="2919743"/>
          <a:ext cx="557054" cy="447040"/>
        </p:xfrm>
        <a:graphic>
          <a:graphicData uri="http://schemas.openxmlformats.org/presentationml/2006/ole">
            <mc:AlternateContent xmlns:mc="http://schemas.openxmlformats.org/markup-compatibility/2006">
              <mc:Choice xmlns:v="urn:schemas-microsoft-com:vml" Requires="v">
                <p:oleObj spid="_x0000_s38045" name="Equation" r:id="rId15" imgW="139680" imgH="114120" progId="Equation.DSMT4">
                  <p:embed/>
                </p:oleObj>
              </mc:Choice>
              <mc:Fallback>
                <p:oleObj name="Equation" r:id="rId15" imgW="139680" imgH="114120" progId="Equation.DSMT4">
                  <p:embed/>
                  <p:pic>
                    <p:nvPicPr>
                      <p:cNvPr id="0" name=""/>
                      <p:cNvPicPr>
                        <a:picLocks noChangeAspect="1" noChangeArrowheads="1"/>
                      </p:cNvPicPr>
                      <p:nvPr/>
                    </p:nvPicPr>
                    <p:blipFill>
                      <a:blip r:embed="rId16"/>
                      <a:srcRect/>
                      <a:stretch>
                        <a:fillRect/>
                      </a:stretch>
                    </p:blipFill>
                    <p:spPr bwMode="auto">
                      <a:xfrm>
                        <a:off x="1472171" y="2919743"/>
                        <a:ext cx="557054" cy="447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691081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10629"/>
                                        </p:tgtEl>
                                        <p:attrNameLst>
                                          <p:attrName>style.visibility</p:attrName>
                                        </p:attrNameLst>
                                      </p:cBhvr>
                                      <p:to>
                                        <p:strVal val="visible"/>
                                      </p:to>
                                    </p:set>
                                    <p:animEffect transition="in" filter="fade">
                                      <p:cBhvr>
                                        <p:cTn id="27" dur="500"/>
                                        <p:tgtEl>
                                          <p:spTgt spid="410629"/>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1)">
                                      <p:cBhvr>
                                        <p:cTn id="32" dur="25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heel(1)">
                                      <p:cBhvr>
                                        <p:cTn id="37" dur="25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down)">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152400"/>
            <a:ext cx="7315200" cy="461665"/>
          </a:xfrm>
          <a:prstGeom prst="rect">
            <a:avLst/>
          </a:prstGeom>
        </p:spPr>
        <p:txBody>
          <a:bodyPr wrap="square">
            <a:spAutoFit/>
          </a:bodyPr>
          <a:lstStyle/>
          <a:p>
            <a:pPr algn="ctr"/>
            <a:r>
              <a:rPr lang="en-US" sz="2400" dirty="0" smtClean="0"/>
              <a:t>Graph </a:t>
            </a:r>
            <a:r>
              <a:rPr lang="en-US" sz="2400" dirty="0" smtClean="0"/>
              <a:t>using </a:t>
            </a:r>
            <a:r>
              <a:rPr lang="en-US" sz="2400" dirty="0" smtClean="0"/>
              <a:t>the </a:t>
            </a:r>
            <a:r>
              <a:rPr lang="en-US" sz="2000" dirty="0" smtClean="0">
                <a:latin typeface="Arial" panose="020B0604020202020204" pitchFamily="34" charset="0"/>
                <a:cs typeface="Arial" panose="020B0604020202020204" pitchFamily="34" charset="0"/>
              </a:rPr>
              <a:t>intercept</a:t>
            </a:r>
            <a:r>
              <a:rPr lang="en-US" sz="2400" dirty="0" smtClean="0"/>
              <a:t> method.</a:t>
            </a:r>
            <a:endParaRPr lang="en-US" sz="2400" dirty="0"/>
          </a:p>
        </p:txBody>
      </p:sp>
      <p:graphicFrame>
        <p:nvGraphicFramePr>
          <p:cNvPr id="389121" name="Object 1"/>
          <p:cNvGraphicFramePr>
            <a:graphicFrameLocks noChangeAspect="1"/>
          </p:cNvGraphicFramePr>
          <p:nvPr>
            <p:extLst>
              <p:ext uri="{D42A27DB-BD31-4B8C-83A1-F6EECF244321}">
                <p14:modId xmlns:p14="http://schemas.microsoft.com/office/powerpoint/2010/main" val="1579427521"/>
              </p:ext>
            </p:extLst>
          </p:nvPr>
        </p:nvGraphicFramePr>
        <p:xfrm>
          <a:off x="3597545" y="762000"/>
          <a:ext cx="1660255" cy="497798"/>
        </p:xfrm>
        <a:graphic>
          <a:graphicData uri="http://schemas.openxmlformats.org/presentationml/2006/ole">
            <mc:AlternateContent xmlns:mc="http://schemas.openxmlformats.org/markup-compatibility/2006">
              <mc:Choice xmlns:v="urn:schemas-microsoft-com:vml" Requires="v">
                <p:oleObj spid="_x0000_s87138" name="Equation" r:id="rId4" imgW="457200" imgH="139680" progId="Equation.DSMT4">
                  <p:embed/>
                </p:oleObj>
              </mc:Choice>
              <mc:Fallback>
                <p:oleObj name="Equation" r:id="rId4" imgW="457200" imgH="139680" progId="Equation.DSMT4">
                  <p:embed/>
                  <p:pic>
                    <p:nvPicPr>
                      <p:cNvPr id="0" name=""/>
                      <p:cNvPicPr>
                        <a:picLocks noChangeAspect="1" noChangeArrowheads="1"/>
                      </p:cNvPicPr>
                      <p:nvPr/>
                    </p:nvPicPr>
                    <p:blipFill>
                      <a:blip r:embed="rId5"/>
                      <a:srcRect/>
                      <a:stretch>
                        <a:fillRect/>
                      </a:stretch>
                    </p:blipFill>
                    <p:spPr bwMode="auto">
                      <a:xfrm>
                        <a:off x="3597545" y="762000"/>
                        <a:ext cx="1660255" cy="4977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Footer Placeholder 5"/>
          <p:cNvSpPr>
            <a:spLocks noGrp="1"/>
          </p:cNvSpPr>
          <p:nvPr>
            <p:ph type="ftr" sz="quarter" idx="10"/>
          </p:nvPr>
        </p:nvSpPr>
        <p:spPr>
          <a:xfrm>
            <a:off x="3124200" y="6356350"/>
            <a:ext cx="2895600" cy="365125"/>
          </a:xfrm>
          <a:prstGeom prst="rect">
            <a:avLst/>
          </a:prstGeom>
        </p:spPr>
        <p:txBody>
          <a:bodyPr/>
          <a:lstStyle/>
          <a:p>
            <a:r>
              <a:rPr lang="en-US" smtClean="0"/>
              <a:t>Copyright 2014 Scott Storla</a:t>
            </a:r>
            <a:endParaRPr lang="en-US"/>
          </a:p>
        </p:txBody>
      </p:sp>
      <p:graphicFrame>
        <p:nvGraphicFramePr>
          <p:cNvPr id="2" name="Object 1"/>
          <p:cNvGraphicFramePr>
            <a:graphicFrameLocks noChangeAspect="1"/>
          </p:cNvGraphicFramePr>
          <p:nvPr>
            <p:extLst>
              <p:ext uri="{D42A27DB-BD31-4B8C-83A1-F6EECF244321}">
                <p14:modId xmlns:p14="http://schemas.microsoft.com/office/powerpoint/2010/main" val="1959000504"/>
              </p:ext>
            </p:extLst>
          </p:nvPr>
        </p:nvGraphicFramePr>
        <p:xfrm>
          <a:off x="1304608" y="2059940"/>
          <a:ext cx="1473835" cy="1369060"/>
        </p:xfrm>
        <a:graphic>
          <a:graphicData uri="http://schemas.openxmlformats.org/presentationml/2006/ole">
            <mc:AlternateContent xmlns:mc="http://schemas.openxmlformats.org/markup-compatibility/2006">
              <mc:Choice xmlns:v="urn:schemas-microsoft-com:vml" Requires="v">
                <p:oleObj spid="_x0000_s87139" name="Equation" r:id="rId6" imgW="622080" imgH="571320" progId="Equation.DSMT4">
                  <p:embed/>
                </p:oleObj>
              </mc:Choice>
              <mc:Fallback>
                <p:oleObj name="Equation" r:id="rId6" imgW="622080" imgH="571320" progId="Equation.DSMT4">
                  <p:embed/>
                  <p:pic>
                    <p:nvPicPr>
                      <p:cNvPr id="0" name=""/>
                      <p:cNvPicPr>
                        <a:picLocks noChangeAspect="1" noChangeArrowheads="1"/>
                      </p:cNvPicPr>
                      <p:nvPr/>
                    </p:nvPicPr>
                    <p:blipFill>
                      <a:blip r:embed="rId7"/>
                      <a:srcRect/>
                      <a:stretch>
                        <a:fillRect/>
                      </a:stretch>
                    </p:blipFill>
                    <p:spPr bwMode="auto">
                      <a:xfrm>
                        <a:off x="1304608" y="2059940"/>
                        <a:ext cx="1473835" cy="1369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
          <p:cNvGraphicFramePr>
            <a:graphicFrameLocks noChangeAspect="1"/>
          </p:cNvGraphicFramePr>
          <p:nvPr>
            <p:extLst>
              <p:ext uri="{D42A27DB-BD31-4B8C-83A1-F6EECF244321}">
                <p14:modId xmlns:p14="http://schemas.microsoft.com/office/powerpoint/2010/main" val="3699954796"/>
              </p:ext>
            </p:extLst>
          </p:nvPr>
        </p:nvGraphicFramePr>
        <p:xfrm>
          <a:off x="1584087" y="2542641"/>
          <a:ext cx="354489" cy="497682"/>
        </p:xfrm>
        <a:graphic>
          <a:graphicData uri="http://schemas.openxmlformats.org/presentationml/2006/ole">
            <mc:AlternateContent xmlns:mc="http://schemas.openxmlformats.org/markup-compatibility/2006">
              <mc:Choice xmlns:v="urn:schemas-microsoft-com:vml" Requires="v">
                <p:oleObj spid="_x0000_s87140" name="Equation" r:id="rId8" imgW="88560" imgH="126720" progId="Equation.DSMT4">
                  <p:embed/>
                </p:oleObj>
              </mc:Choice>
              <mc:Fallback>
                <p:oleObj name="Equation" r:id="rId8" imgW="88560" imgH="126720" progId="Equation.DSMT4">
                  <p:embed/>
                  <p:pic>
                    <p:nvPicPr>
                      <p:cNvPr id="0" name=""/>
                      <p:cNvPicPr>
                        <a:picLocks noChangeAspect="1" noChangeArrowheads="1"/>
                      </p:cNvPicPr>
                      <p:nvPr/>
                    </p:nvPicPr>
                    <p:blipFill>
                      <a:blip r:embed="rId9"/>
                      <a:srcRect/>
                      <a:stretch>
                        <a:fillRect/>
                      </a:stretch>
                    </p:blipFill>
                    <p:spPr bwMode="auto">
                      <a:xfrm>
                        <a:off x="1584087" y="2542641"/>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
          <p:cNvGraphicFramePr>
            <a:graphicFrameLocks noChangeAspect="1"/>
          </p:cNvGraphicFramePr>
          <p:nvPr>
            <p:extLst>
              <p:ext uri="{D42A27DB-BD31-4B8C-83A1-F6EECF244321}">
                <p14:modId xmlns:p14="http://schemas.microsoft.com/office/powerpoint/2010/main" val="1890526864"/>
              </p:ext>
            </p:extLst>
          </p:nvPr>
        </p:nvGraphicFramePr>
        <p:xfrm>
          <a:off x="2199163" y="2539921"/>
          <a:ext cx="303848" cy="448787"/>
        </p:xfrm>
        <a:graphic>
          <a:graphicData uri="http://schemas.openxmlformats.org/presentationml/2006/ole">
            <mc:AlternateContent xmlns:mc="http://schemas.openxmlformats.org/markup-compatibility/2006">
              <mc:Choice xmlns:v="urn:schemas-microsoft-com:vml" Requires="v">
                <p:oleObj spid="_x0000_s87141" name="Equation" r:id="rId10" imgW="75960" imgH="114120" progId="Equation.DSMT4">
                  <p:embed/>
                </p:oleObj>
              </mc:Choice>
              <mc:Fallback>
                <p:oleObj name="Equation" r:id="rId10" imgW="75960" imgH="114120" progId="Equation.DSMT4">
                  <p:embed/>
                  <p:pic>
                    <p:nvPicPr>
                      <p:cNvPr id="0" name=""/>
                      <p:cNvPicPr>
                        <a:picLocks noChangeAspect="1" noChangeArrowheads="1"/>
                      </p:cNvPicPr>
                      <p:nvPr/>
                    </p:nvPicPr>
                    <p:blipFill>
                      <a:blip r:embed="rId11"/>
                      <a:srcRect/>
                      <a:stretch>
                        <a:fillRect/>
                      </a:stretch>
                    </p:blipFill>
                    <p:spPr bwMode="auto">
                      <a:xfrm>
                        <a:off x="2199163" y="2539921"/>
                        <a:ext cx="303848" cy="44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
          <p:cNvGraphicFramePr>
            <a:graphicFrameLocks noChangeAspect="1"/>
          </p:cNvGraphicFramePr>
          <p:nvPr>
            <p:extLst>
              <p:ext uri="{D42A27DB-BD31-4B8C-83A1-F6EECF244321}">
                <p14:modId xmlns:p14="http://schemas.microsoft.com/office/powerpoint/2010/main" val="268750995"/>
              </p:ext>
            </p:extLst>
          </p:nvPr>
        </p:nvGraphicFramePr>
        <p:xfrm>
          <a:off x="2172421" y="2914713"/>
          <a:ext cx="354489" cy="497682"/>
        </p:xfrm>
        <a:graphic>
          <a:graphicData uri="http://schemas.openxmlformats.org/presentationml/2006/ole">
            <mc:AlternateContent xmlns:mc="http://schemas.openxmlformats.org/markup-compatibility/2006">
              <mc:Choice xmlns:v="urn:schemas-microsoft-com:vml" Requires="v">
                <p:oleObj spid="_x0000_s87142" name="Equation" r:id="rId12" imgW="88560" imgH="126720" progId="Equation.DSMT4">
                  <p:embed/>
                </p:oleObj>
              </mc:Choice>
              <mc:Fallback>
                <p:oleObj name="Equation" r:id="rId12" imgW="88560" imgH="126720" progId="Equation.DSMT4">
                  <p:embed/>
                  <p:pic>
                    <p:nvPicPr>
                      <p:cNvPr id="0" name=""/>
                      <p:cNvPicPr>
                        <a:picLocks noChangeAspect="1" noChangeArrowheads="1"/>
                      </p:cNvPicPr>
                      <p:nvPr/>
                    </p:nvPicPr>
                    <p:blipFill>
                      <a:blip r:embed="rId13"/>
                      <a:srcRect/>
                      <a:stretch>
                        <a:fillRect/>
                      </a:stretch>
                    </p:blipFill>
                    <p:spPr bwMode="auto">
                      <a:xfrm>
                        <a:off x="2172421" y="2914713"/>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
          <p:cNvGraphicFramePr>
            <a:graphicFrameLocks noChangeAspect="1"/>
          </p:cNvGraphicFramePr>
          <p:nvPr>
            <p:extLst>
              <p:ext uri="{D42A27DB-BD31-4B8C-83A1-F6EECF244321}">
                <p14:modId xmlns:p14="http://schemas.microsoft.com/office/powerpoint/2010/main" val="2121328133"/>
              </p:ext>
            </p:extLst>
          </p:nvPr>
        </p:nvGraphicFramePr>
        <p:xfrm>
          <a:off x="1597501" y="2919413"/>
          <a:ext cx="303848" cy="447040"/>
        </p:xfrm>
        <a:graphic>
          <a:graphicData uri="http://schemas.openxmlformats.org/presentationml/2006/ole">
            <mc:AlternateContent xmlns:mc="http://schemas.openxmlformats.org/markup-compatibility/2006">
              <mc:Choice xmlns:v="urn:schemas-microsoft-com:vml" Requires="v">
                <p:oleObj spid="_x0000_s87143" name="Equation" r:id="rId14" imgW="75960" imgH="114120" progId="Equation.DSMT4">
                  <p:embed/>
                </p:oleObj>
              </mc:Choice>
              <mc:Fallback>
                <p:oleObj name="Equation" r:id="rId14" imgW="75960" imgH="114120" progId="Equation.DSMT4">
                  <p:embed/>
                  <p:pic>
                    <p:nvPicPr>
                      <p:cNvPr id="0" name=""/>
                      <p:cNvPicPr>
                        <a:picLocks noChangeAspect="1" noChangeArrowheads="1"/>
                      </p:cNvPicPr>
                      <p:nvPr/>
                    </p:nvPicPr>
                    <p:blipFill>
                      <a:blip r:embed="rId15"/>
                      <a:srcRect/>
                      <a:stretch>
                        <a:fillRect/>
                      </a:stretch>
                    </p:blipFill>
                    <p:spPr bwMode="auto">
                      <a:xfrm>
                        <a:off x="1597501" y="2919413"/>
                        <a:ext cx="303848" cy="447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 name="Picture 5"/>
          <p:cNvPicPr>
            <a:picLocks noChangeAspect="1" noChangeArrowheads="1"/>
          </p:cNvPicPr>
          <p:nvPr/>
        </p:nvPicPr>
        <p:blipFill>
          <a:blip r:embed="rId16" cstate="print"/>
          <a:srcRect/>
          <a:stretch>
            <a:fillRect/>
          </a:stretch>
        </p:blipFill>
        <p:spPr bwMode="auto">
          <a:xfrm>
            <a:off x="3810000" y="1981200"/>
            <a:ext cx="4610342" cy="3581400"/>
          </a:xfrm>
          <a:prstGeom prst="rect">
            <a:avLst/>
          </a:prstGeom>
          <a:noFill/>
          <a:ln w="9525">
            <a:noFill/>
            <a:miter lim="800000"/>
            <a:headEnd/>
            <a:tailEnd/>
          </a:ln>
        </p:spPr>
      </p:pic>
      <p:sp>
        <p:nvSpPr>
          <p:cNvPr id="18" name="Oval 17"/>
          <p:cNvSpPr>
            <a:spLocks noChangeAspect="1"/>
          </p:cNvSpPr>
          <p:nvPr/>
        </p:nvSpPr>
        <p:spPr>
          <a:xfrm>
            <a:off x="6011008" y="3531576"/>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a:spLocks noChangeAspect="1"/>
          </p:cNvSpPr>
          <p:nvPr/>
        </p:nvSpPr>
        <p:spPr>
          <a:xfrm>
            <a:off x="6213232" y="3698632"/>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rot="10800000">
            <a:off x="5181602" y="2819402"/>
            <a:ext cx="1852245" cy="1594337"/>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76099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500"/>
                                        <p:tgtEl>
                                          <p:spTgt spid="19"/>
                                        </p:tgtEl>
                                      </p:cBhvr>
                                    </p:animEffect>
                                  </p:childTnLst>
                                </p:cTn>
                              </p:par>
                              <p:par>
                                <p:cTn id="34" presetID="10" presetClass="entr" presetSubtype="0" fill="hold"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152400"/>
            <a:ext cx="7315200" cy="461665"/>
          </a:xfrm>
          <a:prstGeom prst="rect">
            <a:avLst/>
          </a:prstGeom>
        </p:spPr>
        <p:txBody>
          <a:bodyPr wrap="square">
            <a:spAutoFit/>
          </a:bodyPr>
          <a:lstStyle/>
          <a:p>
            <a:pPr algn="ctr"/>
            <a:r>
              <a:rPr lang="en-US" sz="2400" dirty="0" smtClean="0"/>
              <a:t>Graph </a:t>
            </a:r>
            <a:r>
              <a:rPr lang="en-US" sz="2400" dirty="0" smtClean="0"/>
              <a:t>using </a:t>
            </a:r>
            <a:r>
              <a:rPr lang="en-US" sz="2400" dirty="0" smtClean="0"/>
              <a:t>the </a:t>
            </a:r>
            <a:r>
              <a:rPr lang="en-US" sz="2000" dirty="0" smtClean="0">
                <a:latin typeface="Arial" panose="020B0604020202020204" pitchFamily="34" charset="0"/>
                <a:cs typeface="Arial" panose="020B0604020202020204" pitchFamily="34" charset="0"/>
              </a:rPr>
              <a:t>intercept</a:t>
            </a:r>
            <a:r>
              <a:rPr lang="en-US" sz="2400" dirty="0" smtClean="0"/>
              <a:t> method.</a:t>
            </a:r>
            <a:endParaRPr lang="en-US" sz="2400" dirty="0"/>
          </a:p>
        </p:txBody>
      </p:sp>
      <p:graphicFrame>
        <p:nvGraphicFramePr>
          <p:cNvPr id="389121" name="Object 1"/>
          <p:cNvGraphicFramePr>
            <a:graphicFrameLocks noChangeAspect="1"/>
          </p:cNvGraphicFramePr>
          <p:nvPr>
            <p:extLst>
              <p:ext uri="{D42A27DB-BD31-4B8C-83A1-F6EECF244321}">
                <p14:modId xmlns:p14="http://schemas.microsoft.com/office/powerpoint/2010/main" val="1674675437"/>
              </p:ext>
            </p:extLst>
          </p:nvPr>
        </p:nvGraphicFramePr>
        <p:xfrm>
          <a:off x="3697181" y="782224"/>
          <a:ext cx="1714763" cy="936756"/>
        </p:xfrm>
        <a:graphic>
          <a:graphicData uri="http://schemas.openxmlformats.org/presentationml/2006/ole">
            <mc:AlternateContent xmlns:mc="http://schemas.openxmlformats.org/markup-compatibility/2006">
              <mc:Choice xmlns:v="urn:schemas-microsoft-com:vml" Requires="v">
                <p:oleObj spid="_x0000_s88162" name="Equation" r:id="rId4" imgW="571320" imgH="317160" progId="Equation.DSMT4">
                  <p:embed/>
                </p:oleObj>
              </mc:Choice>
              <mc:Fallback>
                <p:oleObj name="Equation" r:id="rId4" imgW="571320" imgH="317160" progId="Equation.DSMT4">
                  <p:embed/>
                  <p:pic>
                    <p:nvPicPr>
                      <p:cNvPr id="0" name=""/>
                      <p:cNvPicPr>
                        <a:picLocks noChangeAspect="1" noChangeArrowheads="1"/>
                      </p:cNvPicPr>
                      <p:nvPr/>
                    </p:nvPicPr>
                    <p:blipFill>
                      <a:blip r:embed="rId5"/>
                      <a:srcRect/>
                      <a:stretch>
                        <a:fillRect/>
                      </a:stretch>
                    </p:blipFill>
                    <p:spPr bwMode="auto">
                      <a:xfrm>
                        <a:off x="3697181" y="782224"/>
                        <a:ext cx="1714763" cy="9367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Footer Placeholder 5"/>
          <p:cNvSpPr>
            <a:spLocks noGrp="1"/>
          </p:cNvSpPr>
          <p:nvPr>
            <p:ph type="ftr" sz="quarter" idx="10"/>
          </p:nvPr>
        </p:nvSpPr>
        <p:spPr>
          <a:xfrm>
            <a:off x="3124200" y="6356350"/>
            <a:ext cx="2895600" cy="365125"/>
          </a:xfrm>
          <a:prstGeom prst="rect">
            <a:avLst/>
          </a:prstGeom>
        </p:spPr>
        <p:txBody>
          <a:bodyPr/>
          <a:lstStyle/>
          <a:p>
            <a:r>
              <a:rPr lang="en-US" smtClean="0"/>
              <a:t>Copyright 2014 Scott Storla</a:t>
            </a:r>
            <a:endParaRPr lang="en-US"/>
          </a:p>
        </p:txBody>
      </p:sp>
      <p:graphicFrame>
        <p:nvGraphicFramePr>
          <p:cNvPr id="2" name="Object 1"/>
          <p:cNvGraphicFramePr>
            <a:graphicFrameLocks noChangeAspect="1"/>
          </p:cNvGraphicFramePr>
          <p:nvPr>
            <p:extLst>
              <p:ext uri="{D42A27DB-BD31-4B8C-83A1-F6EECF244321}">
                <p14:modId xmlns:p14="http://schemas.microsoft.com/office/powerpoint/2010/main" val="779705627"/>
              </p:ext>
            </p:extLst>
          </p:nvPr>
        </p:nvGraphicFramePr>
        <p:xfrm>
          <a:off x="1304608" y="2364740"/>
          <a:ext cx="1473835" cy="1369060"/>
        </p:xfrm>
        <a:graphic>
          <a:graphicData uri="http://schemas.openxmlformats.org/presentationml/2006/ole">
            <mc:AlternateContent xmlns:mc="http://schemas.openxmlformats.org/markup-compatibility/2006">
              <mc:Choice xmlns:v="urn:schemas-microsoft-com:vml" Requires="v">
                <p:oleObj spid="_x0000_s88163" name="Equation" r:id="rId6" imgW="622080" imgH="571320" progId="Equation.DSMT4">
                  <p:embed/>
                </p:oleObj>
              </mc:Choice>
              <mc:Fallback>
                <p:oleObj name="Equation" r:id="rId6" imgW="622080" imgH="571320" progId="Equation.DSMT4">
                  <p:embed/>
                  <p:pic>
                    <p:nvPicPr>
                      <p:cNvPr id="0" name=""/>
                      <p:cNvPicPr>
                        <a:picLocks noChangeAspect="1" noChangeArrowheads="1"/>
                      </p:cNvPicPr>
                      <p:nvPr/>
                    </p:nvPicPr>
                    <p:blipFill>
                      <a:blip r:embed="rId7"/>
                      <a:srcRect/>
                      <a:stretch>
                        <a:fillRect/>
                      </a:stretch>
                    </p:blipFill>
                    <p:spPr bwMode="auto">
                      <a:xfrm>
                        <a:off x="1304608" y="2364740"/>
                        <a:ext cx="1473835" cy="1369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
          <p:cNvGraphicFramePr>
            <a:graphicFrameLocks noChangeAspect="1"/>
          </p:cNvGraphicFramePr>
          <p:nvPr>
            <p:extLst>
              <p:ext uri="{D42A27DB-BD31-4B8C-83A1-F6EECF244321}">
                <p14:modId xmlns:p14="http://schemas.microsoft.com/office/powerpoint/2010/main" val="4145452495"/>
              </p:ext>
            </p:extLst>
          </p:nvPr>
        </p:nvGraphicFramePr>
        <p:xfrm>
          <a:off x="1584087" y="2847441"/>
          <a:ext cx="354489" cy="497682"/>
        </p:xfrm>
        <a:graphic>
          <a:graphicData uri="http://schemas.openxmlformats.org/presentationml/2006/ole">
            <mc:AlternateContent xmlns:mc="http://schemas.openxmlformats.org/markup-compatibility/2006">
              <mc:Choice xmlns:v="urn:schemas-microsoft-com:vml" Requires="v">
                <p:oleObj spid="_x0000_s88164" name="Equation" r:id="rId8" imgW="88560" imgH="126720" progId="Equation.DSMT4">
                  <p:embed/>
                </p:oleObj>
              </mc:Choice>
              <mc:Fallback>
                <p:oleObj name="Equation" r:id="rId8" imgW="88560" imgH="126720" progId="Equation.DSMT4">
                  <p:embed/>
                  <p:pic>
                    <p:nvPicPr>
                      <p:cNvPr id="0" name=""/>
                      <p:cNvPicPr>
                        <a:picLocks noChangeAspect="1" noChangeArrowheads="1"/>
                      </p:cNvPicPr>
                      <p:nvPr/>
                    </p:nvPicPr>
                    <p:blipFill>
                      <a:blip r:embed="rId9"/>
                      <a:srcRect/>
                      <a:stretch>
                        <a:fillRect/>
                      </a:stretch>
                    </p:blipFill>
                    <p:spPr bwMode="auto">
                      <a:xfrm>
                        <a:off x="1584087" y="2847441"/>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
          <p:cNvGraphicFramePr>
            <a:graphicFrameLocks noChangeAspect="1"/>
          </p:cNvGraphicFramePr>
          <p:nvPr>
            <p:extLst>
              <p:ext uri="{D42A27DB-BD31-4B8C-83A1-F6EECF244321}">
                <p14:modId xmlns:p14="http://schemas.microsoft.com/office/powerpoint/2010/main" val="1469088119"/>
              </p:ext>
            </p:extLst>
          </p:nvPr>
        </p:nvGraphicFramePr>
        <p:xfrm>
          <a:off x="2073354" y="2844721"/>
          <a:ext cx="557054" cy="448787"/>
        </p:xfrm>
        <a:graphic>
          <a:graphicData uri="http://schemas.openxmlformats.org/presentationml/2006/ole">
            <mc:AlternateContent xmlns:mc="http://schemas.openxmlformats.org/markup-compatibility/2006">
              <mc:Choice xmlns:v="urn:schemas-microsoft-com:vml" Requires="v">
                <p:oleObj spid="_x0000_s88165" name="Equation" r:id="rId10" imgW="139680" imgH="114120" progId="Equation.DSMT4">
                  <p:embed/>
                </p:oleObj>
              </mc:Choice>
              <mc:Fallback>
                <p:oleObj name="Equation" r:id="rId10" imgW="139680" imgH="114120" progId="Equation.DSMT4">
                  <p:embed/>
                  <p:pic>
                    <p:nvPicPr>
                      <p:cNvPr id="0" name=""/>
                      <p:cNvPicPr>
                        <a:picLocks noChangeAspect="1" noChangeArrowheads="1"/>
                      </p:cNvPicPr>
                      <p:nvPr/>
                    </p:nvPicPr>
                    <p:blipFill>
                      <a:blip r:embed="rId11"/>
                      <a:srcRect/>
                      <a:stretch>
                        <a:fillRect/>
                      </a:stretch>
                    </p:blipFill>
                    <p:spPr bwMode="auto">
                      <a:xfrm>
                        <a:off x="2073354" y="2844721"/>
                        <a:ext cx="557054" cy="448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
          <p:cNvGraphicFramePr>
            <a:graphicFrameLocks noChangeAspect="1"/>
          </p:cNvGraphicFramePr>
          <p:nvPr>
            <p:extLst>
              <p:ext uri="{D42A27DB-BD31-4B8C-83A1-F6EECF244321}">
                <p14:modId xmlns:p14="http://schemas.microsoft.com/office/powerpoint/2010/main" val="4210410277"/>
              </p:ext>
            </p:extLst>
          </p:nvPr>
        </p:nvGraphicFramePr>
        <p:xfrm>
          <a:off x="2172421" y="3219513"/>
          <a:ext cx="354489" cy="497682"/>
        </p:xfrm>
        <a:graphic>
          <a:graphicData uri="http://schemas.openxmlformats.org/presentationml/2006/ole">
            <mc:AlternateContent xmlns:mc="http://schemas.openxmlformats.org/markup-compatibility/2006">
              <mc:Choice xmlns:v="urn:schemas-microsoft-com:vml" Requires="v">
                <p:oleObj spid="_x0000_s88166" name="Equation" r:id="rId12" imgW="88560" imgH="126720" progId="Equation.DSMT4">
                  <p:embed/>
                </p:oleObj>
              </mc:Choice>
              <mc:Fallback>
                <p:oleObj name="Equation" r:id="rId12" imgW="88560" imgH="126720" progId="Equation.DSMT4">
                  <p:embed/>
                  <p:pic>
                    <p:nvPicPr>
                      <p:cNvPr id="0" name=""/>
                      <p:cNvPicPr>
                        <a:picLocks noChangeAspect="1" noChangeArrowheads="1"/>
                      </p:cNvPicPr>
                      <p:nvPr/>
                    </p:nvPicPr>
                    <p:blipFill>
                      <a:blip r:embed="rId13"/>
                      <a:srcRect/>
                      <a:stretch>
                        <a:fillRect/>
                      </a:stretch>
                    </p:blipFill>
                    <p:spPr bwMode="auto">
                      <a:xfrm>
                        <a:off x="2172421" y="3219513"/>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
          <p:cNvGraphicFramePr>
            <a:graphicFrameLocks noChangeAspect="1"/>
          </p:cNvGraphicFramePr>
          <p:nvPr>
            <p:extLst>
              <p:ext uri="{D42A27DB-BD31-4B8C-83A1-F6EECF244321}">
                <p14:modId xmlns:p14="http://schemas.microsoft.com/office/powerpoint/2010/main" val="2086549382"/>
              </p:ext>
            </p:extLst>
          </p:nvPr>
        </p:nvGraphicFramePr>
        <p:xfrm>
          <a:off x="1546860" y="3224213"/>
          <a:ext cx="405130" cy="447040"/>
        </p:xfrm>
        <a:graphic>
          <a:graphicData uri="http://schemas.openxmlformats.org/presentationml/2006/ole">
            <mc:AlternateContent xmlns:mc="http://schemas.openxmlformats.org/markup-compatibility/2006">
              <mc:Choice xmlns:v="urn:schemas-microsoft-com:vml" Requires="v">
                <p:oleObj spid="_x0000_s88167" name="Equation" r:id="rId14" imgW="101520" imgH="114120" progId="Equation.DSMT4">
                  <p:embed/>
                </p:oleObj>
              </mc:Choice>
              <mc:Fallback>
                <p:oleObj name="Equation" r:id="rId14" imgW="101520" imgH="114120" progId="Equation.DSMT4">
                  <p:embed/>
                  <p:pic>
                    <p:nvPicPr>
                      <p:cNvPr id="0" name=""/>
                      <p:cNvPicPr>
                        <a:picLocks noChangeAspect="1" noChangeArrowheads="1"/>
                      </p:cNvPicPr>
                      <p:nvPr/>
                    </p:nvPicPr>
                    <p:blipFill>
                      <a:blip r:embed="rId15"/>
                      <a:srcRect/>
                      <a:stretch>
                        <a:fillRect/>
                      </a:stretch>
                    </p:blipFill>
                    <p:spPr bwMode="auto">
                      <a:xfrm>
                        <a:off x="1546860" y="3224213"/>
                        <a:ext cx="405130" cy="447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1" name="Picture 5"/>
          <p:cNvPicPr>
            <a:picLocks noChangeAspect="1" noChangeArrowheads="1"/>
          </p:cNvPicPr>
          <p:nvPr/>
        </p:nvPicPr>
        <p:blipFill>
          <a:blip r:embed="rId16" cstate="print"/>
          <a:srcRect/>
          <a:stretch>
            <a:fillRect/>
          </a:stretch>
        </p:blipFill>
        <p:spPr bwMode="auto">
          <a:xfrm>
            <a:off x="4267200" y="2286000"/>
            <a:ext cx="4610342" cy="3581400"/>
          </a:xfrm>
          <a:prstGeom prst="rect">
            <a:avLst/>
          </a:prstGeom>
          <a:noFill/>
          <a:ln w="9525">
            <a:noFill/>
            <a:miter lim="800000"/>
            <a:headEnd/>
            <a:tailEnd/>
          </a:ln>
        </p:spPr>
      </p:pic>
      <p:sp>
        <p:nvSpPr>
          <p:cNvPr id="22" name="Oval 21"/>
          <p:cNvSpPr>
            <a:spLocks noChangeAspect="1"/>
          </p:cNvSpPr>
          <p:nvPr/>
        </p:nvSpPr>
        <p:spPr>
          <a:xfrm>
            <a:off x="6467376" y="4337784"/>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a:spLocks noChangeAspect="1"/>
          </p:cNvSpPr>
          <p:nvPr/>
        </p:nvSpPr>
        <p:spPr>
          <a:xfrm>
            <a:off x="7293568" y="4008904"/>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p:cNvCxnSpPr/>
          <p:nvPr/>
        </p:nvCxnSpPr>
        <p:spPr>
          <a:xfrm flipH="1">
            <a:off x="5859378" y="3693695"/>
            <a:ext cx="2446422" cy="986589"/>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43781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par>
                                <p:cTn id="36" presetID="10" presetClass="entr" presetSubtype="0" fill="hold" nodeType="with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152400"/>
            <a:ext cx="7315200" cy="461665"/>
          </a:xfrm>
          <a:prstGeom prst="rect">
            <a:avLst/>
          </a:prstGeom>
        </p:spPr>
        <p:txBody>
          <a:bodyPr wrap="square">
            <a:spAutoFit/>
          </a:bodyPr>
          <a:lstStyle/>
          <a:p>
            <a:pPr algn="ctr"/>
            <a:r>
              <a:rPr lang="en-US" sz="2400" dirty="0" smtClean="0"/>
              <a:t>Graph </a:t>
            </a:r>
            <a:r>
              <a:rPr lang="en-US" sz="2400" dirty="0" smtClean="0"/>
              <a:t>using </a:t>
            </a:r>
            <a:r>
              <a:rPr lang="en-US" sz="2400" dirty="0" smtClean="0"/>
              <a:t>the </a:t>
            </a:r>
            <a:r>
              <a:rPr lang="en-US" sz="2000" dirty="0" smtClean="0">
                <a:latin typeface="Arial" panose="020B0604020202020204" pitchFamily="34" charset="0"/>
                <a:cs typeface="Arial" panose="020B0604020202020204" pitchFamily="34" charset="0"/>
              </a:rPr>
              <a:t>intercept</a:t>
            </a:r>
            <a:r>
              <a:rPr lang="en-US" sz="2400" dirty="0" smtClean="0"/>
              <a:t> method.</a:t>
            </a:r>
            <a:endParaRPr lang="en-US" sz="2400" dirty="0"/>
          </a:p>
        </p:txBody>
      </p:sp>
      <p:graphicFrame>
        <p:nvGraphicFramePr>
          <p:cNvPr id="389121" name="Object 1"/>
          <p:cNvGraphicFramePr>
            <a:graphicFrameLocks noChangeAspect="1"/>
          </p:cNvGraphicFramePr>
          <p:nvPr>
            <p:extLst>
              <p:ext uri="{D42A27DB-BD31-4B8C-83A1-F6EECF244321}">
                <p14:modId xmlns:p14="http://schemas.microsoft.com/office/powerpoint/2010/main" val="3773218136"/>
              </p:ext>
            </p:extLst>
          </p:nvPr>
        </p:nvGraphicFramePr>
        <p:xfrm>
          <a:off x="3983038" y="914400"/>
          <a:ext cx="1143000" cy="412750"/>
        </p:xfrm>
        <a:graphic>
          <a:graphicData uri="http://schemas.openxmlformats.org/presentationml/2006/ole">
            <mc:AlternateContent xmlns:mc="http://schemas.openxmlformats.org/markup-compatibility/2006">
              <mc:Choice xmlns:v="urn:schemas-microsoft-com:vml" Requires="v">
                <p:oleObj spid="_x0000_s89192" name="Equation" r:id="rId4" imgW="380880" imgH="139680" progId="Equation.DSMT4">
                  <p:embed/>
                </p:oleObj>
              </mc:Choice>
              <mc:Fallback>
                <p:oleObj name="Equation" r:id="rId4" imgW="380880" imgH="139680" progId="Equation.DSMT4">
                  <p:embed/>
                  <p:pic>
                    <p:nvPicPr>
                      <p:cNvPr id="0" name=""/>
                      <p:cNvPicPr>
                        <a:picLocks noChangeAspect="1" noChangeArrowheads="1"/>
                      </p:cNvPicPr>
                      <p:nvPr/>
                    </p:nvPicPr>
                    <p:blipFill>
                      <a:blip r:embed="rId5"/>
                      <a:srcRect/>
                      <a:stretch>
                        <a:fillRect/>
                      </a:stretch>
                    </p:blipFill>
                    <p:spPr bwMode="auto">
                      <a:xfrm>
                        <a:off x="3983038" y="914400"/>
                        <a:ext cx="1143000"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Footer Placeholder 5"/>
          <p:cNvSpPr>
            <a:spLocks noGrp="1"/>
          </p:cNvSpPr>
          <p:nvPr>
            <p:ph type="ftr" sz="quarter" idx="10"/>
          </p:nvPr>
        </p:nvSpPr>
        <p:spPr>
          <a:xfrm>
            <a:off x="3124200" y="6356350"/>
            <a:ext cx="2895600" cy="365125"/>
          </a:xfrm>
          <a:prstGeom prst="rect">
            <a:avLst/>
          </a:prstGeom>
        </p:spPr>
        <p:txBody>
          <a:bodyPr/>
          <a:lstStyle/>
          <a:p>
            <a:r>
              <a:rPr lang="en-US" smtClean="0"/>
              <a:t>Copyright 2014 Scott Storla</a:t>
            </a:r>
            <a:endParaRPr lang="en-US"/>
          </a:p>
        </p:txBody>
      </p:sp>
      <p:graphicFrame>
        <p:nvGraphicFramePr>
          <p:cNvPr id="2" name="Object 1"/>
          <p:cNvGraphicFramePr>
            <a:graphicFrameLocks noChangeAspect="1"/>
          </p:cNvGraphicFramePr>
          <p:nvPr>
            <p:extLst>
              <p:ext uri="{D42A27DB-BD31-4B8C-83A1-F6EECF244321}">
                <p14:modId xmlns:p14="http://schemas.microsoft.com/office/powerpoint/2010/main" val="1052077650"/>
              </p:ext>
            </p:extLst>
          </p:nvPr>
        </p:nvGraphicFramePr>
        <p:xfrm>
          <a:off x="1304608" y="1981200"/>
          <a:ext cx="1473835" cy="1369060"/>
        </p:xfrm>
        <a:graphic>
          <a:graphicData uri="http://schemas.openxmlformats.org/presentationml/2006/ole">
            <mc:AlternateContent xmlns:mc="http://schemas.openxmlformats.org/markup-compatibility/2006">
              <mc:Choice xmlns:v="urn:schemas-microsoft-com:vml" Requires="v">
                <p:oleObj spid="_x0000_s89193" name="Equation" r:id="rId6" imgW="622080" imgH="571320" progId="Equation.DSMT4">
                  <p:embed/>
                </p:oleObj>
              </mc:Choice>
              <mc:Fallback>
                <p:oleObj name="Equation" r:id="rId6" imgW="622080" imgH="571320" progId="Equation.DSMT4">
                  <p:embed/>
                  <p:pic>
                    <p:nvPicPr>
                      <p:cNvPr id="0" name=""/>
                      <p:cNvPicPr>
                        <a:picLocks noChangeAspect="1" noChangeArrowheads="1"/>
                      </p:cNvPicPr>
                      <p:nvPr/>
                    </p:nvPicPr>
                    <p:blipFill>
                      <a:blip r:embed="rId7"/>
                      <a:srcRect/>
                      <a:stretch>
                        <a:fillRect/>
                      </a:stretch>
                    </p:blipFill>
                    <p:spPr bwMode="auto">
                      <a:xfrm>
                        <a:off x="1304608" y="1981200"/>
                        <a:ext cx="1473835" cy="1369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
          <p:cNvGraphicFramePr>
            <a:graphicFrameLocks noChangeAspect="1"/>
          </p:cNvGraphicFramePr>
          <p:nvPr>
            <p:extLst>
              <p:ext uri="{D42A27DB-BD31-4B8C-83A1-F6EECF244321}">
                <p14:modId xmlns:p14="http://schemas.microsoft.com/office/powerpoint/2010/main" val="2175925034"/>
              </p:ext>
            </p:extLst>
          </p:nvPr>
        </p:nvGraphicFramePr>
        <p:xfrm>
          <a:off x="1584087" y="2463901"/>
          <a:ext cx="354489" cy="497682"/>
        </p:xfrm>
        <a:graphic>
          <a:graphicData uri="http://schemas.openxmlformats.org/presentationml/2006/ole">
            <mc:AlternateContent xmlns:mc="http://schemas.openxmlformats.org/markup-compatibility/2006">
              <mc:Choice xmlns:v="urn:schemas-microsoft-com:vml" Requires="v">
                <p:oleObj spid="_x0000_s89194" name="Equation" r:id="rId8" imgW="88560" imgH="126720" progId="Equation.DSMT4">
                  <p:embed/>
                </p:oleObj>
              </mc:Choice>
              <mc:Fallback>
                <p:oleObj name="Equation" r:id="rId8" imgW="88560" imgH="126720" progId="Equation.DSMT4">
                  <p:embed/>
                  <p:pic>
                    <p:nvPicPr>
                      <p:cNvPr id="0" name=""/>
                      <p:cNvPicPr>
                        <a:picLocks noChangeAspect="1" noChangeArrowheads="1"/>
                      </p:cNvPicPr>
                      <p:nvPr/>
                    </p:nvPicPr>
                    <p:blipFill>
                      <a:blip r:embed="rId9"/>
                      <a:srcRect/>
                      <a:stretch>
                        <a:fillRect/>
                      </a:stretch>
                    </p:blipFill>
                    <p:spPr bwMode="auto">
                      <a:xfrm>
                        <a:off x="1584087" y="2463901"/>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
          <p:cNvGraphicFramePr>
            <a:graphicFrameLocks noChangeAspect="1"/>
          </p:cNvGraphicFramePr>
          <p:nvPr>
            <p:extLst>
              <p:ext uri="{D42A27DB-BD31-4B8C-83A1-F6EECF244321}">
                <p14:modId xmlns:p14="http://schemas.microsoft.com/office/powerpoint/2010/main" val="2662040192"/>
              </p:ext>
            </p:extLst>
          </p:nvPr>
        </p:nvGraphicFramePr>
        <p:xfrm>
          <a:off x="2174637" y="2436653"/>
          <a:ext cx="354489" cy="499428"/>
        </p:xfrm>
        <a:graphic>
          <a:graphicData uri="http://schemas.openxmlformats.org/presentationml/2006/ole">
            <mc:AlternateContent xmlns:mc="http://schemas.openxmlformats.org/markup-compatibility/2006">
              <mc:Choice xmlns:v="urn:schemas-microsoft-com:vml" Requires="v">
                <p:oleObj spid="_x0000_s89195" name="Equation" r:id="rId10" imgW="88560" imgH="126720" progId="Equation.DSMT4">
                  <p:embed/>
                </p:oleObj>
              </mc:Choice>
              <mc:Fallback>
                <p:oleObj name="Equation" r:id="rId10" imgW="88560" imgH="126720" progId="Equation.DSMT4">
                  <p:embed/>
                  <p:pic>
                    <p:nvPicPr>
                      <p:cNvPr id="0" name=""/>
                      <p:cNvPicPr>
                        <a:picLocks noChangeAspect="1" noChangeArrowheads="1"/>
                      </p:cNvPicPr>
                      <p:nvPr/>
                    </p:nvPicPr>
                    <p:blipFill>
                      <a:blip r:embed="rId11"/>
                      <a:srcRect/>
                      <a:stretch>
                        <a:fillRect/>
                      </a:stretch>
                    </p:blipFill>
                    <p:spPr bwMode="auto">
                      <a:xfrm>
                        <a:off x="2174637" y="2436653"/>
                        <a:ext cx="354489" cy="4994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
          <p:cNvGraphicFramePr>
            <a:graphicFrameLocks noChangeAspect="1"/>
          </p:cNvGraphicFramePr>
          <p:nvPr>
            <p:extLst>
              <p:ext uri="{D42A27DB-BD31-4B8C-83A1-F6EECF244321}">
                <p14:modId xmlns:p14="http://schemas.microsoft.com/office/powerpoint/2010/main" val="244162115"/>
              </p:ext>
            </p:extLst>
          </p:nvPr>
        </p:nvGraphicFramePr>
        <p:xfrm>
          <a:off x="2172421" y="2835973"/>
          <a:ext cx="354489" cy="497682"/>
        </p:xfrm>
        <a:graphic>
          <a:graphicData uri="http://schemas.openxmlformats.org/presentationml/2006/ole">
            <mc:AlternateContent xmlns:mc="http://schemas.openxmlformats.org/markup-compatibility/2006">
              <mc:Choice xmlns:v="urn:schemas-microsoft-com:vml" Requires="v">
                <p:oleObj spid="_x0000_s89196" name="Equation" r:id="rId12" imgW="88560" imgH="126720" progId="Equation.DSMT4">
                  <p:embed/>
                </p:oleObj>
              </mc:Choice>
              <mc:Fallback>
                <p:oleObj name="Equation" r:id="rId12" imgW="88560" imgH="126720" progId="Equation.DSMT4">
                  <p:embed/>
                  <p:pic>
                    <p:nvPicPr>
                      <p:cNvPr id="0" name=""/>
                      <p:cNvPicPr>
                        <a:picLocks noChangeAspect="1" noChangeArrowheads="1"/>
                      </p:cNvPicPr>
                      <p:nvPr/>
                    </p:nvPicPr>
                    <p:blipFill>
                      <a:blip r:embed="rId13"/>
                      <a:srcRect/>
                      <a:stretch>
                        <a:fillRect/>
                      </a:stretch>
                    </p:blipFill>
                    <p:spPr bwMode="auto">
                      <a:xfrm>
                        <a:off x="2172421" y="2835973"/>
                        <a:ext cx="354489" cy="497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
          <p:cNvGraphicFramePr>
            <a:graphicFrameLocks noChangeAspect="1"/>
          </p:cNvGraphicFramePr>
          <p:nvPr>
            <p:extLst>
              <p:ext uri="{D42A27DB-BD31-4B8C-83A1-F6EECF244321}">
                <p14:modId xmlns:p14="http://schemas.microsoft.com/office/powerpoint/2010/main" val="30048406"/>
              </p:ext>
            </p:extLst>
          </p:nvPr>
        </p:nvGraphicFramePr>
        <p:xfrm>
          <a:off x="1571387" y="2816226"/>
          <a:ext cx="354489" cy="495935"/>
        </p:xfrm>
        <a:graphic>
          <a:graphicData uri="http://schemas.openxmlformats.org/presentationml/2006/ole">
            <mc:AlternateContent xmlns:mc="http://schemas.openxmlformats.org/markup-compatibility/2006">
              <mc:Choice xmlns:v="urn:schemas-microsoft-com:vml" Requires="v">
                <p:oleObj spid="_x0000_s89197" name="Equation" r:id="rId14" imgW="88560" imgH="126720" progId="Equation.DSMT4">
                  <p:embed/>
                </p:oleObj>
              </mc:Choice>
              <mc:Fallback>
                <p:oleObj name="Equation" r:id="rId14" imgW="88560" imgH="126720" progId="Equation.DSMT4">
                  <p:embed/>
                  <p:pic>
                    <p:nvPicPr>
                      <p:cNvPr id="0" name=""/>
                      <p:cNvPicPr>
                        <a:picLocks noChangeAspect="1" noChangeArrowheads="1"/>
                      </p:cNvPicPr>
                      <p:nvPr/>
                    </p:nvPicPr>
                    <p:blipFill>
                      <a:blip r:embed="rId15"/>
                      <a:srcRect/>
                      <a:stretch>
                        <a:fillRect/>
                      </a:stretch>
                    </p:blipFill>
                    <p:spPr bwMode="auto">
                      <a:xfrm>
                        <a:off x="1571387" y="2816226"/>
                        <a:ext cx="354489" cy="49593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 name="Picture 5"/>
          <p:cNvPicPr>
            <a:picLocks noChangeAspect="1" noChangeArrowheads="1"/>
          </p:cNvPicPr>
          <p:nvPr/>
        </p:nvPicPr>
        <p:blipFill>
          <a:blip r:embed="rId16" cstate="print"/>
          <a:srcRect/>
          <a:stretch>
            <a:fillRect/>
          </a:stretch>
        </p:blipFill>
        <p:spPr bwMode="auto">
          <a:xfrm>
            <a:off x="3962400" y="1981200"/>
            <a:ext cx="4610342" cy="3581400"/>
          </a:xfrm>
          <a:prstGeom prst="rect">
            <a:avLst/>
          </a:prstGeom>
          <a:noFill/>
          <a:ln w="9525">
            <a:noFill/>
            <a:miter lim="800000"/>
            <a:headEnd/>
            <a:tailEnd/>
          </a:ln>
        </p:spPr>
      </p:pic>
      <p:sp>
        <p:nvSpPr>
          <p:cNvPr id="18" name="Oval 17"/>
          <p:cNvSpPr>
            <a:spLocks noChangeAspect="1"/>
          </p:cNvSpPr>
          <p:nvPr/>
        </p:nvSpPr>
        <p:spPr>
          <a:xfrm>
            <a:off x="6162576" y="3698888"/>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a:spLocks noChangeAspect="1"/>
          </p:cNvSpPr>
          <p:nvPr/>
        </p:nvSpPr>
        <p:spPr>
          <a:xfrm>
            <a:off x="6787664" y="4191000"/>
            <a:ext cx="121920" cy="1219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Arrow Connector 19"/>
          <p:cNvCxnSpPr/>
          <p:nvPr/>
        </p:nvCxnSpPr>
        <p:spPr>
          <a:xfrm>
            <a:off x="5489331" y="3176954"/>
            <a:ext cx="2233246" cy="1767254"/>
          </a:xfrm>
          <a:prstGeom prst="straightConnector1">
            <a:avLst/>
          </a:prstGeom>
          <a:ln w="3810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5" name="Object 24"/>
          <p:cNvGraphicFramePr>
            <a:graphicFrameLocks noChangeAspect="1"/>
          </p:cNvGraphicFramePr>
          <p:nvPr>
            <p:extLst>
              <p:ext uri="{D42A27DB-BD31-4B8C-83A1-F6EECF244321}">
                <p14:modId xmlns:p14="http://schemas.microsoft.com/office/powerpoint/2010/main" val="3856334975"/>
              </p:ext>
            </p:extLst>
          </p:nvPr>
        </p:nvGraphicFramePr>
        <p:xfrm>
          <a:off x="1318584" y="3190098"/>
          <a:ext cx="1470025" cy="577850"/>
        </p:xfrm>
        <a:graphic>
          <a:graphicData uri="http://schemas.openxmlformats.org/presentationml/2006/ole">
            <mc:AlternateContent xmlns:mc="http://schemas.openxmlformats.org/markup-compatibility/2006">
              <mc:Choice xmlns:v="urn:schemas-microsoft-com:vml" Requires="v">
                <p:oleObj spid="_x0000_s89198" name="Equation" r:id="rId17" imgW="622080" imgH="241200" progId="Equation.DSMT4">
                  <p:embed/>
                </p:oleObj>
              </mc:Choice>
              <mc:Fallback>
                <p:oleObj name="Equation" r:id="rId17" imgW="622080" imgH="241200" progId="Equation.DSMT4">
                  <p:embed/>
                  <p:pic>
                    <p:nvPicPr>
                      <p:cNvPr id="0" name=""/>
                      <p:cNvPicPr>
                        <a:picLocks noChangeAspect="1" noChangeArrowheads="1"/>
                      </p:cNvPicPr>
                      <p:nvPr/>
                    </p:nvPicPr>
                    <p:blipFill>
                      <a:blip r:embed="rId18"/>
                      <a:srcRect/>
                      <a:stretch>
                        <a:fillRect/>
                      </a:stretch>
                    </p:blipFill>
                    <p:spPr bwMode="auto">
                      <a:xfrm>
                        <a:off x="1318584" y="3190098"/>
                        <a:ext cx="147002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Object 1"/>
          <p:cNvGraphicFramePr>
            <a:graphicFrameLocks noChangeAspect="1"/>
          </p:cNvGraphicFramePr>
          <p:nvPr>
            <p:extLst>
              <p:ext uri="{D42A27DB-BD31-4B8C-83A1-F6EECF244321}">
                <p14:modId xmlns:p14="http://schemas.microsoft.com/office/powerpoint/2010/main" val="2476900425"/>
              </p:ext>
            </p:extLst>
          </p:nvPr>
        </p:nvGraphicFramePr>
        <p:xfrm>
          <a:off x="1595503" y="3245571"/>
          <a:ext cx="333244" cy="490682"/>
        </p:xfrm>
        <a:graphic>
          <a:graphicData uri="http://schemas.openxmlformats.org/presentationml/2006/ole">
            <mc:AlternateContent xmlns:mc="http://schemas.openxmlformats.org/markup-compatibility/2006">
              <mc:Choice xmlns:v="urn:schemas-microsoft-com:vml" Requires="v">
                <p:oleObj spid="_x0000_s89199" name="Equation" r:id="rId19" imgW="101520" imgH="152280" progId="Equation.DSMT4">
                  <p:embed/>
                </p:oleObj>
              </mc:Choice>
              <mc:Fallback>
                <p:oleObj name="Equation" r:id="rId19" imgW="101520" imgH="152280" progId="Equation.DSMT4">
                  <p:embed/>
                  <p:pic>
                    <p:nvPicPr>
                      <p:cNvPr id="0" name=""/>
                      <p:cNvPicPr>
                        <a:picLocks noChangeAspect="1" noChangeArrowheads="1"/>
                      </p:cNvPicPr>
                      <p:nvPr/>
                    </p:nvPicPr>
                    <p:blipFill>
                      <a:blip r:embed="rId20"/>
                      <a:srcRect/>
                      <a:stretch>
                        <a:fillRect/>
                      </a:stretch>
                    </p:blipFill>
                    <p:spPr bwMode="auto">
                      <a:xfrm>
                        <a:off x="1595503" y="3245571"/>
                        <a:ext cx="333244" cy="4906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1"/>
          <p:cNvGraphicFramePr>
            <a:graphicFrameLocks noChangeAspect="1"/>
          </p:cNvGraphicFramePr>
          <p:nvPr>
            <p:extLst>
              <p:ext uri="{D42A27DB-BD31-4B8C-83A1-F6EECF244321}">
                <p14:modId xmlns:p14="http://schemas.microsoft.com/office/powerpoint/2010/main" val="1581997960"/>
              </p:ext>
            </p:extLst>
          </p:nvPr>
        </p:nvGraphicFramePr>
        <p:xfrm>
          <a:off x="2053448" y="3233589"/>
          <a:ext cx="541337" cy="490537"/>
        </p:xfrm>
        <a:graphic>
          <a:graphicData uri="http://schemas.openxmlformats.org/presentationml/2006/ole">
            <mc:AlternateContent xmlns:mc="http://schemas.openxmlformats.org/markup-compatibility/2006">
              <mc:Choice xmlns:v="urn:schemas-microsoft-com:vml" Requires="v">
                <p:oleObj spid="_x0000_s89200" name="Equation" r:id="rId21" imgW="164880" imgH="152280" progId="Equation.DSMT4">
                  <p:embed/>
                </p:oleObj>
              </mc:Choice>
              <mc:Fallback>
                <p:oleObj name="Equation" r:id="rId21" imgW="164880" imgH="152280" progId="Equation.DSMT4">
                  <p:embed/>
                  <p:pic>
                    <p:nvPicPr>
                      <p:cNvPr id="0" name=""/>
                      <p:cNvPicPr>
                        <a:picLocks noChangeAspect="1" noChangeArrowheads="1"/>
                      </p:cNvPicPr>
                      <p:nvPr/>
                    </p:nvPicPr>
                    <p:blipFill>
                      <a:blip r:embed="rId22"/>
                      <a:srcRect/>
                      <a:stretch>
                        <a:fillRect/>
                      </a:stretch>
                    </p:blipFill>
                    <p:spPr bwMode="auto">
                      <a:xfrm>
                        <a:off x="2053448" y="3233589"/>
                        <a:ext cx="541337"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925067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500"/>
                                        <p:tgtEl>
                                          <p:spTgt spid="19"/>
                                        </p:tgtEl>
                                      </p:cBhvr>
                                    </p:animEffect>
                                  </p:childTnLst>
                                </p:cTn>
                              </p:par>
                              <p:par>
                                <p:cTn id="46" presetID="10" presetClass="entr" presetSubtype="0" fill="hold"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fade">
                                      <p:cBhvr>
                                        <p:cTn id="48" dur="500"/>
                                        <p:tgtEl>
                                          <p:spTgt spid="20"/>
                                        </p:tgtEl>
                                      </p:cBhvr>
                                    </p:animEffect>
                                  </p:childTnLst>
                                </p:cTn>
                              </p:par>
                              <p:par>
                                <p:cTn id="49" presetID="10" presetClass="entr" presetSubtype="0" fill="hold" nodeType="with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304800"/>
            <a:ext cx="601980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Graph each system to estimate the quadrant where the lines intersect and the point of intersection.</a:t>
            </a:r>
          </a:p>
        </p:txBody>
      </p:sp>
      <p:graphicFrame>
        <p:nvGraphicFramePr>
          <p:cNvPr id="24577" name="Object 1"/>
          <p:cNvGraphicFramePr>
            <a:graphicFrameLocks noChangeAspect="1"/>
          </p:cNvGraphicFramePr>
          <p:nvPr>
            <p:extLst>
              <p:ext uri="{D42A27DB-BD31-4B8C-83A1-F6EECF244321}">
                <p14:modId xmlns:p14="http://schemas.microsoft.com/office/powerpoint/2010/main" val="2195710573"/>
              </p:ext>
            </p:extLst>
          </p:nvPr>
        </p:nvGraphicFramePr>
        <p:xfrm>
          <a:off x="3733800" y="1219200"/>
          <a:ext cx="1526672" cy="1001878"/>
        </p:xfrm>
        <a:graphic>
          <a:graphicData uri="http://schemas.openxmlformats.org/presentationml/2006/ole">
            <mc:AlternateContent xmlns:mc="http://schemas.openxmlformats.org/markup-compatibility/2006">
              <mc:Choice xmlns:v="urn:schemas-microsoft-com:vml" Requires="v">
                <p:oleObj spid="_x0000_s24708" name="Equation" r:id="rId3" imgW="507960" imgH="330120" progId="Equation.DSMT4">
                  <p:embed/>
                </p:oleObj>
              </mc:Choice>
              <mc:Fallback>
                <p:oleObj name="Equation" r:id="rId3" imgW="507960" imgH="33012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1219200"/>
                        <a:ext cx="1526672" cy="10018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2014 Scott Storla</a:t>
            </a:r>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1625743836"/>
              </p:ext>
            </p:extLst>
          </p:nvPr>
        </p:nvGraphicFramePr>
        <p:xfrm>
          <a:off x="3808598" y="2286000"/>
          <a:ext cx="1603005" cy="1001878"/>
        </p:xfrm>
        <a:graphic>
          <a:graphicData uri="http://schemas.openxmlformats.org/presentationml/2006/ole">
            <mc:AlternateContent xmlns:mc="http://schemas.openxmlformats.org/markup-compatibility/2006">
              <mc:Choice xmlns:v="urn:schemas-microsoft-com:vml" Requires="v">
                <p:oleObj spid="_x0000_s24709" name="Equation" r:id="rId5" imgW="533169" imgH="330057" progId="Equation.DSMT4">
                  <p:embed/>
                </p:oleObj>
              </mc:Choice>
              <mc:Fallback>
                <p:oleObj name="Equation" r:id="rId5" imgW="533169" imgH="330057"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08598" y="2286000"/>
                        <a:ext cx="1603005" cy="1001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923396105"/>
              </p:ext>
            </p:extLst>
          </p:nvPr>
        </p:nvGraphicFramePr>
        <p:xfrm>
          <a:off x="3808597" y="3352800"/>
          <a:ext cx="1603005" cy="1001878"/>
        </p:xfrm>
        <a:graphic>
          <a:graphicData uri="http://schemas.openxmlformats.org/presentationml/2006/ole">
            <mc:AlternateContent xmlns:mc="http://schemas.openxmlformats.org/markup-compatibility/2006">
              <mc:Choice xmlns:v="urn:schemas-microsoft-com:vml" Requires="v">
                <p:oleObj spid="_x0000_s24710" name="Equation" r:id="rId7" imgW="533169" imgH="330057" progId="Equation.DSMT4">
                  <p:embed/>
                </p:oleObj>
              </mc:Choice>
              <mc:Fallback>
                <p:oleObj name="Equation" r:id="rId7" imgW="533169" imgH="330057" progId="Equation.DSMT4">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08597" y="3352800"/>
                        <a:ext cx="1603005" cy="1001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99642100"/>
              </p:ext>
            </p:extLst>
          </p:nvPr>
        </p:nvGraphicFramePr>
        <p:xfrm>
          <a:off x="3789514" y="4419600"/>
          <a:ext cx="1641172" cy="1001878"/>
        </p:xfrm>
        <a:graphic>
          <a:graphicData uri="http://schemas.openxmlformats.org/presentationml/2006/ole">
            <mc:AlternateContent xmlns:mc="http://schemas.openxmlformats.org/markup-compatibility/2006">
              <mc:Choice xmlns:v="urn:schemas-microsoft-com:vml" Requires="v">
                <p:oleObj spid="_x0000_s24711" name="Equation" r:id="rId9" imgW="545863" imgH="330057" progId="Equation.DSMT4">
                  <p:embed/>
                </p:oleObj>
              </mc:Choice>
              <mc:Fallback>
                <p:oleObj name="Equation" r:id="rId9" imgW="545863" imgH="330057" progId="Equation.DSMT4">
                  <p:embed/>
                  <p:pic>
                    <p:nvPicPr>
                      <p:cNvPr id="0" name="Object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9514" y="4419600"/>
                        <a:ext cx="1641172" cy="1001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4577"/>
                                        </p:tgtEl>
                                      </p:cBhvr>
                                    </p:animEffect>
                                    <p:set>
                                      <p:cBhvr>
                                        <p:cTn id="7" dur="1" fill="hold">
                                          <p:stCondLst>
                                            <p:cond delay="499"/>
                                          </p:stCondLst>
                                        </p:cTn>
                                        <p:tgtEl>
                                          <p:spTgt spid="24577"/>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nodeType="click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838200" y="990601"/>
            <a:ext cx="7391400" cy="685799"/>
          </a:xfrm>
          <a:prstGeom prst="rect">
            <a:avLst/>
          </a:prstGeom>
        </p:spPr>
        <p:txBody>
          <a:bodyPr>
            <a:normAutofit/>
          </a:bodyPr>
          <a:lstStyle/>
          <a:p>
            <a:r>
              <a:rPr lang="en-US" sz="2400" dirty="0" smtClean="0">
                <a:latin typeface="Arial" pitchFamily="34" charset="0"/>
                <a:cs typeface="Arial" pitchFamily="34" charset="0"/>
              </a:rPr>
              <a:t>Applying Linear Systems</a:t>
            </a:r>
            <a:endParaRPr lang="en-US" sz="24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1457477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828799" y="1219200"/>
            <a:ext cx="5486401" cy="762000"/>
          </a:xfrm>
          <a:prstGeom prst="rect">
            <a:avLst/>
          </a:prstGeom>
        </p:spPr>
        <p:txBody>
          <a:bodyPr>
            <a:normAutofit/>
          </a:bodyPr>
          <a:lstStyle/>
          <a:p>
            <a:pPr algn="l"/>
            <a:r>
              <a:rPr lang="en-US" sz="2000" dirty="0" smtClean="0">
                <a:latin typeface="Arial" pitchFamily="34" charset="0"/>
                <a:cs typeface="Arial" pitchFamily="34" charset="0"/>
              </a:rPr>
              <a:t>A linear system can be presented symbolically, as a graph, as a data table or in English.</a:t>
            </a:r>
            <a:endParaRPr lang="en-US" sz="2000" dirty="0">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540106227"/>
              </p:ext>
            </p:extLst>
          </p:nvPr>
        </p:nvGraphicFramePr>
        <p:xfrm>
          <a:off x="990600" y="3429000"/>
          <a:ext cx="1202254" cy="788979"/>
        </p:xfrm>
        <a:graphic>
          <a:graphicData uri="http://schemas.openxmlformats.org/presentationml/2006/ole">
            <mc:AlternateContent xmlns:mc="http://schemas.openxmlformats.org/markup-compatibility/2006">
              <mc:Choice xmlns:v="urn:schemas-microsoft-com:vml" Requires="v">
                <p:oleObj spid="_x0000_s49219" name="Equation" r:id="rId3" imgW="508000" imgH="330200" progId="Equation.DSMT4">
                  <p:embed/>
                </p:oleObj>
              </mc:Choice>
              <mc:Fallback>
                <p:oleObj name="Equation" r:id="rId3" imgW="508000" imgH="3302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429000"/>
                        <a:ext cx="1202254" cy="788979"/>
                      </a:xfrm>
                      <a:prstGeom prst="rect">
                        <a:avLst/>
                      </a:prstGeom>
                      <a:noFill/>
                      <a:ln>
                        <a:noFill/>
                      </a:ln>
                    </p:spPr>
                  </p:pic>
                </p:oleObj>
              </mc:Fallback>
            </mc:AlternateContent>
          </a:graphicData>
        </a:graphic>
      </p:graphicFrame>
      <p:pic>
        <p:nvPicPr>
          <p:cNvPr id="4" name="Picture 3"/>
          <p:cNvPicPr/>
          <p:nvPr/>
        </p:nvPicPr>
        <p:blipFill>
          <a:blip r:embed="rId5" cstate="print"/>
          <a:stretch>
            <a:fillRect/>
          </a:stretch>
        </p:blipFill>
        <p:spPr bwMode="auto">
          <a:xfrm>
            <a:off x="2819400" y="2542308"/>
            <a:ext cx="3352800" cy="3096491"/>
          </a:xfrm>
          <a:prstGeom prst="rect">
            <a:avLst/>
          </a:prstGeom>
          <a:noFill/>
          <a:ln w="9525">
            <a:noFill/>
            <a:miter lim="800000"/>
            <a:headEnd/>
            <a:tailEnd/>
          </a:ln>
        </p:spPr>
      </p:pic>
      <p:sp>
        <p:nvSpPr>
          <p:cNvPr id="6" name="Title 1"/>
          <p:cNvSpPr txBox="1">
            <a:spLocks/>
          </p:cNvSpPr>
          <p:nvPr/>
        </p:nvSpPr>
        <p:spPr>
          <a:xfrm>
            <a:off x="1828800" y="304800"/>
            <a:ext cx="5486400" cy="68580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A 2 x 2 linear system is a set containing two linear functions.</a:t>
            </a:r>
            <a:endParaRPr lang="en-US" sz="2000" dirty="0">
              <a:latin typeface="Arial" pitchFamily="34" charset="0"/>
              <a:cs typeface="Arial" pitchFamily="34" charset="0"/>
            </a:endParaRPr>
          </a:p>
        </p:txBody>
      </p:sp>
      <p:sp>
        <p:nvSpPr>
          <p:cNvPr id="7" name="Footer Placeholder 6"/>
          <p:cNvSpPr>
            <a:spLocks noGrp="1"/>
          </p:cNvSpPr>
          <p:nvPr>
            <p:ph type="ftr" sz="quarter" idx="10"/>
          </p:nvPr>
        </p:nvSpPr>
        <p:spPr/>
        <p:txBody>
          <a:bodyPr/>
          <a:lstStyle/>
          <a:p>
            <a:r>
              <a:rPr lang="en-US" smtClean="0"/>
              <a:t>Copyright 2014 Scott Storla</a:t>
            </a:r>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3768259457"/>
              </p:ext>
            </p:extLst>
          </p:nvPr>
        </p:nvGraphicFramePr>
        <p:xfrm>
          <a:off x="6629400" y="3200400"/>
          <a:ext cx="1865641" cy="1129618"/>
        </p:xfrm>
        <a:graphic>
          <a:graphicData uri="http://schemas.openxmlformats.org/presentationml/2006/ole">
            <mc:AlternateContent xmlns:mc="http://schemas.openxmlformats.org/markup-compatibility/2006">
              <mc:Choice xmlns:v="urn:schemas-microsoft-com:vml" Requires="v">
                <p:oleObj spid="_x0000_s49220" name="Equation" r:id="rId6" imgW="952200" imgH="571320" progId="Equation.DSMT4">
                  <p:embed/>
                </p:oleObj>
              </mc:Choice>
              <mc:Fallback>
                <p:oleObj name="Equation" r:id="rId6" imgW="952200" imgH="571320" progId="Equation.DSMT4">
                  <p:embed/>
                  <p:pic>
                    <p:nvPicPr>
                      <p:cNvPr id="0" name=""/>
                      <p:cNvPicPr>
                        <a:picLocks noChangeAspect="1" noChangeArrowheads="1"/>
                      </p:cNvPicPr>
                      <p:nvPr/>
                    </p:nvPicPr>
                    <p:blipFill>
                      <a:blip r:embed="rId7"/>
                      <a:srcRect/>
                      <a:stretch>
                        <a:fillRect/>
                      </a:stretch>
                    </p:blipFill>
                    <p:spPr bwMode="auto">
                      <a:xfrm>
                        <a:off x="6629400" y="3200400"/>
                        <a:ext cx="1865641" cy="112961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5732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p:nvPr/>
        </p:nvPicPr>
        <p:blipFill>
          <a:blip r:embed="rId2" cstate="print"/>
          <a:stretch>
            <a:fillRect/>
          </a:stretch>
        </p:blipFill>
        <p:spPr bwMode="auto">
          <a:xfrm>
            <a:off x="2057400" y="1905000"/>
            <a:ext cx="4419600" cy="4191000"/>
          </a:xfrm>
          <a:prstGeom prst="rect">
            <a:avLst/>
          </a:prstGeom>
          <a:noFill/>
          <a:ln w="9525">
            <a:noFill/>
            <a:miter lim="800000"/>
            <a:headEnd/>
            <a:tailEnd/>
          </a:ln>
        </p:spPr>
      </p:pic>
      <p:sp>
        <p:nvSpPr>
          <p:cNvPr id="6" name="Rectangle 5"/>
          <p:cNvSpPr/>
          <p:nvPr/>
        </p:nvSpPr>
        <p:spPr>
          <a:xfrm>
            <a:off x="1257300" y="152400"/>
            <a:ext cx="6629400" cy="1366528"/>
          </a:xfrm>
          <a:prstGeom prst="rect">
            <a:avLst/>
          </a:prstGeom>
        </p:spPr>
        <p:txBody>
          <a:bodyPr wrap="square">
            <a:spAutoFit/>
          </a:bodyPr>
          <a:lstStyle/>
          <a:p>
            <a:pPr marL="285750" marR="167005">
              <a:lnSpc>
                <a:spcPct val="115000"/>
              </a:lnSpc>
              <a:spcBef>
                <a:spcPts val="0"/>
              </a:spcBef>
              <a:spcAft>
                <a:spcPts val="600"/>
              </a:spcAft>
            </a:pPr>
            <a:r>
              <a:rPr lang="en-US" dirty="0">
                <a:latin typeface="Arial"/>
                <a:ea typeface="Calibri"/>
                <a:cs typeface="Arial"/>
              </a:rPr>
              <a:t>A student in a </a:t>
            </a:r>
            <a:r>
              <a:rPr lang="en-US" dirty="0" smtClean="0">
                <a:latin typeface="Arial"/>
                <a:ea typeface="Calibri"/>
                <a:cs typeface="Arial"/>
              </a:rPr>
              <a:t>math class </a:t>
            </a:r>
            <a:r>
              <a:rPr lang="en-US" dirty="0">
                <a:latin typeface="Arial"/>
                <a:ea typeface="Calibri"/>
                <a:cs typeface="Arial"/>
              </a:rPr>
              <a:t>has decided  to hire a tutor. One tutor, Matt, asks $100 for the semester and then charges $10 per hour. A second tutor, Keisha, charges a flat rate of $15 per hour.  Which tutor is the “better buy”?</a:t>
            </a:r>
            <a:endParaRPr lang="en-US" sz="1100" dirty="0">
              <a:effectLst/>
              <a:latin typeface="Arial"/>
              <a:ea typeface="Calibri"/>
              <a:cs typeface="Times New Roman"/>
            </a:endParaRP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6608124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p:nvPr/>
        </p:nvPicPr>
        <p:blipFill>
          <a:blip r:embed="rId3" cstate="print"/>
          <a:stretch>
            <a:fillRect/>
          </a:stretch>
        </p:blipFill>
        <p:spPr bwMode="auto">
          <a:xfrm>
            <a:off x="4800600" y="1676400"/>
            <a:ext cx="3200400" cy="3053072"/>
          </a:xfrm>
          <a:prstGeom prst="rect">
            <a:avLst/>
          </a:prstGeom>
          <a:noFill/>
          <a:ln w="9525">
            <a:noFill/>
            <a:miter lim="800000"/>
            <a:headEnd/>
            <a:tailEnd/>
          </a:ln>
        </p:spPr>
      </p:pic>
      <p:graphicFrame>
        <p:nvGraphicFramePr>
          <p:cNvPr id="7" name="Object 6"/>
          <p:cNvGraphicFramePr>
            <a:graphicFrameLocks noChangeAspect="1"/>
          </p:cNvGraphicFramePr>
          <p:nvPr>
            <p:extLst>
              <p:ext uri="{D42A27DB-BD31-4B8C-83A1-F6EECF244321}">
                <p14:modId xmlns:p14="http://schemas.microsoft.com/office/powerpoint/2010/main" val="3114179244"/>
              </p:ext>
            </p:extLst>
          </p:nvPr>
        </p:nvGraphicFramePr>
        <p:xfrm>
          <a:off x="666750" y="5029200"/>
          <a:ext cx="7467600" cy="1376655"/>
        </p:xfrm>
        <a:graphic>
          <a:graphicData uri="http://schemas.openxmlformats.org/presentationml/2006/ole">
            <mc:AlternateContent xmlns:mc="http://schemas.openxmlformats.org/markup-compatibility/2006">
              <mc:Choice xmlns:v="urn:schemas-microsoft-com:vml" Requires="v">
                <p:oleObj spid="_x0000_s29975" name="Document" r:id="rId4" imgW="5854682" imgH="1081623" progId="Word.Document.12">
                  <p:embed/>
                </p:oleObj>
              </mc:Choice>
              <mc:Fallback>
                <p:oleObj name="Document" r:id="rId4" imgW="5854682" imgH="1081623" progId="Word.Document.12">
                  <p:embed/>
                  <p:pic>
                    <p:nvPicPr>
                      <p:cNvPr id="0" name=""/>
                      <p:cNvPicPr/>
                      <p:nvPr/>
                    </p:nvPicPr>
                    <p:blipFill>
                      <a:blip r:embed="rId5"/>
                      <a:stretch>
                        <a:fillRect/>
                      </a:stretch>
                    </p:blipFill>
                    <p:spPr>
                      <a:xfrm>
                        <a:off x="666750" y="5029200"/>
                        <a:ext cx="7467600" cy="1376655"/>
                      </a:xfrm>
                      <a:prstGeom prst="rect">
                        <a:avLst/>
                      </a:prstGeom>
                    </p:spPr>
                  </p:pic>
                </p:oleObj>
              </mc:Fallback>
            </mc:AlternateContent>
          </a:graphicData>
        </a:graphic>
      </p:graphicFrame>
      <p:sp>
        <p:nvSpPr>
          <p:cNvPr id="10" name="Rectangle 9"/>
          <p:cNvSpPr/>
          <p:nvPr/>
        </p:nvSpPr>
        <p:spPr>
          <a:xfrm>
            <a:off x="914400" y="152400"/>
            <a:ext cx="6972300" cy="1366528"/>
          </a:xfrm>
          <a:prstGeom prst="rect">
            <a:avLst/>
          </a:prstGeom>
        </p:spPr>
        <p:txBody>
          <a:bodyPr wrap="square">
            <a:spAutoFit/>
          </a:bodyPr>
          <a:lstStyle/>
          <a:p>
            <a:pPr marL="285750" marR="167005">
              <a:lnSpc>
                <a:spcPct val="115000"/>
              </a:lnSpc>
              <a:spcBef>
                <a:spcPts val="0"/>
              </a:spcBef>
              <a:spcAft>
                <a:spcPts val="600"/>
              </a:spcAft>
            </a:pPr>
            <a:r>
              <a:rPr lang="en-US" dirty="0">
                <a:latin typeface="Arial"/>
                <a:ea typeface="Calibri"/>
                <a:cs typeface="Arial"/>
              </a:rPr>
              <a:t>A student in a </a:t>
            </a:r>
            <a:r>
              <a:rPr lang="en-US" dirty="0" smtClean="0">
                <a:latin typeface="Arial"/>
                <a:ea typeface="Calibri"/>
                <a:cs typeface="Arial"/>
              </a:rPr>
              <a:t>math class </a:t>
            </a:r>
            <a:r>
              <a:rPr lang="en-US" dirty="0">
                <a:latin typeface="Arial"/>
                <a:ea typeface="Calibri"/>
                <a:cs typeface="Arial"/>
              </a:rPr>
              <a:t>has decided  to hire a tutor. One tutor, Matt, asks $100 for the semester and then charges $10 per hour. A second tutor, Keisha, charges a flat rate of $15 per hour.  Which tutor is the “better buy”?</a:t>
            </a:r>
            <a:endParaRPr lang="en-US" sz="1100" dirty="0">
              <a:effectLst/>
              <a:latin typeface="Arial"/>
              <a:ea typeface="Calibri"/>
              <a:cs typeface="Times New Roman"/>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705291464"/>
              </p:ext>
            </p:extLst>
          </p:nvPr>
        </p:nvGraphicFramePr>
        <p:xfrm>
          <a:off x="1612900" y="1754188"/>
          <a:ext cx="1676400" cy="1011237"/>
        </p:xfrm>
        <a:graphic>
          <a:graphicData uri="http://schemas.openxmlformats.org/presentationml/2006/ole">
            <mc:AlternateContent xmlns:mc="http://schemas.openxmlformats.org/markup-compatibility/2006">
              <mc:Choice xmlns:v="urn:schemas-microsoft-com:vml" Requires="v">
                <p:oleObj spid="_x0000_s29976" name="Equation" r:id="rId6" imgW="1002960" imgH="596880" progId="Equation.DSMT4">
                  <p:embed/>
                </p:oleObj>
              </mc:Choice>
              <mc:Fallback>
                <p:oleObj name="Equation" r:id="rId6" imgW="1002960" imgH="596880" progId="Equation.DSMT4">
                  <p:embed/>
                  <p:pic>
                    <p:nvPicPr>
                      <p:cNvPr id="0" name="Object 16"/>
                      <p:cNvPicPr>
                        <a:picLocks noChangeAspect="1" noChangeArrowheads="1"/>
                      </p:cNvPicPr>
                      <p:nvPr/>
                    </p:nvPicPr>
                    <p:blipFill>
                      <a:blip r:embed="rId7"/>
                      <a:srcRect/>
                      <a:stretch>
                        <a:fillRect/>
                      </a:stretch>
                    </p:blipFill>
                    <p:spPr bwMode="auto">
                      <a:xfrm>
                        <a:off x="1612900" y="1754188"/>
                        <a:ext cx="1676400" cy="1011237"/>
                      </a:xfrm>
                      <a:prstGeom prst="rect">
                        <a:avLst/>
                      </a:prstGeom>
                      <a:solidFill>
                        <a:schemeClr val="bg1"/>
                      </a:solidFill>
                      <a:ln>
                        <a:noFill/>
                      </a:ln>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831073367"/>
              </p:ext>
            </p:extLst>
          </p:nvPr>
        </p:nvGraphicFramePr>
        <p:xfrm>
          <a:off x="1676400" y="3124200"/>
          <a:ext cx="1600652" cy="990600"/>
        </p:xfrm>
        <a:graphic>
          <a:graphicData uri="http://schemas.openxmlformats.org/presentationml/2006/ole">
            <mc:AlternateContent xmlns:mc="http://schemas.openxmlformats.org/markup-compatibility/2006">
              <mc:Choice xmlns:v="urn:schemas-microsoft-com:vml" Requires="v">
                <p:oleObj spid="_x0000_s29977" name="Equation" r:id="rId8" imgW="977760" imgH="596880" progId="Equation.DSMT4">
                  <p:embed/>
                </p:oleObj>
              </mc:Choice>
              <mc:Fallback>
                <p:oleObj name="Equation" r:id="rId8" imgW="977760" imgH="596880" progId="Equation.DSMT4">
                  <p:embed/>
                  <p:pic>
                    <p:nvPicPr>
                      <p:cNvPr id="0" name="Object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76400" y="3124200"/>
                        <a:ext cx="1600652" cy="990600"/>
                      </a:xfrm>
                      <a:prstGeom prst="rect">
                        <a:avLst/>
                      </a:prstGeom>
                      <a:solidFill>
                        <a:schemeClr val="bg1"/>
                      </a:solidFill>
                      <a:ln>
                        <a:noFill/>
                      </a:ln>
                    </p:spPr>
                  </p:pic>
                </p:oleObj>
              </mc:Fallback>
            </mc:AlternateContent>
          </a:graphicData>
        </a:graphic>
      </p:graphicFrame>
      <p:sp>
        <p:nvSpPr>
          <p:cNvPr id="4" name="Footer Placeholder 3"/>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337188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485149791"/>
              </p:ext>
            </p:extLst>
          </p:nvPr>
        </p:nvGraphicFramePr>
        <p:xfrm>
          <a:off x="827088" y="3504406"/>
          <a:ext cx="1660525" cy="280987"/>
        </p:xfrm>
        <a:graphic>
          <a:graphicData uri="http://schemas.openxmlformats.org/presentationml/2006/ole">
            <mc:AlternateContent xmlns:mc="http://schemas.openxmlformats.org/markup-compatibility/2006">
              <mc:Choice xmlns:v="urn:schemas-microsoft-com:vml" Requires="v">
                <p:oleObj spid="_x0000_s32118" name="Equation" r:id="rId3" imgW="1358640" imgH="228600" progId="Equation.DSMT4">
                  <p:embed/>
                </p:oleObj>
              </mc:Choice>
              <mc:Fallback>
                <p:oleObj name="Equation" r:id="rId3" imgW="1358640" imgH="228600" progId="Equation.DSMT4">
                  <p:embed/>
                  <p:pic>
                    <p:nvPicPr>
                      <p:cNvPr id="0" name=""/>
                      <p:cNvPicPr>
                        <a:picLocks noChangeAspect="1" noChangeArrowheads="1"/>
                      </p:cNvPicPr>
                      <p:nvPr/>
                    </p:nvPicPr>
                    <p:blipFill>
                      <a:blip r:embed="rId4"/>
                      <a:srcRect/>
                      <a:stretch>
                        <a:fillRect/>
                      </a:stretch>
                    </p:blipFill>
                    <p:spPr bwMode="auto">
                      <a:xfrm>
                        <a:off x="827088" y="3504406"/>
                        <a:ext cx="1660525" cy="280987"/>
                      </a:xfrm>
                      <a:prstGeom prst="rect">
                        <a:avLst/>
                      </a:prstGeom>
                      <a:noFill/>
                      <a:extLst/>
                    </p:spPr>
                  </p:pic>
                </p:oleObj>
              </mc:Fallback>
            </mc:AlternateContent>
          </a:graphicData>
        </a:graphic>
      </p:graphicFrame>
      <p:sp>
        <p:nvSpPr>
          <p:cNvPr id="3" name="TextBox 2"/>
          <p:cNvSpPr txBox="1"/>
          <p:nvPr/>
        </p:nvSpPr>
        <p:spPr>
          <a:xfrm>
            <a:off x="1235400" y="5631712"/>
            <a:ext cx="6743700" cy="707886"/>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If you need 20 hours of tutoring or less go with Keisha.  If you need more than 20 hours of tutoring go with Matt.</a:t>
            </a:r>
            <a:endParaRPr lang="en-US" sz="2000" dirty="0">
              <a:latin typeface="Arial" panose="020B0604020202020204" pitchFamily="34" charset="0"/>
              <a:cs typeface="Arial" panose="020B0604020202020204"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135272552"/>
              </p:ext>
            </p:extLst>
          </p:nvPr>
        </p:nvGraphicFramePr>
        <p:xfrm>
          <a:off x="2433638" y="1822450"/>
          <a:ext cx="1752600" cy="739775"/>
        </p:xfrm>
        <a:graphic>
          <a:graphicData uri="http://schemas.openxmlformats.org/presentationml/2006/ole">
            <mc:AlternateContent xmlns:mc="http://schemas.openxmlformats.org/markup-compatibility/2006">
              <mc:Choice xmlns:v="urn:schemas-microsoft-com:vml" Requires="v">
                <p:oleObj spid="_x0000_s32119" name="Equation" r:id="rId5" imgW="812520" imgH="342720" progId="Equation.DSMT4">
                  <p:embed/>
                </p:oleObj>
              </mc:Choice>
              <mc:Fallback>
                <p:oleObj name="Equation" r:id="rId5" imgW="812520" imgH="342720" progId="Equation.DSMT4">
                  <p:embed/>
                  <p:pic>
                    <p:nvPicPr>
                      <p:cNvPr id="0" name="Object 7"/>
                      <p:cNvPicPr>
                        <a:picLocks noChangeAspect="1" noChangeArrowheads="1"/>
                      </p:cNvPicPr>
                      <p:nvPr/>
                    </p:nvPicPr>
                    <p:blipFill>
                      <a:blip r:embed="rId6"/>
                      <a:srcRect/>
                      <a:stretch>
                        <a:fillRect/>
                      </a:stretch>
                    </p:blipFill>
                    <p:spPr bwMode="auto">
                      <a:xfrm>
                        <a:off x="2433638" y="1822450"/>
                        <a:ext cx="1752600" cy="739775"/>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49537452"/>
              </p:ext>
            </p:extLst>
          </p:nvPr>
        </p:nvGraphicFramePr>
        <p:xfrm>
          <a:off x="4727575" y="1835150"/>
          <a:ext cx="1981200" cy="725488"/>
        </p:xfrm>
        <a:graphic>
          <a:graphicData uri="http://schemas.openxmlformats.org/presentationml/2006/ole">
            <mc:AlternateContent xmlns:mc="http://schemas.openxmlformats.org/markup-compatibility/2006">
              <mc:Choice xmlns:v="urn:schemas-microsoft-com:vml" Requires="v">
                <p:oleObj spid="_x0000_s32120" name="Equation" r:id="rId7" imgW="939600" imgH="342720" progId="Equation.DSMT4">
                  <p:embed/>
                </p:oleObj>
              </mc:Choice>
              <mc:Fallback>
                <p:oleObj name="Equation" r:id="rId7" imgW="939600" imgH="342720" progId="Equation.DSMT4">
                  <p:embed/>
                  <p:pic>
                    <p:nvPicPr>
                      <p:cNvPr id="0" name="Object 10"/>
                      <p:cNvPicPr>
                        <a:picLocks noChangeAspect="1" noChangeArrowheads="1"/>
                      </p:cNvPicPr>
                      <p:nvPr/>
                    </p:nvPicPr>
                    <p:blipFill>
                      <a:blip r:embed="rId8"/>
                      <a:srcRect/>
                      <a:stretch>
                        <a:fillRect/>
                      </a:stretch>
                    </p:blipFill>
                    <p:spPr bwMode="auto">
                      <a:xfrm>
                        <a:off x="4727575" y="1835150"/>
                        <a:ext cx="1981200" cy="725488"/>
                      </a:xfrm>
                      <a:prstGeom prst="rect">
                        <a:avLst/>
                      </a:prstGeom>
                      <a:noFill/>
                      <a:ln>
                        <a:noFill/>
                      </a:ln>
                    </p:spPr>
                  </p:pic>
                </p:oleObj>
              </mc:Fallback>
            </mc:AlternateContent>
          </a:graphicData>
        </a:graphic>
      </p:graphicFrame>
      <p:pic>
        <p:nvPicPr>
          <p:cNvPr id="10" name="Picture 9"/>
          <p:cNvPicPr/>
          <p:nvPr/>
        </p:nvPicPr>
        <p:blipFill>
          <a:blip r:embed="rId9" cstate="print"/>
          <a:stretch>
            <a:fillRect/>
          </a:stretch>
        </p:blipFill>
        <p:spPr bwMode="auto">
          <a:xfrm>
            <a:off x="5715000" y="2590800"/>
            <a:ext cx="2743200" cy="2895600"/>
          </a:xfrm>
          <a:prstGeom prst="rect">
            <a:avLst/>
          </a:prstGeom>
          <a:noFill/>
          <a:ln w="9525">
            <a:noFill/>
            <a:miter lim="800000"/>
            <a:headEnd/>
            <a:tailEnd/>
          </a:ln>
        </p:spPr>
      </p:pic>
      <p:graphicFrame>
        <p:nvGraphicFramePr>
          <p:cNvPr id="14" name="Object 13"/>
          <p:cNvGraphicFramePr>
            <a:graphicFrameLocks noChangeAspect="1"/>
          </p:cNvGraphicFramePr>
          <p:nvPr>
            <p:extLst>
              <p:ext uri="{D42A27DB-BD31-4B8C-83A1-F6EECF244321}">
                <p14:modId xmlns:p14="http://schemas.microsoft.com/office/powerpoint/2010/main" val="137106315"/>
              </p:ext>
            </p:extLst>
          </p:nvPr>
        </p:nvGraphicFramePr>
        <p:xfrm>
          <a:off x="3276600" y="3001315"/>
          <a:ext cx="1527175" cy="503237"/>
        </p:xfrm>
        <a:graphic>
          <a:graphicData uri="http://schemas.openxmlformats.org/presentationml/2006/ole">
            <mc:AlternateContent xmlns:mc="http://schemas.openxmlformats.org/markup-compatibility/2006">
              <mc:Choice xmlns:v="urn:schemas-microsoft-com:vml" Requires="v">
                <p:oleObj spid="_x0000_s32121" name="Equation" r:id="rId10" imgW="1002960" imgH="330120" progId="Equation.DSMT4">
                  <p:embed/>
                </p:oleObj>
              </mc:Choice>
              <mc:Fallback>
                <p:oleObj name="Equation" r:id="rId10" imgW="1002960" imgH="330120" progId="Equation.DSMT4">
                  <p:embed/>
                  <p:pic>
                    <p:nvPicPr>
                      <p:cNvPr id="0" name=""/>
                      <p:cNvPicPr>
                        <a:picLocks noChangeAspect="1" noChangeArrowheads="1"/>
                      </p:cNvPicPr>
                      <p:nvPr/>
                    </p:nvPicPr>
                    <p:blipFill>
                      <a:blip r:embed="rId11"/>
                      <a:srcRect/>
                      <a:stretch>
                        <a:fillRect/>
                      </a:stretch>
                    </p:blipFill>
                    <p:spPr bwMode="auto">
                      <a:xfrm>
                        <a:off x="3276600" y="3001315"/>
                        <a:ext cx="1527175" cy="503237"/>
                      </a:xfrm>
                      <a:prstGeom prst="rect">
                        <a:avLst/>
                      </a:prstGeom>
                      <a:noFill/>
                      <a:extLst/>
                    </p:spPr>
                  </p:pic>
                </p:oleObj>
              </mc:Fallback>
            </mc:AlternateContent>
          </a:graphicData>
        </a:graphic>
      </p:graphicFrame>
      <p:sp>
        <p:nvSpPr>
          <p:cNvPr id="6" name="Up Arrow 5"/>
          <p:cNvSpPr/>
          <p:nvPr/>
        </p:nvSpPr>
        <p:spPr>
          <a:xfrm>
            <a:off x="7430656" y="3390900"/>
            <a:ext cx="189344" cy="1605974"/>
          </a:xfrm>
          <a:prstGeom prst="up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p Arrow 16"/>
          <p:cNvSpPr/>
          <p:nvPr/>
        </p:nvSpPr>
        <p:spPr>
          <a:xfrm rot="16200000">
            <a:off x="6857418" y="2836718"/>
            <a:ext cx="133351" cy="1013115"/>
          </a:xfrm>
          <a:prstGeom prst="up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430651" y="3252934"/>
            <a:ext cx="152400"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914400" y="152400"/>
            <a:ext cx="6972300" cy="1366528"/>
          </a:xfrm>
          <a:prstGeom prst="rect">
            <a:avLst/>
          </a:prstGeom>
        </p:spPr>
        <p:txBody>
          <a:bodyPr wrap="square">
            <a:spAutoFit/>
          </a:bodyPr>
          <a:lstStyle/>
          <a:p>
            <a:pPr marL="285750" marR="167005">
              <a:lnSpc>
                <a:spcPct val="115000"/>
              </a:lnSpc>
              <a:spcBef>
                <a:spcPts val="0"/>
              </a:spcBef>
              <a:spcAft>
                <a:spcPts val="600"/>
              </a:spcAft>
            </a:pPr>
            <a:r>
              <a:rPr lang="en-US" dirty="0">
                <a:latin typeface="Arial"/>
                <a:ea typeface="Calibri"/>
                <a:cs typeface="Arial"/>
              </a:rPr>
              <a:t>A student in a </a:t>
            </a:r>
            <a:r>
              <a:rPr lang="en-US" dirty="0" smtClean="0">
                <a:latin typeface="Arial"/>
                <a:ea typeface="Calibri"/>
                <a:cs typeface="Arial"/>
              </a:rPr>
              <a:t>math class </a:t>
            </a:r>
            <a:r>
              <a:rPr lang="en-US" dirty="0">
                <a:latin typeface="Arial"/>
                <a:ea typeface="Calibri"/>
                <a:cs typeface="Arial"/>
              </a:rPr>
              <a:t>has decided  to hire a tutor. One tutor, Matt, asks $100 for the semester and then charges $10 per hour. A second tutor, Keisha, charges a flat rate of $15 per hour.  Which tutor is the “better buy”?</a:t>
            </a:r>
            <a:endParaRPr lang="en-US" sz="1100" dirty="0">
              <a:effectLst/>
              <a:latin typeface="Arial"/>
              <a:ea typeface="Calibri"/>
              <a:cs typeface="Times New Roman"/>
            </a:endParaRPr>
          </a:p>
        </p:txBody>
      </p:sp>
      <p:sp>
        <p:nvSpPr>
          <p:cNvPr id="4" name="Footer Placeholder 3"/>
          <p:cNvSpPr>
            <a:spLocks noGrp="1"/>
          </p:cNvSpPr>
          <p:nvPr>
            <p:ph type="ftr" sz="quarter" idx="10"/>
          </p:nvPr>
        </p:nvSpPr>
        <p:spPr/>
        <p:txBody>
          <a:bodyPr/>
          <a:lstStyle/>
          <a:p>
            <a:r>
              <a:rPr lang="en-US" smtClean="0"/>
              <a:t>Copyright 2014 Scott Storla</a:t>
            </a:r>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2936288880"/>
              </p:ext>
            </p:extLst>
          </p:nvPr>
        </p:nvGraphicFramePr>
        <p:xfrm>
          <a:off x="1055688" y="2997200"/>
          <a:ext cx="1458912" cy="341313"/>
        </p:xfrm>
        <a:graphic>
          <a:graphicData uri="http://schemas.openxmlformats.org/presentationml/2006/ole">
            <mc:AlternateContent xmlns:mc="http://schemas.openxmlformats.org/markup-compatibility/2006">
              <mc:Choice xmlns:v="urn:schemas-microsoft-com:vml" Requires="v">
                <p:oleObj spid="_x0000_s32122" name="Equation" r:id="rId12" imgW="1193760" imgH="279360" progId="Equation.DSMT4">
                  <p:embed/>
                </p:oleObj>
              </mc:Choice>
              <mc:Fallback>
                <p:oleObj name="Equation" r:id="rId12" imgW="1193760" imgH="279360" progId="Equation.DSMT4">
                  <p:embed/>
                  <p:pic>
                    <p:nvPicPr>
                      <p:cNvPr id="0" name="Object 1"/>
                      <p:cNvPicPr>
                        <a:picLocks noChangeAspect="1" noChangeArrowheads="1"/>
                      </p:cNvPicPr>
                      <p:nvPr/>
                    </p:nvPicPr>
                    <p:blipFill>
                      <a:blip r:embed="rId13"/>
                      <a:srcRect/>
                      <a:stretch>
                        <a:fillRect/>
                      </a:stretch>
                    </p:blipFill>
                    <p:spPr bwMode="auto">
                      <a:xfrm>
                        <a:off x="1055688" y="2997200"/>
                        <a:ext cx="1458912"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053652487"/>
              </p:ext>
            </p:extLst>
          </p:nvPr>
        </p:nvGraphicFramePr>
        <p:xfrm>
          <a:off x="1208088" y="4013200"/>
          <a:ext cx="946150" cy="279400"/>
        </p:xfrm>
        <a:graphic>
          <a:graphicData uri="http://schemas.openxmlformats.org/presentationml/2006/ole">
            <mc:AlternateContent xmlns:mc="http://schemas.openxmlformats.org/markup-compatibility/2006">
              <mc:Choice xmlns:v="urn:schemas-microsoft-com:vml" Requires="v">
                <p:oleObj spid="_x0000_s32123" name="Equation" r:id="rId14" imgW="774360" imgH="228600" progId="Equation.DSMT4">
                  <p:embed/>
                </p:oleObj>
              </mc:Choice>
              <mc:Fallback>
                <p:oleObj name="Equation" r:id="rId14" imgW="774360" imgH="228600" progId="Equation.DSMT4">
                  <p:embed/>
                  <p:pic>
                    <p:nvPicPr>
                      <p:cNvPr id="0" name="Object 1"/>
                      <p:cNvPicPr>
                        <a:picLocks noChangeAspect="1" noChangeArrowheads="1"/>
                      </p:cNvPicPr>
                      <p:nvPr/>
                    </p:nvPicPr>
                    <p:blipFill>
                      <a:blip r:embed="rId15"/>
                      <a:srcRect/>
                      <a:stretch>
                        <a:fillRect/>
                      </a:stretch>
                    </p:blipFill>
                    <p:spPr bwMode="auto">
                      <a:xfrm>
                        <a:off x="1208088" y="4013200"/>
                        <a:ext cx="94615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950080234"/>
              </p:ext>
            </p:extLst>
          </p:nvPr>
        </p:nvGraphicFramePr>
        <p:xfrm>
          <a:off x="1284288" y="4521200"/>
          <a:ext cx="714375" cy="279400"/>
        </p:xfrm>
        <a:graphic>
          <a:graphicData uri="http://schemas.openxmlformats.org/presentationml/2006/ole">
            <mc:AlternateContent xmlns:mc="http://schemas.openxmlformats.org/markup-compatibility/2006">
              <mc:Choice xmlns:v="urn:schemas-microsoft-com:vml" Requires="v">
                <p:oleObj spid="_x0000_s32124" name="Equation" r:id="rId16" imgW="583920" imgH="228600" progId="Equation.DSMT4">
                  <p:embed/>
                </p:oleObj>
              </mc:Choice>
              <mc:Fallback>
                <p:oleObj name="Equation" r:id="rId16" imgW="583920" imgH="228600" progId="Equation.DSMT4">
                  <p:embed/>
                  <p:pic>
                    <p:nvPicPr>
                      <p:cNvPr id="0" name="Object 1"/>
                      <p:cNvPicPr>
                        <a:picLocks noChangeAspect="1" noChangeArrowheads="1"/>
                      </p:cNvPicPr>
                      <p:nvPr/>
                    </p:nvPicPr>
                    <p:blipFill>
                      <a:blip r:embed="rId17"/>
                      <a:srcRect/>
                      <a:stretch>
                        <a:fillRect/>
                      </a:stretch>
                    </p:blipFill>
                    <p:spPr bwMode="auto">
                      <a:xfrm>
                        <a:off x="1284288" y="4521200"/>
                        <a:ext cx="714375"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554302203"/>
              </p:ext>
            </p:extLst>
          </p:nvPr>
        </p:nvGraphicFramePr>
        <p:xfrm>
          <a:off x="3276600" y="3535363"/>
          <a:ext cx="1778000" cy="503237"/>
        </p:xfrm>
        <a:graphic>
          <a:graphicData uri="http://schemas.openxmlformats.org/presentationml/2006/ole">
            <mc:AlternateContent xmlns:mc="http://schemas.openxmlformats.org/markup-compatibility/2006">
              <mc:Choice xmlns:v="urn:schemas-microsoft-com:vml" Requires="v">
                <p:oleObj spid="_x0000_s32125" name="Equation" r:id="rId18" imgW="1168200" imgH="330120" progId="Equation.DSMT4">
                  <p:embed/>
                </p:oleObj>
              </mc:Choice>
              <mc:Fallback>
                <p:oleObj name="Equation" r:id="rId18" imgW="1168200" imgH="330120" progId="Equation.DSMT4">
                  <p:embed/>
                  <p:pic>
                    <p:nvPicPr>
                      <p:cNvPr id="0" name="Object 13"/>
                      <p:cNvPicPr>
                        <a:picLocks noChangeAspect="1" noChangeArrowheads="1"/>
                      </p:cNvPicPr>
                      <p:nvPr/>
                    </p:nvPicPr>
                    <p:blipFill>
                      <a:blip r:embed="rId19"/>
                      <a:srcRect/>
                      <a:stretch>
                        <a:fillRect/>
                      </a:stretch>
                    </p:blipFill>
                    <p:spPr bwMode="auto">
                      <a:xfrm>
                        <a:off x="3276600" y="3535363"/>
                        <a:ext cx="177800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2399554230"/>
              </p:ext>
            </p:extLst>
          </p:nvPr>
        </p:nvGraphicFramePr>
        <p:xfrm>
          <a:off x="3907631" y="4145383"/>
          <a:ext cx="985838" cy="503237"/>
        </p:xfrm>
        <a:graphic>
          <a:graphicData uri="http://schemas.openxmlformats.org/presentationml/2006/ole">
            <mc:AlternateContent xmlns:mc="http://schemas.openxmlformats.org/markup-compatibility/2006">
              <mc:Choice xmlns:v="urn:schemas-microsoft-com:vml" Requires="v">
                <p:oleObj spid="_x0000_s32126" name="Equation" r:id="rId20" imgW="647640" imgH="330120" progId="Equation.DSMT4">
                  <p:embed/>
                </p:oleObj>
              </mc:Choice>
              <mc:Fallback>
                <p:oleObj name="Equation" r:id="rId20" imgW="647640" imgH="330120" progId="Equation.DSMT4">
                  <p:embed/>
                  <p:pic>
                    <p:nvPicPr>
                      <p:cNvPr id="0" name="Object 13"/>
                      <p:cNvPicPr>
                        <a:picLocks noChangeAspect="1" noChangeArrowheads="1"/>
                      </p:cNvPicPr>
                      <p:nvPr/>
                    </p:nvPicPr>
                    <p:blipFill>
                      <a:blip r:embed="rId21"/>
                      <a:srcRect/>
                      <a:stretch>
                        <a:fillRect/>
                      </a:stretch>
                    </p:blipFill>
                    <p:spPr bwMode="auto">
                      <a:xfrm>
                        <a:off x="3907631" y="4145383"/>
                        <a:ext cx="985838"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9765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right)">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fade">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1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3849273143"/>
              </p:ext>
            </p:extLst>
          </p:nvPr>
        </p:nvGraphicFramePr>
        <p:xfrm>
          <a:off x="4632732" y="2597150"/>
          <a:ext cx="846137" cy="315912"/>
        </p:xfrm>
        <a:graphic>
          <a:graphicData uri="http://schemas.openxmlformats.org/presentationml/2006/ole">
            <mc:AlternateContent xmlns:mc="http://schemas.openxmlformats.org/markup-compatibility/2006">
              <mc:Choice xmlns:v="urn:schemas-microsoft-com:vml" Requires="v">
                <p:oleObj spid="_x0000_s33074" name="Equation" r:id="rId3" imgW="647640" imgH="241200" progId="Equation.DSMT4">
                  <p:embed/>
                </p:oleObj>
              </mc:Choice>
              <mc:Fallback>
                <p:oleObj name="Equation" r:id="rId3" imgW="647640" imgH="241200" progId="Equation.DSMT4">
                  <p:embed/>
                  <p:pic>
                    <p:nvPicPr>
                      <p:cNvPr id="0" name=""/>
                      <p:cNvPicPr>
                        <a:picLocks noChangeAspect="1" noChangeArrowheads="1"/>
                      </p:cNvPicPr>
                      <p:nvPr/>
                    </p:nvPicPr>
                    <p:blipFill>
                      <a:blip r:embed="rId4"/>
                      <a:srcRect/>
                      <a:stretch>
                        <a:fillRect/>
                      </a:stretch>
                    </p:blipFill>
                    <p:spPr bwMode="auto">
                      <a:xfrm>
                        <a:off x="4632732" y="2597150"/>
                        <a:ext cx="846137" cy="315912"/>
                      </a:xfrm>
                      <a:prstGeom prst="rect">
                        <a:avLst/>
                      </a:prstGeom>
                      <a:noFill/>
                      <a:extLst/>
                    </p:spPr>
                  </p:pic>
                </p:oleObj>
              </mc:Fallback>
            </mc:AlternateContent>
          </a:graphicData>
        </a:graphic>
      </p:graphicFrame>
      <p:sp>
        <p:nvSpPr>
          <p:cNvPr id="3" name="TextBox 2"/>
          <p:cNvSpPr txBox="1"/>
          <p:nvPr/>
        </p:nvSpPr>
        <p:spPr>
          <a:xfrm>
            <a:off x="1828800" y="4953000"/>
            <a:ext cx="5486400" cy="707886"/>
          </a:xfrm>
          <a:prstGeom prst="rect">
            <a:avLst/>
          </a:prstGeom>
          <a:noFill/>
        </p:spPr>
        <p:txBody>
          <a:bodyPr wrap="square" rtlCol="0">
            <a:spAutoFit/>
          </a:bodyPr>
          <a:lstStyle/>
          <a:p>
            <a:r>
              <a:rPr lang="en-US" sz="2000" dirty="0" smtClean="0">
                <a:latin typeface="Arial" pitchFamily="34" charset="0"/>
                <a:cs typeface="Arial" pitchFamily="34" charset="0"/>
              </a:rPr>
              <a:t>If you rent for 10 days or less go with Company A otherwise go with Company B.</a:t>
            </a:r>
            <a:endParaRPr lang="en-US" sz="2000" dirty="0">
              <a:latin typeface="Arial" pitchFamily="34" charset="0"/>
              <a:cs typeface="Arial" pitchFamily="34" charset="0"/>
            </a:endParaRPr>
          </a:p>
        </p:txBody>
      </p:sp>
      <p:sp>
        <p:nvSpPr>
          <p:cNvPr id="7" name="TextBox 6"/>
          <p:cNvSpPr txBox="1"/>
          <p:nvPr/>
        </p:nvSpPr>
        <p:spPr>
          <a:xfrm>
            <a:off x="1524000" y="152400"/>
            <a:ext cx="6248400" cy="923330"/>
          </a:xfrm>
          <a:prstGeom prst="rect">
            <a:avLst/>
          </a:prstGeom>
          <a:noFill/>
        </p:spPr>
        <p:txBody>
          <a:bodyPr wrap="square" rtlCol="0">
            <a:spAutoFit/>
          </a:bodyPr>
          <a:lstStyle/>
          <a:p>
            <a:r>
              <a:rPr lang="en-US" dirty="0">
                <a:latin typeface="Arial" pitchFamily="34" charset="0"/>
                <a:cs typeface="Arial" pitchFamily="34" charset="0"/>
              </a:rPr>
              <a:t>Company A charges $200 plus $50 a day to rent a backhoe, while Company B charges $350 plus $35 a day to rent the same type of backhoe.  Which company is the better buy?</a:t>
            </a:r>
          </a:p>
        </p:txBody>
      </p:sp>
      <p:pic>
        <p:nvPicPr>
          <p:cNvPr id="8" name="Picture 7"/>
          <p:cNvPicPr/>
          <p:nvPr/>
        </p:nvPicPr>
        <p:blipFill>
          <a:blip r:embed="rId5" cstate="print"/>
          <a:stretch>
            <a:fillRect/>
          </a:stretch>
        </p:blipFill>
        <p:spPr bwMode="auto">
          <a:xfrm>
            <a:off x="152400" y="1676400"/>
            <a:ext cx="3048000" cy="2895600"/>
          </a:xfrm>
          <a:prstGeom prst="rect">
            <a:avLst/>
          </a:prstGeom>
          <a:noFill/>
          <a:ln w="9525">
            <a:noFill/>
            <a:miter lim="800000"/>
            <a:headEnd/>
            <a:tailEnd/>
          </a:ln>
        </p:spPr>
      </p:pic>
      <p:graphicFrame>
        <p:nvGraphicFramePr>
          <p:cNvPr id="9" name="Object 8"/>
          <p:cNvGraphicFramePr>
            <a:graphicFrameLocks noChangeAspect="1"/>
          </p:cNvGraphicFramePr>
          <p:nvPr>
            <p:extLst>
              <p:ext uri="{D42A27DB-BD31-4B8C-83A1-F6EECF244321}">
                <p14:modId xmlns:p14="http://schemas.microsoft.com/office/powerpoint/2010/main" val="2368024792"/>
              </p:ext>
            </p:extLst>
          </p:nvPr>
        </p:nvGraphicFramePr>
        <p:xfrm>
          <a:off x="4586793" y="1264011"/>
          <a:ext cx="2867602" cy="337705"/>
        </p:xfrm>
        <a:graphic>
          <a:graphicData uri="http://schemas.openxmlformats.org/presentationml/2006/ole">
            <mc:AlternateContent xmlns:mc="http://schemas.openxmlformats.org/markup-compatibility/2006">
              <mc:Choice xmlns:v="urn:schemas-microsoft-com:vml" Requires="v">
                <p:oleObj spid="_x0000_s33075" name="Equation" r:id="rId6" imgW="2387520" imgH="279360" progId="Equation.DSMT4">
                  <p:embed/>
                </p:oleObj>
              </mc:Choice>
              <mc:Fallback>
                <p:oleObj name="Equation" r:id="rId6" imgW="2387520" imgH="279360" progId="Equation.DSMT4">
                  <p:embed/>
                  <p:pic>
                    <p:nvPicPr>
                      <p:cNvPr id="0" name=""/>
                      <p:cNvPicPr>
                        <a:picLocks noChangeAspect="1" noChangeArrowheads="1"/>
                      </p:cNvPicPr>
                      <p:nvPr/>
                    </p:nvPicPr>
                    <p:blipFill>
                      <a:blip r:embed="rId7"/>
                      <a:srcRect/>
                      <a:stretch>
                        <a:fillRect/>
                      </a:stretch>
                    </p:blipFill>
                    <p:spPr bwMode="auto">
                      <a:xfrm>
                        <a:off x="4586793" y="1264011"/>
                        <a:ext cx="2867602" cy="337705"/>
                      </a:xfrm>
                      <a:prstGeom prst="rect">
                        <a:avLst/>
                      </a:prstGeom>
                      <a:noFill/>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849958086"/>
              </p:ext>
            </p:extLst>
          </p:nvPr>
        </p:nvGraphicFramePr>
        <p:xfrm>
          <a:off x="4620419" y="1797339"/>
          <a:ext cx="2809875" cy="336261"/>
        </p:xfrm>
        <a:graphic>
          <a:graphicData uri="http://schemas.openxmlformats.org/presentationml/2006/ole">
            <mc:AlternateContent xmlns:mc="http://schemas.openxmlformats.org/markup-compatibility/2006">
              <mc:Choice xmlns:v="urn:schemas-microsoft-com:vml" Requires="v">
                <p:oleObj spid="_x0000_s33076" name="Equation" r:id="rId8" imgW="2349360" imgH="279360" progId="Equation.DSMT4">
                  <p:embed/>
                </p:oleObj>
              </mc:Choice>
              <mc:Fallback>
                <p:oleObj name="Equation" r:id="rId8" imgW="2349360" imgH="279360" progId="Equation.DSMT4">
                  <p:embed/>
                  <p:pic>
                    <p:nvPicPr>
                      <p:cNvPr id="0" name=""/>
                      <p:cNvPicPr>
                        <a:picLocks noChangeAspect="1" noChangeArrowheads="1"/>
                      </p:cNvPicPr>
                      <p:nvPr/>
                    </p:nvPicPr>
                    <p:blipFill>
                      <a:blip r:embed="rId9"/>
                      <a:srcRect/>
                      <a:stretch>
                        <a:fillRect/>
                      </a:stretch>
                    </p:blipFill>
                    <p:spPr bwMode="auto">
                      <a:xfrm>
                        <a:off x="4620419" y="1797339"/>
                        <a:ext cx="2809875" cy="336261"/>
                      </a:xfrm>
                      <a:prstGeom prst="rect">
                        <a:avLst/>
                      </a:prstGeom>
                      <a:noFill/>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975917778"/>
              </p:ext>
            </p:extLst>
          </p:nvPr>
        </p:nvGraphicFramePr>
        <p:xfrm>
          <a:off x="7211163" y="3657600"/>
          <a:ext cx="1011237" cy="366713"/>
        </p:xfrm>
        <a:graphic>
          <a:graphicData uri="http://schemas.openxmlformats.org/presentationml/2006/ole">
            <mc:AlternateContent xmlns:mc="http://schemas.openxmlformats.org/markup-compatibility/2006">
              <mc:Choice xmlns:v="urn:schemas-microsoft-com:vml" Requires="v">
                <p:oleObj spid="_x0000_s33077" name="Equation" r:id="rId10" imgW="774360" imgH="279360" progId="Equation.DSMT4">
                  <p:embed/>
                </p:oleObj>
              </mc:Choice>
              <mc:Fallback>
                <p:oleObj name="Equation" r:id="rId10" imgW="774360" imgH="279360" progId="Equation.DSMT4">
                  <p:embed/>
                  <p:pic>
                    <p:nvPicPr>
                      <p:cNvPr id="0" name=""/>
                      <p:cNvPicPr>
                        <a:picLocks noChangeAspect="1" noChangeArrowheads="1"/>
                      </p:cNvPicPr>
                      <p:nvPr/>
                    </p:nvPicPr>
                    <p:blipFill>
                      <a:blip r:embed="rId11"/>
                      <a:srcRect/>
                      <a:stretch>
                        <a:fillRect/>
                      </a:stretch>
                    </p:blipFill>
                    <p:spPr bwMode="auto">
                      <a:xfrm>
                        <a:off x="7211163" y="3657600"/>
                        <a:ext cx="1011237" cy="366713"/>
                      </a:xfrm>
                      <a:prstGeom prst="rect">
                        <a:avLst/>
                      </a:prstGeom>
                      <a:noFill/>
                      <a:extLst/>
                    </p:spPr>
                  </p:pic>
                </p:oleObj>
              </mc:Fallback>
            </mc:AlternateContent>
          </a:graphicData>
        </a:graphic>
      </p:graphicFrame>
      <p:sp>
        <p:nvSpPr>
          <p:cNvPr id="5" name="Footer Placeholder 4"/>
          <p:cNvSpPr>
            <a:spLocks noGrp="1"/>
          </p:cNvSpPr>
          <p:nvPr>
            <p:ph type="ftr" sz="quarter" idx="10"/>
          </p:nvPr>
        </p:nvSpPr>
        <p:spPr/>
        <p:txBody>
          <a:bodyPr/>
          <a:lstStyle/>
          <a:p>
            <a:r>
              <a:rPr lang="en-US" smtClean="0"/>
              <a:t>Copyright 2014 Scott Storla</a:t>
            </a:r>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109627739"/>
              </p:ext>
            </p:extLst>
          </p:nvPr>
        </p:nvGraphicFramePr>
        <p:xfrm>
          <a:off x="3744913" y="3023670"/>
          <a:ext cx="2503487" cy="300038"/>
        </p:xfrm>
        <a:graphic>
          <a:graphicData uri="http://schemas.openxmlformats.org/presentationml/2006/ole">
            <mc:AlternateContent xmlns:mc="http://schemas.openxmlformats.org/markup-compatibility/2006">
              <mc:Choice xmlns:v="urn:schemas-microsoft-com:vml" Requires="v">
                <p:oleObj spid="_x0000_s33078" name="Equation" r:id="rId12" imgW="1917360" imgH="228600" progId="Equation.DSMT4">
                  <p:embed/>
                </p:oleObj>
              </mc:Choice>
              <mc:Fallback>
                <p:oleObj name="Equation" r:id="rId12" imgW="1917360" imgH="228600" progId="Equation.DSMT4">
                  <p:embed/>
                  <p:pic>
                    <p:nvPicPr>
                      <p:cNvPr id="0" name="Object 1"/>
                      <p:cNvPicPr>
                        <a:picLocks noChangeAspect="1" noChangeArrowheads="1"/>
                      </p:cNvPicPr>
                      <p:nvPr/>
                    </p:nvPicPr>
                    <p:blipFill>
                      <a:blip r:embed="rId13"/>
                      <a:srcRect/>
                      <a:stretch>
                        <a:fillRect/>
                      </a:stretch>
                    </p:blipFill>
                    <p:spPr bwMode="auto">
                      <a:xfrm>
                        <a:off x="3744913" y="3023670"/>
                        <a:ext cx="2503487"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914776721"/>
              </p:ext>
            </p:extLst>
          </p:nvPr>
        </p:nvGraphicFramePr>
        <p:xfrm>
          <a:off x="4430713" y="3435350"/>
          <a:ext cx="1127125" cy="298450"/>
        </p:xfrm>
        <a:graphic>
          <a:graphicData uri="http://schemas.openxmlformats.org/presentationml/2006/ole">
            <mc:AlternateContent xmlns:mc="http://schemas.openxmlformats.org/markup-compatibility/2006">
              <mc:Choice xmlns:v="urn:schemas-microsoft-com:vml" Requires="v">
                <p:oleObj spid="_x0000_s33079" name="Equation" r:id="rId14" imgW="863280" imgH="228600" progId="Equation.DSMT4">
                  <p:embed/>
                </p:oleObj>
              </mc:Choice>
              <mc:Fallback>
                <p:oleObj name="Equation" r:id="rId14" imgW="863280" imgH="228600" progId="Equation.DSMT4">
                  <p:embed/>
                  <p:pic>
                    <p:nvPicPr>
                      <p:cNvPr id="0" name="Object 1"/>
                      <p:cNvPicPr>
                        <a:picLocks noChangeAspect="1" noChangeArrowheads="1"/>
                      </p:cNvPicPr>
                      <p:nvPr/>
                    </p:nvPicPr>
                    <p:blipFill>
                      <a:blip r:embed="rId15"/>
                      <a:srcRect/>
                      <a:stretch>
                        <a:fillRect/>
                      </a:stretch>
                    </p:blipFill>
                    <p:spPr bwMode="auto">
                      <a:xfrm>
                        <a:off x="4430713" y="3435350"/>
                        <a:ext cx="1127125"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776239536"/>
              </p:ext>
            </p:extLst>
          </p:nvPr>
        </p:nvGraphicFramePr>
        <p:xfrm>
          <a:off x="4735513" y="3892550"/>
          <a:ext cx="730250" cy="298450"/>
        </p:xfrm>
        <a:graphic>
          <a:graphicData uri="http://schemas.openxmlformats.org/presentationml/2006/ole">
            <mc:AlternateContent xmlns:mc="http://schemas.openxmlformats.org/markup-compatibility/2006">
              <mc:Choice xmlns:v="urn:schemas-microsoft-com:vml" Requires="v">
                <p:oleObj spid="_x0000_s33080" name="Equation" r:id="rId16" imgW="558720" imgH="228600" progId="Equation.DSMT4">
                  <p:embed/>
                </p:oleObj>
              </mc:Choice>
              <mc:Fallback>
                <p:oleObj name="Equation" r:id="rId16" imgW="558720" imgH="228600" progId="Equation.DSMT4">
                  <p:embed/>
                  <p:pic>
                    <p:nvPicPr>
                      <p:cNvPr id="0" name="Object 1"/>
                      <p:cNvPicPr>
                        <a:picLocks noChangeAspect="1" noChangeArrowheads="1"/>
                      </p:cNvPicPr>
                      <p:nvPr/>
                    </p:nvPicPr>
                    <p:blipFill>
                      <a:blip r:embed="rId17"/>
                      <a:srcRect/>
                      <a:stretch>
                        <a:fillRect/>
                      </a:stretch>
                    </p:blipFill>
                    <p:spPr bwMode="auto">
                      <a:xfrm>
                        <a:off x="4735513" y="3892550"/>
                        <a:ext cx="730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207341270"/>
              </p:ext>
            </p:extLst>
          </p:nvPr>
        </p:nvGraphicFramePr>
        <p:xfrm>
          <a:off x="6823075" y="3099391"/>
          <a:ext cx="1939925" cy="365125"/>
        </p:xfrm>
        <a:graphic>
          <a:graphicData uri="http://schemas.openxmlformats.org/presentationml/2006/ole">
            <mc:AlternateContent xmlns:mc="http://schemas.openxmlformats.org/markup-compatibility/2006">
              <mc:Choice xmlns:v="urn:schemas-microsoft-com:vml" Requires="v">
                <p:oleObj spid="_x0000_s33081" name="Equation" r:id="rId18" imgW="1485720" imgH="279360" progId="Equation.DSMT4">
                  <p:embed/>
                </p:oleObj>
              </mc:Choice>
              <mc:Fallback>
                <p:oleObj name="Equation" r:id="rId18" imgW="1485720" imgH="279360" progId="Equation.DSMT4">
                  <p:embed/>
                  <p:pic>
                    <p:nvPicPr>
                      <p:cNvPr id="0" name="Object 12"/>
                      <p:cNvPicPr>
                        <a:picLocks noChangeAspect="1" noChangeArrowheads="1"/>
                      </p:cNvPicPr>
                      <p:nvPr/>
                    </p:nvPicPr>
                    <p:blipFill>
                      <a:blip r:embed="rId19"/>
                      <a:srcRect/>
                      <a:stretch>
                        <a:fillRect/>
                      </a:stretch>
                    </p:blipFill>
                    <p:spPr bwMode="auto">
                      <a:xfrm>
                        <a:off x="6823075" y="3099391"/>
                        <a:ext cx="19399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003261078"/>
              </p:ext>
            </p:extLst>
          </p:nvPr>
        </p:nvGraphicFramePr>
        <p:xfrm>
          <a:off x="6975475" y="2590800"/>
          <a:ext cx="1674813" cy="366713"/>
        </p:xfrm>
        <a:graphic>
          <a:graphicData uri="http://schemas.openxmlformats.org/presentationml/2006/ole">
            <mc:AlternateContent xmlns:mc="http://schemas.openxmlformats.org/markup-compatibility/2006">
              <mc:Choice xmlns:v="urn:schemas-microsoft-com:vml" Requires="v">
                <p:oleObj spid="_x0000_s33082" name="Equation" r:id="rId20" imgW="1282680" imgH="279360" progId="Equation.DSMT4">
                  <p:embed/>
                </p:oleObj>
              </mc:Choice>
              <mc:Fallback>
                <p:oleObj name="Equation" r:id="rId20" imgW="1282680" imgH="279360" progId="Equation.DSMT4">
                  <p:embed/>
                  <p:pic>
                    <p:nvPicPr>
                      <p:cNvPr id="0" name="Object 12"/>
                      <p:cNvPicPr>
                        <a:picLocks noChangeAspect="1" noChangeArrowheads="1"/>
                      </p:cNvPicPr>
                      <p:nvPr/>
                    </p:nvPicPr>
                    <p:blipFill>
                      <a:blip r:embed="rId21"/>
                      <a:srcRect/>
                      <a:stretch>
                        <a:fillRect/>
                      </a:stretch>
                    </p:blipFill>
                    <p:spPr bwMode="auto">
                      <a:xfrm>
                        <a:off x="6975475" y="2590800"/>
                        <a:ext cx="16748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3819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fade">
                                      <p:cBhvr>
                                        <p:cTn id="5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779181" y="5191281"/>
            <a:ext cx="6248400" cy="707886"/>
          </a:xfrm>
          <a:prstGeom prst="rect">
            <a:avLst/>
          </a:prstGeom>
          <a:noFill/>
        </p:spPr>
        <p:txBody>
          <a:bodyPr wrap="square" rtlCol="0">
            <a:spAutoFit/>
          </a:bodyPr>
          <a:lstStyle/>
          <a:p>
            <a:r>
              <a:rPr lang="en-US" sz="2000" dirty="0" smtClean="0">
                <a:latin typeface="Arial" pitchFamily="34" charset="0"/>
                <a:cs typeface="Arial" pitchFamily="34" charset="0"/>
              </a:rPr>
              <a:t>If they go to school </a:t>
            </a:r>
            <a:r>
              <a:rPr lang="en-US" sz="2000" dirty="0" smtClean="0">
                <a:latin typeface="Arial" pitchFamily="34" charset="0"/>
                <a:cs typeface="Arial" pitchFamily="34" charset="0"/>
              </a:rPr>
              <a:t>7 days </a:t>
            </a:r>
            <a:r>
              <a:rPr lang="en-US" sz="2000" dirty="0" smtClean="0">
                <a:latin typeface="Arial" pitchFamily="34" charset="0"/>
                <a:cs typeface="Arial" pitchFamily="34" charset="0"/>
              </a:rPr>
              <a:t>a month or less they should drive otherwise they should take the bus.</a:t>
            </a:r>
            <a:endParaRPr lang="en-US" sz="2000" dirty="0">
              <a:latin typeface="Arial" pitchFamily="34" charset="0"/>
              <a:cs typeface="Arial" pitchFamily="34" charset="0"/>
            </a:endParaRPr>
          </a:p>
        </p:txBody>
      </p:sp>
      <p:sp>
        <p:nvSpPr>
          <p:cNvPr id="10" name="TextBox 9"/>
          <p:cNvSpPr txBox="1"/>
          <p:nvPr/>
        </p:nvSpPr>
        <p:spPr>
          <a:xfrm>
            <a:off x="1295400" y="76200"/>
            <a:ext cx="6400800" cy="1754326"/>
          </a:xfrm>
          <a:prstGeom prst="rect">
            <a:avLst/>
          </a:prstGeom>
          <a:noFill/>
        </p:spPr>
        <p:txBody>
          <a:bodyPr wrap="square" rtlCol="0">
            <a:spAutoFit/>
          </a:bodyPr>
          <a:lstStyle/>
          <a:p>
            <a:r>
              <a:rPr lang="en-US" dirty="0">
                <a:latin typeface="Arial" pitchFamily="34" charset="0"/>
                <a:cs typeface="Arial" pitchFamily="34" charset="0"/>
              </a:rPr>
              <a:t>A student can drive to school or take the bus.  If they drive they estimate the cost is $3.50 per day for gas and </a:t>
            </a:r>
            <a:r>
              <a:rPr lang="en-US" dirty="0" smtClean="0">
                <a:latin typeface="Arial" pitchFamily="34" charset="0"/>
                <a:cs typeface="Arial" pitchFamily="34" charset="0"/>
              </a:rPr>
              <a:t>$2.50 per </a:t>
            </a:r>
            <a:r>
              <a:rPr lang="en-US" dirty="0">
                <a:latin typeface="Arial" pitchFamily="34" charset="0"/>
                <a:cs typeface="Arial" pitchFamily="34" charset="0"/>
              </a:rPr>
              <a:t>day for parking.  If they take the bus the cost is </a:t>
            </a:r>
            <a:r>
              <a:rPr lang="en-US" dirty="0" smtClean="0">
                <a:latin typeface="Arial" pitchFamily="34" charset="0"/>
                <a:cs typeface="Arial" pitchFamily="34" charset="0"/>
              </a:rPr>
              <a:t>$30.00 </a:t>
            </a:r>
            <a:r>
              <a:rPr lang="en-US" dirty="0">
                <a:latin typeface="Arial" pitchFamily="34" charset="0"/>
                <a:cs typeface="Arial" pitchFamily="34" charset="0"/>
              </a:rPr>
              <a:t>a month for a bus card which allows them unlimited rides for </a:t>
            </a:r>
            <a:r>
              <a:rPr lang="en-US" dirty="0" smtClean="0">
                <a:latin typeface="Arial" pitchFamily="34" charset="0"/>
                <a:cs typeface="Arial" pitchFamily="34" charset="0"/>
              </a:rPr>
              <a:t>$2.00 </a:t>
            </a:r>
            <a:r>
              <a:rPr lang="en-US" dirty="0">
                <a:latin typeface="Arial" pitchFamily="34" charset="0"/>
                <a:cs typeface="Arial" pitchFamily="34" charset="0"/>
              </a:rPr>
              <a:t>per </a:t>
            </a:r>
            <a:r>
              <a:rPr lang="en-US" dirty="0" smtClean="0">
                <a:latin typeface="Arial" pitchFamily="34" charset="0"/>
                <a:cs typeface="Arial" pitchFamily="34" charset="0"/>
              </a:rPr>
              <a:t>day.  </a:t>
            </a:r>
            <a:r>
              <a:rPr lang="en-US" dirty="0">
                <a:latin typeface="Arial" pitchFamily="34" charset="0"/>
                <a:cs typeface="Arial" pitchFamily="34" charset="0"/>
              </a:rPr>
              <a:t>If they want to save money, which is their best </a:t>
            </a:r>
            <a:r>
              <a:rPr lang="en-US" dirty="0" smtClean="0">
                <a:latin typeface="Arial" pitchFamily="34" charset="0"/>
                <a:cs typeface="Arial" pitchFamily="34" charset="0"/>
              </a:rPr>
              <a:t>choice for the month?</a:t>
            </a:r>
            <a:endParaRPr lang="en-US"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58011933"/>
              </p:ext>
            </p:extLst>
          </p:nvPr>
        </p:nvGraphicFramePr>
        <p:xfrm>
          <a:off x="3606308" y="2309543"/>
          <a:ext cx="1688650" cy="1574380"/>
        </p:xfrm>
        <a:graphic>
          <a:graphicData uri="http://schemas.openxmlformats.org/presentationml/2006/ole">
            <mc:AlternateContent xmlns:mc="http://schemas.openxmlformats.org/markup-compatibility/2006">
              <mc:Choice xmlns:v="urn:schemas-microsoft-com:vml" Requires="v">
                <p:oleObj spid="_x0000_s34056" name="Equation" r:id="rId3" imgW="1257120" imgH="1168200" progId="Equation.DSMT4">
                  <p:embed/>
                </p:oleObj>
              </mc:Choice>
              <mc:Fallback>
                <p:oleObj name="Equation" r:id="rId3" imgW="1257120" imgH="1168200" progId="Equation.DSMT4">
                  <p:embed/>
                  <p:pic>
                    <p:nvPicPr>
                      <p:cNvPr id="0" name="Object 1"/>
                      <p:cNvPicPr>
                        <a:picLocks noChangeAspect="1" noChangeArrowheads="1"/>
                      </p:cNvPicPr>
                      <p:nvPr/>
                    </p:nvPicPr>
                    <p:blipFill>
                      <a:blip r:embed="rId4"/>
                      <a:srcRect/>
                      <a:stretch>
                        <a:fillRect/>
                      </a:stretch>
                    </p:blipFill>
                    <p:spPr bwMode="auto">
                      <a:xfrm>
                        <a:off x="3606308" y="2309543"/>
                        <a:ext cx="1688650" cy="1574380"/>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155510243"/>
              </p:ext>
            </p:extLst>
          </p:nvPr>
        </p:nvGraphicFramePr>
        <p:xfrm>
          <a:off x="1071031" y="2177440"/>
          <a:ext cx="1491725" cy="316255"/>
        </p:xfrm>
        <a:graphic>
          <a:graphicData uri="http://schemas.openxmlformats.org/presentationml/2006/ole">
            <mc:AlternateContent xmlns:mc="http://schemas.openxmlformats.org/markup-compatibility/2006">
              <mc:Choice xmlns:v="urn:schemas-microsoft-com:vml" Requires="v">
                <p:oleObj spid="_x0000_s34057" name="Equation" r:id="rId5" imgW="1257120" imgH="266400" progId="Equation.DSMT4">
                  <p:embed/>
                </p:oleObj>
              </mc:Choice>
              <mc:Fallback>
                <p:oleObj name="Equation" r:id="rId5" imgW="1257120" imgH="266400" progId="Equation.DSMT4">
                  <p:embed/>
                  <p:pic>
                    <p:nvPicPr>
                      <p:cNvPr id="0" name=""/>
                      <p:cNvPicPr>
                        <a:picLocks noChangeAspect="1" noChangeArrowheads="1"/>
                      </p:cNvPicPr>
                      <p:nvPr/>
                    </p:nvPicPr>
                    <p:blipFill>
                      <a:blip r:embed="rId6"/>
                      <a:srcRect/>
                      <a:stretch>
                        <a:fillRect/>
                      </a:stretch>
                    </p:blipFill>
                    <p:spPr bwMode="auto">
                      <a:xfrm>
                        <a:off x="1071031" y="2177440"/>
                        <a:ext cx="1491725" cy="316255"/>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720149506"/>
              </p:ext>
            </p:extLst>
          </p:nvPr>
        </p:nvGraphicFramePr>
        <p:xfrm>
          <a:off x="813047" y="2715792"/>
          <a:ext cx="1937595" cy="363420"/>
        </p:xfrm>
        <a:graphic>
          <a:graphicData uri="http://schemas.openxmlformats.org/presentationml/2006/ole">
            <mc:AlternateContent xmlns:mc="http://schemas.openxmlformats.org/markup-compatibility/2006">
              <mc:Choice xmlns:v="urn:schemas-microsoft-com:vml" Requires="v">
                <p:oleObj spid="_x0000_s34058" name="Equation" r:id="rId7" imgW="1155600" imgH="215640" progId="Equation.DSMT4">
                  <p:embed/>
                </p:oleObj>
              </mc:Choice>
              <mc:Fallback>
                <p:oleObj name="Equation" r:id="rId7" imgW="1155600" imgH="215640" progId="Equation.DSMT4">
                  <p:embed/>
                  <p:pic>
                    <p:nvPicPr>
                      <p:cNvPr id="0" name=""/>
                      <p:cNvPicPr>
                        <a:picLocks noChangeAspect="1" noChangeArrowheads="1"/>
                      </p:cNvPicPr>
                      <p:nvPr/>
                    </p:nvPicPr>
                    <p:blipFill>
                      <a:blip r:embed="rId8"/>
                      <a:srcRect/>
                      <a:stretch>
                        <a:fillRect/>
                      </a:stretch>
                    </p:blipFill>
                    <p:spPr bwMode="auto">
                      <a:xfrm>
                        <a:off x="813047" y="2715792"/>
                        <a:ext cx="1937595" cy="363420"/>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583423225"/>
              </p:ext>
            </p:extLst>
          </p:nvPr>
        </p:nvGraphicFramePr>
        <p:xfrm>
          <a:off x="6042025" y="1830526"/>
          <a:ext cx="954087" cy="1301750"/>
        </p:xfrm>
        <a:graphic>
          <a:graphicData uri="http://schemas.openxmlformats.org/presentationml/2006/ole">
            <mc:AlternateContent xmlns:mc="http://schemas.openxmlformats.org/markup-compatibility/2006">
              <mc:Choice xmlns:v="urn:schemas-microsoft-com:vml" Requires="v">
                <p:oleObj spid="_x0000_s34059" name="Equation" r:id="rId9" imgW="711000" imgH="965160" progId="Equation.DSMT4">
                  <p:embed/>
                </p:oleObj>
              </mc:Choice>
              <mc:Fallback>
                <p:oleObj name="Equation" r:id="rId9" imgW="711000" imgH="965160" progId="Equation.DSMT4">
                  <p:embed/>
                  <p:pic>
                    <p:nvPicPr>
                      <p:cNvPr id="0" name=""/>
                      <p:cNvPicPr>
                        <a:picLocks noChangeAspect="1" noChangeArrowheads="1"/>
                      </p:cNvPicPr>
                      <p:nvPr/>
                    </p:nvPicPr>
                    <p:blipFill>
                      <a:blip r:embed="rId10"/>
                      <a:srcRect/>
                      <a:stretch>
                        <a:fillRect/>
                      </a:stretch>
                    </p:blipFill>
                    <p:spPr bwMode="auto">
                      <a:xfrm>
                        <a:off x="6042025" y="1830526"/>
                        <a:ext cx="954087" cy="1301750"/>
                      </a:xfrm>
                      <a:prstGeom prst="rect">
                        <a:avLst/>
                      </a:prstGeom>
                      <a:noFill/>
                      <a:ln>
                        <a:noFill/>
                      </a:ln>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2014 Scott Storla</a:t>
            </a:r>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3219576730"/>
              </p:ext>
            </p:extLst>
          </p:nvPr>
        </p:nvGraphicFramePr>
        <p:xfrm>
          <a:off x="7315200" y="1830526"/>
          <a:ext cx="1482725" cy="1301750"/>
        </p:xfrm>
        <a:graphic>
          <a:graphicData uri="http://schemas.openxmlformats.org/presentationml/2006/ole">
            <mc:AlternateContent xmlns:mc="http://schemas.openxmlformats.org/markup-compatibility/2006">
              <mc:Choice xmlns:v="urn:schemas-microsoft-com:vml" Requires="v">
                <p:oleObj spid="_x0000_s34060" name="Equation" r:id="rId11" imgW="1104840" imgH="965160" progId="Equation.DSMT4">
                  <p:embed/>
                </p:oleObj>
              </mc:Choice>
              <mc:Fallback>
                <p:oleObj name="Equation" r:id="rId11" imgW="1104840" imgH="965160" progId="Equation.DSMT4">
                  <p:embed/>
                  <p:pic>
                    <p:nvPicPr>
                      <p:cNvPr id="0" name=""/>
                      <p:cNvPicPr>
                        <a:picLocks noChangeAspect="1" noChangeArrowheads="1"/>
                      </p:cNvPicPr>
                      <p:nvPr/>
                    </p:nvPicPr>
                    <p:blipFill>
                      <a:blip r:embed="rId12"/>
                      <a:srcRect/>
                      <a:stretch>
                        <a:fillRect/>
                      </a:stretch>
                    </p:blipFill>
                    <p:spPr bwMode="auto">
                      <a:xfrm>
                        <a:off x="7315200" y="1830526"/>
                        <a:ext cx="1482725" cy="1301750"/>
                      </a:xfrm>
                      <a:prstGeom prst="rect">
                        <a:avLst/>
                      </a:prstGeom>
                      <a:noFill/>
                      <a:ln>
                        <a:noFill/>
                      </a:ln>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4167635663"/>
              </p:ext>
            </p:extLst>
          </p:nvPr>
        </p:nvGraphicFramePr>
        <p:xfrm>
          <a:off x="6021388" y="3429000"/>
          <a:ext cx="938212" cy="1301750"/>
        </p:xfrm>
        <a:graphic>
          <a:graphicData uri="http://schemas.openxmlformats.org/presentationml/2006/ole">
            <mc:AlternateContent xmlns:mc="http://schemas.openxmlformats.org/markup-compatibility/2006">
              <mc:Choice xmlns:v="urn:schemas-microsoft-com:vml" Requires="v">
                <p:oleObj spid="_x0000_s34061" name="Equation" r:id="rId13" imgW="698400" imgH="965160" progId="Equation.DSMT4">
                  <p:embed/>
                </p:oleObj>
              </mc:Choice>
              <mc:Fallback>
                <p:oleObj name="Equation" r:id="rId13" imgW="698400" imgH="965160" progId="Equation.DSMT4">
                  <p:embed/>
                  <p:pic>
                    <p:nvPicPr>
                      <p:cNvPr id="0" name=""/>
                      <p:cNvPicPr>
                        <a:picLocks noChangeAspect="1" noChangeArrowheads="1"/>
                      </p:cNvPicPr>
                      <p:nvPr/>
                    </p:nvPicPr>
                    <p:blipFill>
                      <a:blip r:embed="rId14"/>
                      <a:srcRect/>
                      <a:stretch>
                        <a:fillRect/>
                      </a:stretch>
                    </p:blipFill>
                    <p:spPr bwMode="auto">
                      <a:xfrm>
                        <a:off x="6021388" y="3429000"/>
                        <a:ext cx="938212" cy="1301750"/>
                      </a:xfrm>
                      <a:prstGeom prst="rect">
                        <a:avLst/>
                      </a:prstGeom>
                      <a:noFill/>
                      <a:ln>
                        <a:noFill/>
                      </a:ln>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450042838"/>
              </p:ext>
            </p:extLst>
          </p:nvPr>
        </p:nvGraphicFramePr>
        <p:xfrm>
          <a:off x="7302500" y="3429000"/>
          <a:ext cx="1449388" cy="1301750"/>
        </p:xfrm>
        <a:graphic>
          <a:graphicData uri="http://schemas.openxmlformats.org/presentationml/2006/ole">
            <mc:AlternateContent xmlns:mc="http://schemas.openxmlformats.org/markup-compatibility/2006">
              <mc:Choice xmlns:v="urn:schemas-microsoft-com:vml" Requires="v">
                <p:oleObj spid="_x0000_s34062" name="Equation" r:id="rId15" imgW="1079280" imgH="965160" progId="Equation.DSMT4">
                  <p:embed/>
                </p:oleObj>
              </mc:Choice>
              <mc:Fallback>
                <p:oleObj name="Equation" r:id="rId15" imgW="1079280" imgH="965160" progId="Equation.DSMT4">
                  <p:embed/>
                  <p:pic>
                    <p:nvPicPr>
                      <p:cNvPr id="0" name=""/>
                      <p:cNvPicPr>
                        <a:picLocks noChangeAspect="1" noChangeArrowheads="1"/>
                      </p:cNvPicPr>
                      <p:nvPr/>
                    </p:nvPicPr>
                    <p:blipFill>
                      <a:blip r:embed="rId16"/>
                      <a:srcRect/>
                      <a:stretch>
                        <a:fillRect/>
                      </a:stretch>
                    </p:blipFill>
                    <p:spPr bwMode="auto">
                      <a:xfrm>
                        <a:off x="7302500" y="3429000"/>
                        <a:ext cx="1449388" cy="13017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23090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66800" y="76200"/>
            <a:ext cx="6858000" cy="1477328"/>
          </a:xfrm>
          <a:prstGeom prst="rect">
            <a:avLst/>
          </a:prstGeom>
          <a:noFill/>
        </p:spPr>
        <p:txBody>
          <a:bodyPr wrap="square" rtlCol="0">
            <a:spAutoFit/>
          </a:bodyPr>
          <a:lstStyle/>
          <a:p>
            <a:r>
              <a:rPr lang="en-US" dirty="0" smtClean="0">
                <a:latin typeface="Arial" pitchFamily="34" charset="0"/>
                <a:cs typeface="Arial" pitchFamily="34" charset="0"/>
              </a:rPr>
              <a:t>The data below shows meat consumption per person per year in the United States.  The first column, year, is the independent item.  The two columns that follow, beef and chicken, should both be considered a separate dependent item.  Estimate the year chicken consumption will overtake beef consumption.</a:t>
            </a:r>
            <a:endParaRPr lang="en-US" dirty="0">
              <a:latin typeface="Arial" pitchFamily="34" charset="0"/>
              <a:cs typeface="Arial" pitchFamily="34" charset="0"/>
            </a:endParaRPr>
          </a:p>
        </p:txBody>
      </p:sp>
      <p:pic>
        <p:nvPicPr>
          <p:cNvPr id="10" name="Picture 9"/>
          <p:cNvPicPr/>
          <p:nvPr/>
        </p:nvPicPr>
        <p:blipFill>
          <a:blip r:embed="rId2" cstate="print"/>
          <a:stretch>
            <a:fillRect/>
          </a:stretch>
        </p:blipFill>
        <p:spPr bwMode="auto">
          <a:xfrm>
            <a:off x="2514600" y="2133600"/>
            <a:ext cx="4038600" cy="27432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3762406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txBox="1">
            <a:spLocks/>
          </p:cNvSpPr>
          <p:nvPr/>
        </p:nvSpPr>
        <p:spPr bwMode="auto">
          <a:xfrm>
            <a:off x="1295400" y="228600"/>
            <a:ext cx="6553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cs typeface="Arial" charset="0"/>
              </a:rPr>
              <a:t>B</a:t>
            </a:r>
            <a:r>
              <a:rPr lang="en-US" dirty="0">
                <a:cs typeface="Arial" charset="0"/>
              </a:rPr>
              <a:t>y 1970 people had been advised to change their diets to avoid certain diet related diseases.  The data below shows milk consumption per person per year in the United States.  </a:t>
            </a:r>
            <a:r>
              <a:rPr lang="en-US" dirty="0" smtClean="0">
                <a:cs typeface="Arial" charset="0"/>
              </a:rPr>
              <a:t>Estimate the year skim milk consumption will overtake whole milk consumption.</a:t>
            </a:r>
            <a:endParaRPr lang="en-US" dirty="0">
              <a:cs typeface="Arial" charset="0"/>
            </a:endParaRPr>
          </a:p>
        </p:txBody>
      </p:sp>
      <p:pic>
        <p:nvPicPr>
          <p:cNvPr id="6" name="Picture 5"/>
          <p:cNvPicPr/>
          <p:nvPr/>
        </p:nvPicPr>
        <p:blipFill>
          <a:blip r:embed="rId2" cstate="print"/>
          <a:stretch>
            <a:fillRect/>
          </a:stretch>
        </p:blipFill>
        <p:spPr bwMode="auto">
          <a:xfrm>
            <a:off x="2667000" y="2209800"/>
            <a:ext cx="3581400" cy="2057400"/>
          </a:xfrm>
          <a:prstGeom prst="rect">
            <a:avLst/>
          </a:prstGeom>
          <a:noFill/>
          <a:ln w="9525">
            <a:noFill/>
            <a:miter lim="800000"/>
            <a:headEnd/>
            <a:tailEnd/>
          </a:ln>
        </p:spPr>
      </p:pic>
      <p:sp>
        <p:nvSpPr>
          <p:cNvPr id="2" name="Footer Placeholder 1"/>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10780280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txBox="1">
            <a:spLocks/>
          </p:cNvSpPr>
          <p:nvPr/>
        </p:nvSpPr>
        <p:spPr bwMode="auto">
          <a:xfrm>
            <a:off x="1828800" y="635000"/>
            <a:ext cx="5486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smtClean="0">
                <a:cs typeface="Arial" charset="0"/>
              </a:rPr>
              <a:t>Predict the year that high fructose corn syrup consumption will equal sugar consumption.  </a:t>
            </a:r>
            <a:endParaRPr lang="en-US" sz="2000" dirty="0">
              <a:cs typeface="Arial"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63804087"/>
              </p:ext>
            </p:extLst>
          </p:nvPr>
        </p:nvGraphicFramePr>
        <p:xfrm>
          <a:off x="2590800" y="1981200"/>
          <a:ext cx="4343400" cy="2041815"/>
        </p:xfrm>
        <a:graphic>
          <a:graphicData uri="http://schemas.openxmlformats.org/drawingml/2006/table">
            <a:tbl>
              <a:tblPr/>
              <a:tblGrid>
                <a:gridCol w="1158240"/>
                <a:gridCol w="1592580"/>
                <a:gridCol w="1592580"/>
              </a:tblGrid>
              <a:tr h="471055">
                <a:tc>
                  <a:txBody>
                    <a:bodyPr/>
                    <a:lstStyle/>
                    <a:p>
                      <a:pPr algn="ctr" fontAlgn="b"/>
                      <a:r>
                        <a:rPr lang="en-US" sz="2000" b="0" i="0" u="none" strike="noStrike" dirty="0" smtClean="0">
                          <a:effectLst/>
                          <a:latin typeface="Arial"/>
                        </a:rPr>
                        <a:t>Year</a:t>
                      </a:r>
                      <a:r>
                        <a:rPr lang="en-US" sz="2000" b="0" i="0" u="none" strike="noStrike" dirty="0">
                          <a:effectLst/>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2000" b="0" i="0" u="none" strike="noStrike" dirty="0">
                          <a:effectLst/>
                          <a:latin typeface="Arial"/>
                        </a:rPr>
                        <a:t>Sugar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2000" b="0" i="0" u="none" strike="noStrike" dirty="0">
                          <a:effectLst/>
                          <a:latin typeface="Arial"/>
                        </a:rPr>
                        <a:t>High fructose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62345">
                <a:tc>
                  <a:txBody>
                    <a:bodyPr/>
                    <a:lstStyle/>
                    <a:p>
                      <a:pPr algn="ctr" fontAlgn="b"/>
                      <a:r>
                        <a:rPr lang="en-US" sz="2000" b="0" i="0" u="none" strike="noStrike" dirty="0" smtClean="0">
                          <a:effectLst/>
                          <a:latin typeface="Arial"/>
                        </a:rPr>
                        <a:t>since</a:t>
                      </a:r>
                      <a:endParaRPr lang="en-US" sz="2000" b="0" i="0" u="none" strike="noStrike" dirty="0">
                        <a:effectLst/>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000" b="0" i="0" u="none" strike="noStrike" dirty="0">
                          <a:effectLst/>
                          <a:latin typeface="Arial"/>
                        </a:rPr>
                        <a:t>consumption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000" b="0" i="0" u="none" strike="noStrike" dirty="0">
                          <a:effectLst/>
                          <a:latin typeface="Arial"/>
                        </a:rPr>
                        <a:t>corn syrup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81420">
                <a:tc>
                  <a:txBody>
                    <a:bodyPr/>
                    <a:lstStyle/>
                    <a:p>
                      <a:pPr algn="ctr" fontAlgn="b"/>
                      <a:r>
                        <a:rPr lang="en-US" sz="2000" b="0" i="0" u="none" strike="noStrike">
                          <a:effectLst/>
                          <a:latin typeface="Arial"/>
                        </a:rPr>
                        <a:t>1985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effectLst/>
                          <a:latin typeface="Arial"/>
                        </a:rPr>
                        <a:t>(pounds)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effectLst/>
                          <a:latin typeface="Arial"/>
                        </a:rPr>
                        <a:t>(pounds)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471055">
                <a:tc>
                  <a:txBody>
                    <a:bodyPr/>
                    <a:lstStyle/>
                    <a:p>
                      <a:pPr algn="ctr" fontAlgn="b"/>
                      <a:r>
                        <a:rPr lang="en-US" sz="2000" b="0" i="0" u="none" strike="noStrike">
                          <a:effectLst/>
                          <a:latin typeface="Arial"/>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effectLst/>
                          <a:latin typeface="Arial"/>
                        </a:rPr>
                        <a:t>63.5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effectLst/>
                          <a:latin typeface="Arial"/>
                        </a:rPr>
                        <a:t>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1055">
                <a:tc>
                  <a:txBody>
                    <a:bodyPr/>
                    <a:lstStyle/>
                    <a:p>
                      <a:pPr algn="ctr" fontAlgn="b"/>
                      <a:r>
                        <a:rPr lang="en-US" sz="2000" b="0" i="0" u="none" strike="noStrike" dirty="0">
                          <a:effectLst/>
                          <a:latin typeface="Arial"/>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effectLst/>
                          <a:latin typeface="Arial"/>
                        </a:rPr>
                        <a:t>63.5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effectLst/>
                          <a:latin typeface="Arial"/>
                        </a:rPr>
                        <a:t>57.6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 name="Footer Placeholder 1"/>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1894512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381000"/>
            <a:ext cx="5486400" cy="4401205"/>
          </a:xfrm>
          <a:prstGeom prst="rect">
            <a:avLst/>
          </a:prstGeom>
        </p:spPr>
        <p:txBody>
          <a:bodyPr wrap="square">
            <a:spAutoFit/>
          </a:bodyPr>
          <a:lstStyle/>
          <a:p>
            <a:r>
              <a:rPr lang="en-US" sz="2000" dirty="0" smtClean="0">
                <a:latin typeface="Arial" pitchFamily="34" charset="0"/>
                <a:cs typeface="Arial" pitchFamily="34" charset="0"/>
              </a:rPr>
              <a:t>In </a:t>
            </a:r>
            <a:r>
              <a:rPr lang="en-US" sz="2000" dirty="0">
                <a:latin typeface="Arial" pitchFamily="34" charset="0"/>
                <a:cs typeface="Arial" pitchFamily="34" charset="0"/>
              </a:rPr>
              <a:t>January 2010 CD sales </a:t>
            </a:r>
            <a:r>
              <a:rPr lang="en-US" sz="2000" dirty="0" smtClean="0">
                <a:latin typeface="Arial" pitchFamily="34" charset="0"/>
                <a:cs typeface="Arial" pitchFamily="34" charset="0"/>
              </a:rPr>
              <a:t>were at </a:t>
            </a:r>
            <a:r>
              <a:rPr lang="en-US" sz="2000" dirty="0">
                <a:latin typeface="Arial" pitchFamily="34" charset="0"/>
                <a:cs typeface="Arial" pitchFamily="34" charset="0"/>
              </a:rPr>
              <a:t>45,000 and </a:t>
            </a:r>
            <a:r>
              <a:rPr lang="en-US" sz="2000" dirty="0" smtClean="0">
                <a:latin typeface="Arial" pitchFamily="34" charset="0"/>
                <a:cs typeface="Arial" pitchFamily="34" charset="0"/>
              </a:rPr>
              <a:t>began dropping </a:t>
            </a:r>
            <a:r>
              <a:rPr lang="en-US" sz="2000" dirty="0">
                <a:latin typeface="Arial" pitchFamily="34" charset="0"/>
                <a:cs typeface="Arial" pitchFamily="34" charset="0"/>
              </a:rPr>
              <a:t>by 800 per month.  </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p>
            <a:r>
              <a:rPr lang="en-US" sz="2000" dirty="0" smtClean="0">
                <a:latin typeface="Arial" pitchFamily="34" charset="0"/>
                <a:cs typeface="Arial" pitchFamily="34" charset="0"/>
              </a:rPr>
              <a:t>In January 2010 MP3 </a:t>
            </a:r>
            <a:r>
              <a:rPr lang="en-US" sz="2000" dirty="0">
                <a:latin typeface="Arial" pitchFamily="34" charset="0"/>
                <a:cs typeface="Arial" pitchFamily="34" charset="0"/>
              </a:rPr>
              <a:t>sales began at </a:t>
            </a:r>
            <a:r>
              <a:rPr lang="en-US" sz="2000" dirty="0" smtClean="0">
                <a:latin typeface="Arial" pitchFamily="34" charset="0"/>
                <a:cs typeface="Arial" pitchFamily="34" charset="0"/>
              </a:rPr>
              <a:t>5,000 </a:t>
            </a:r>
            <a:r>
              <a:rPr lang="en-US" sz="2000" dirty="0">
                <a:latin typeface="Arial" pitchFamily="34" charset="0"/>
                <a:cs typeface="Arial" pitchFamily="34" charset="0"/>
              </a:rPr>
              <a:t>and </a:t>
            </a:r>
            <a:r>
              <a:rPr lang="en-US" sz="2000" dirty="0" smtClean="0">
                <a:latin typeface="Arial" pitchFamily="34" charset="0"/>
                <a:cs typeface="Arial" pitchFamily="34" charset="0"/>
              </a:rPr>
              <a:t>began </a:t>
            </a:r>
            <a:r>
              <a:rPr lang="en-US" sz="2000" dirty="0">
                <a:latin typeface="Arial" pitchFamily="34" charset="0"/>
                <a:cs typeface="Arial" pitchFamily="34" charset="0"/>
              </a:rPr>
              <a:t>rising by </a:t>
            </a:r>
            <a:r>
              <a:rPr lang="en-US" sz="2000" dirty="0" smtClean="0">
                <a:latin typeface="Arial" pitchFamily="34" charset="0"/>
                <a:cs typeface="Arial" pitchFamily="34" charset="0"/>
              </a:rPr>
              <a:t>1,200 </a:t>
            </a:r>
            <a:r>
              <a:rPr lang="en-US" sz="2000" dirty="0">
                <a:latin typeface="Arial" pitchFamily="34" charset="0"/>
                <a:cs typeface="Arial" pitchFamily="34" charset="0"/>
              </a:rPr>
              <a:t>per month.  </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p>
            <a:r>
              <a:rPr lang="en-US" sz="2000" dirty="0" smtClean="0">
                <a:latin typeface="Arial" pitchFamily="34" charset="0"/>
                <a:cs typeface="Arial" pitchFamily="34" charset="0"/>
              </a:rPr>
              <a:t>Build </a:t>
            </a:r>
            <a:r>
              <a:rPr lang="en-US" sz="2000" dirty="0">
                <a:latin typeface="Arial" pitchFamily="34" charset="0"/>
                <a:cs typeface="Arial" pitchFamily="34" charset="0"/>
              </a:rPr>
              <a:t>a linear function for both CD sales and MP3 sales using </a:t>
            </a:r>
            <a:r>
              <a:rPr lang="en-US" sz="2000" i="1" dirty="0">
                <a:latin typeface="Arial" pitchFamily="34" charset="0"/>
                <a:cs typeface="Arial" pitchFamily="34" charset="0"/>
              </a:rPr>
              <a:t>t</a:t>
            </a:r>
            <a:r>
              <a:rPr lang="en-US" sz="2000" dirty="0">
                <a:latin typeface="Arial" pitchFamily="34" charset="0"/>
                <a:cs typeface="Arial" pitchFamily="34" charset="0"/>
              </a:rPr>
              <a:t> for the number of months since January </a:t>
            </a:r>
            <a:r>
              <a:rPr lang="en-US" sz="2000" dirty="0" smtClean="0">
                <a:latin typeface="Arial" pitchFamily="34" charset="0"/>
                <a:cs typeface="Arial" pitchFamily="34" charset="0"/>
              </a:rPr>
              <a:t>2010 and </a:t>
            </a:r>
            <a:r>
              <a:rPr lang="en-US" sz="2000" i="1" dirty="0">
                <a:latin typeface="Arial" pitchFamily="34" charset="0"/>
                <a:cs typeface="Arial" pitchFamily="34" charset="0"/>
              </a:rPr>
              <a:t>S</a:t>
            </a:r>
            <a:r>
              <a:rPr lang="en-US" sz="2000" dirty="0">
                <a:latin typeface="Arial" pitchFamily="34" charset="0"/>
                <a:cs typeface="Arial" pitchFamily="34" charset="0"/>
              </a:rPr>
              <a:t> for the sales.  </a:t>
            </a:r>
            <a:endParaRPr lang="en-US" sz="2000" dirty="0" smtClean="0">
              <a:latin typeface="Arial" pitchFamily="34" charset="0"/>
              <a:cs typeface="Arial" pitchFamily="34" charset="0"/>
            </a:endParaRPr>
          </a:p>
          <a:p>
            <a:endParaRPr lang="en-US" sz="2000" dirty="0">
              <a:latin typeface="Arial" pitchFamily="34" charset="0"/>
              <a:cs typeface="Arial" pitchFamily="34" charset="0"/>
            </a:endParaRPr>
          </a:p>
          <a:p>
            <a:r>
              <a:rPr lang="en-US" sz="2000" dirty="0" smtClean="0">
                <a:latin typeface="Arial" pitchFamily="34" charset="0"/>
                <a:cs typeface="Arial" pitchFamily="34" charset="0"/>
              </a:rPr>
              <a:t>Use </a:t>
            </a:r>
            <a:r>
              <a:rPr lang="en-US" sz="2000" dirty="0">
                <a:latin typeface="Arial" pitchFamily="34" charset="0"/>
                <a:cs typeface="Arial" pitchFamily="34" charset="0"/>
              </a:rPr>
              <a:t>a linear system to find the </a:t>
            </a:r>
            <a:r>
              <a:rPr lang="en-US" sz="2000" dirty="0" smtClean="0">
                <a:latin typeface="Arial" pitchFamily="34" charset="0"/>
                <a:cs typeface="Arial" pitchFamily="34" charset="0"/>
              </a:rPr>
              <a:t>year and month within that year that </a:t>
            </a:r>
            <a:r>
              <a:rPr lang="en-US" sz="2000" dirty="0">
                <a:latin typeface="Arial" pitchFamily="34" charset="0"/>
                <a:cs typeface="Arial" pitchFamily="34" charset="0"/>
              </a:rPr>
              <a:t>MP3 sales will overtake CD sales.  Assume sales depends on the number of months since January 2010.</a:t>
            </a: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2618473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left)">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left)">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wipe(left)">
                                      <p:cBhvr>
                                        <p:cTn id="1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990600"/>
            <a:ext cx="9144000" cy="1470025"/>
          </a:xfrm>
          <a:prstGeom prst="rect">
            <a:avLst/>
          </a:prstGeom>
        </p:spPr>
        <p:txBody>
          <a:bodyPr>
            <a:normAutofit/>
          </a:bodyPr>
          <a:lstStyle/>
          <a:p>
            <a:r>
              <a:rPr lang="en-US" sz="2800" dirty="0" smtClean="0">
                <a:latin typeface="Arial" pitchFamily="34" charset="0"/>
                <a:cs typeface="Arial" pitchFamily="34" charset="0"/>
              </a:rPr>
              <a:t>Some Special Cases</a:t>
            </a:r>
            <a:endParaRPr lang="en-US" sz="28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403353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685800"/>
            <a:ext cx="5486400" cy="707886"/>
          </a:xfrm>
          <a:prstGeom prst="rect">
            <a:avLst/>
          </a:prstGeom>
          <a:noFill/>
        </p:spPr>
        <p:txBody>
          <a:bodyPr wrap="square" rtlCol="0">
            <a:spAutoFit/>
          </a:bodyPr>
          <a:lstStyle/>
          <a:p>
            <a:r>
              <a:rPr lang="en-US" sz="2000" dirty="0" smtClean="0">
                <a:latin typeface="Arial" pitchFamily="34" charset="0"/>
                <a:cs typeface="Arial" pitchFamily="34" charset="0"/>
              </a:rPr>
              <a:t>An ordered pair “solves” a system if the ordered pair makes both equations true.</a:t>
            </a:r>
            <a:endParaRPr lang="en-US" sz="2000" dirty="0">
              <a:latin typeface="Arial" pitchFamily="34" charset="0"/>
              <a:cs typeface="Arial" pitchFamily="34" charset="0"/>
            </a:endParaRP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pic>
        <p:nvPicPr>
          <p:cNvPr id="5" name="Picture 4"/>
          <p:cNvPicPr/>
          <p:nvPr/>
        </p:nvPicPr>
        <p:blipFill>
          <a:blip r:embed="rId2" cstate="print"/>
          <a:stretch>
            <a:fillRect/>
          </a:stretch>
        </p:blipFill>
        <p:spPr bwMode="auto">
          <a:xfrm>
            <a:off x="2743200" y="1905000"/>
            <a:ext cx="3657600" cy="3200400"/>
          </a:xfrm>
          <a:prstGeom prst="rect">
            <a:avLst/>
          </a:prstGeom>
          <a:noFill/>
          <a:ln w="9525">
            <a:noFill/>
            <a:miter lim="800000"/>
            <a:headEnd/>
            <a:tailEnd/>
          </a:ln>
        </p:spPr>
      </p:pic>
    </p:spTree>
    <p:extLst>
      <p:ext uri="{BB962C8B-B14F-4D97-AF65-F5344CB8AC3E}">
        <p14:creationId xmlns:p14="http://schemas.microsoft.com/office/powerpoint/2010/main" val="2455285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228600"/>
            <a:ext cx="7315200" cy="609600"/>
          </a:xfrm>
          <a:prstGeom prst="rect">
            <a:avLst/>
          </a:prstGeom>
        </p:spPr>
        <p:txBody>
          <a:bodyPr>
            <a:normAutofit/>
          </a:bodyPr>
          <a:lstStyle/>
          <a:p>
            <a:r>
              <a:rPr lang="en-US" sz="2000" dirty="0" smtClean="0">
                <a:latin typeface="Arial" pitchFamily="34" charset="0"/>
                <a:cs typeface="Arial" pitchFamily="34" charset="0"/>
              </a:rPr>
              <a:t>What if the system shares no common point.</a:t>
            </a:r>
            <a:endParaRPr lang="en-US" sz="2000" dirty="0">
              <a:latin typeface="Arial" pitchFamily="34" charset="0"/>
              <a:cs typeface="Arial" pitchFamily="34" charset="0"/>
            </a:endParaRPr>
          </a:p>
        </p:txBody>
      </p:sp>
      <p:pic>
        <p:nvPicPr>
          <p:cNvPr id="3" name="Picture 2"/>
          <p:cNvPicPr/>
          <p:nvPr/>
        </p:nvPicPr>
        <p:blipFill>
          <a:blip r:embed="rId3" cstate="print"/>
          <a:stretch>
            <a:fillRect/>
          </a:stretch>
        </p:blipFill>
        <p:spPr bwMode="auto">
          <a:xfrm>
            <a:off x="685800" y="2128982"/>
            <a:ext cx="2514600" cy="3052618"/>
          </a:xfrm>
          <a:prstGeom prst="rect">
            <a:avLst/>
          </a:prstGeom>
          <a:noFill/>
          <a:ln w="9525">
            <a:noFill/>
            <a:miter lim="800000"/>
            <a:headEnd/>
            <a:tailEnd/>
          </a:ln>
        </p:spPr>
      </p:pic>
      <p:sp>
        <p:nvSpPr>
          <p:cNvPr id="4" name="Title 1"/>
          <p:cNvSpPr txBox="1">
            <a:spLocks/>
          </p:cNvSpPr>
          <p:nvPr/>
        </p:nvSpPr>
        <p:spPr>
          <a:xfrm>
            <a:off x="1524000" y="990600"/>
            <a:ext cx="62484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Both Matt and Keisha charge $15 per hour and Matt still charges $100 for the semester.</a:t>
            </a:r>
            <a:endParaRPr lang="en-US" sz="2000" dirty="0">
              <a:latin typeface="Arial" pitchFamily="34" charset="0"/>
              <a:cs typeface="Arial" pitchFamily="34"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3863628171"/>
              </p:ext>
            </p:extLst>
          </p:nvPr>
        </p:nvGraphicFramePr>
        <p:xfrm>
          <a:off x="4642884" y="3124200"/>
          <a:ext cx="2982913" cy="304800"/>
        </p:xfrm>
        <a:graphic>
          <a:graphicData uri="http://schemas.openxmlformats.org/presentationml/2006/ole">
            <mc:AlternateContent xmlns:mc="http://schemas.openxmlformats.org/markup-compatibility/2006">
              <mc:Choice xmlns:v="urn:schemas-microsoft-com:vml" Requires="v">
                <p:oleObj spid="_x0000_s72764" name="Equation" r:id="rId4" imgW="2120760" imgH="215640" progId="Equation.DSMT4">
                  <p:embed/>
                </p:oleObj>
              </mc:Choice>
              <mc:Fallback>
                <p:oleObj name="Equation" r:id="rId4" imgW="2120760" imgH="215640" progId="Equation.DSMT4">
                  <p:embed/>
                  <p:pic>
                    <p:nvPicPr>
                      <p:cNvPr id="0" name=""/>
                      <p:cNvPicPr>
                        <a:picLocks noChangeAspect="1" noChangeArrowheads="1"/>
                      </p:cNvPicPr>
                      <p:nvPr/>
                    </p:nvPicPr>
                    <p:blipFill>
                      <a:blip r:embed="rId5"/>
                      <a:srcRect/>
                      <a:stretch>
                        <a:fillRect/>
                      </a:stretch>
                    </p:blipFill>
                    <p:spPr bwMode="auto">
                      <a:xfrm>
                        <a:off x="4642884" y="3124200"/>
                        <a:ext cx="2982913" cy="304800"/>
                      </a:xfrm>
                      <a:prstGeom prst="rect">
                        <a:avLst/>
                      </a:prstGeom>
                      <a:noFill/>
                    </p:spPr>
                  </p:pic>
                </p:oleObj>
              </mc:Fallback>
            </mc:AlternateContent>
          </a:graphicData>
        </a:graphic>
      </p:graphicFrame>
      <p:sp>
        <p:nvSpPr>
          <p:cNvPr id="8"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Title 1"/>
          <p:cNvSpPr txBox="1">
            <a:spLocks/>
          </p:cNvSpPr>
          <p:nvPr/>
        </p:nvSpPr>
        <p:spPr>
          <a:xfrm>
            <a:off x="3733800" y="1981200"/>
            <a:ext cx="51816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The L</a:t>
            </a:r>
            <a:r>
              <a:rPr lang="en-US" sz="2000" dirty="0" smtClean="0">
                <a:latin typeface="Arial" pitchFamily="34" charset="0"/>
                <a:cs typeface="Arial" pitchFamily="34" charset="0"/>
              </a:rPr>
              <a:t>ines </a:t>
            </a:r>
            <a:r>
              <a:rPr lang="en-US" sz="2000" dirty="0" smtClean="0">
                <a:latin typeface="Arial" pitchFamily="34" charset="0"/>
                <a:cs typeface="Arial" pitchFamily="34" charset="0"/>
              </a:rPr>
              <a:t>are </a:t>
            </a:r>
            <a:r>
              <a:rPr lang="en-US" sz="2000" dirty="0" smtClean="0">
                <a:solidFill>
                  <a:srgbClr val="FF0000"/>
                </a:solidFill>
                <a:latin typeface="Arial" pitchFamily="34" charset="0"/>
                <a:cs typeface="Arial" pitchFamily="34" charset="0"/>
              </a:rPr>
              <a:t>parallel</a:t>
            </a:r>
            <a:r>
              <a:rPr lang="en-US" sz="2000" dirty="0" smtClean="0">
                <a:latin typeface="Arial" pitchFamily="34" charset="0"/>
                <a:cs typeface="Arial" pitchFamily="34" charset="0"/>
              </a:rPr>
              <a:t> ( have the same slope) but have </a:t>
            </a:r>
            <a:r>
              <a:rPr lang="en-US" sz="2000" dirty="0" smtClean="0">
                <a:solidFill>
                  <a:srgbClr val="FF0000"/>
                </a:solidFill>
                <a:latin typeface="Arial" pitchFamily="34" charset="0"/>
                <a:cs typeface="Arial" pitchFamily="34" charset="0"/>
              </a:rPr>
              <a:t>different </a:t>
            </a:r>
            <a:r>
              <a:rPr lang="en-US" sz="2000" i="1" dirty="0" smtClean="0">
                <a:solidFill>
                  <a:srgbClr val="FF0000"/>
                </a:solidFill>
                <a:latin typeface="Arial" pitchFamily="34" charset="0"/>
                <a:cs typeface="Arial" pitchFamily="34" charset="0"/>
              </a:rPr>
              <a:t>y</a:t>
            </a:r>
            <a:r>
              <a:rPr lang="en-US" sz="2000" dirty="0" smtClean="0">
                <a:solidFill>
                  <a:srgbClr val="FF0000"/>
                </a:solidFill>
                <a:latin typeface="Arial" pitchFamily="34" charset="0"/>
                <a:cs typeface="Arial" pitchFamily="34" charset="0"/>
              </a:rPr>
              <a:t>-intercepts</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p:txBody>
      </p:sp>
      <p:sp>
        <p:nvSpPr>
          <p:cNvPr id="11" name="Title 1"/>
          <p:cNvSpPr txBox="1">
            <a:spLocks/>
          </p:cNvSpPr>
          <p:nvPr/>
        </p:nvSpPr>
        <p:spPr>
          <a:xfrm>
            <a:off x="4267200" y="4572000"/>
            <a:ext cx="3886200" cy="96635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anose="020B0604020202020204" pitchFamily="34" charset="0"/>
                <a:cs typeface="Arial" panose="020B0604020202020204" pitchFamily="34" charset="0"/>
              </a:rPr>
              <a:t>The system is </a:t>
            </a:r>
            <a:r>
              <a:rPr lang="en-US" sz="2000" b="1" dirty="0" smtClean="0">
                <a:solidFill>
                  <a:srgbClr val="FF0000"/>
                </a:solidFill>
                <a:latin typeface="Arial" panose="020B0604020202020204" pitchFamily="34" charset="0"/>
                <a:cs typeface="Arial" panose="020B0604020202020204" pitchFamily="34" charset="0"/>
              </a:rPr>
              <a:t>inconsistent</a:t>
            </a:r>
            <a:r>
              <a:rPr lang="en-US" sz="2000" dirty="0" smtClean="0">
                <a:latin typeface="Arial" panose="020B0604020202020204" pitchFamily="34" charset="0"/>
                <a:cs typeface="Arial" panose="020B0604020202020204" pitchFamily="34" charset="0"/>
              </a:rPr>
              <a:t>, </a:t>
            </a:r>
          </a:p>
          <a:p>
            <a:r>
              <a:rPr lang="en-US" sz="2000" dirty="0" smtClean="0">
                <a:latin typeface="Arial" panose="020B0604020202020204" pitchFamily="34" charset="0"/>
                <a:cs typeface="Arial" panose="020B0604020202020204" pitchFamily="34" charset="0"/>
              </a:rPr>
              <a:t>there is no solution.</a:t>
            </a:r>
            <a:endParaRPr lang="en-US" sz="2000" dirty="0">
              <a:latin typeface="Arial" panose="020B0604020202020204" pitchFamily="34" charset="0"/>
              <a:cs typeface="Arial" panose="020B0604020202020204" pitchFamily="34" charset="0"/>
            </a:endParaRPr>
          </a:p>
        </p:txBody>
      </p:sp>
      <p:sp>
        <p:nvSpPr>
          <p:cNvPr id="9" name="Footer Placeholder 8"/>
          <p:cNvSpPr>
            <a:spLocks noGrp="1"/>
          </p:cNvSpPr>
          <p:nvPr>
            <p:ph type="ftr" sz="quarter" idx="10"/>
          </p:nvPr>
        </p:nvSpPr>
        <p:spPr/>
        <p:txBody>
          <a:bodyPr/>
          <a:lstStyle/>
          <a:p>
            <a:r>
              <a:rPr lang="en-US" smtClean="0"/>
              <a:t>Copyright 2014 Scott Storla</a:t>
            </a: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3584805177"/>
              </p:ext>
            </p:extLst>
          </p:nvPr>
        </p:nvGraphicFramePr>
        <p:xfrm>
          <a:off x="4724400" y="3494160"/>
          <a:ext cx="1196975" cy="322262"/>
        </p:xfrm>
        <a:graphic>
          <a:graphicData uri="http://schemas.openxmlformats.org/presentationml/2006/ole">
            <mc:AlternateContent xmlns:mc="http://schemas.openxmlformats.org/markup-compatibility/2006">
              <mc:Choice xmlns:v="urn:schemas-microsoft-com:vml" Requires="v">
                <p:oleObj spid="_x0000_s72765" name="Equation" r:id="rId6" imgW="850680" imgH="228600" progId="Equation.DSMT4">
                  <p:embed/>
                </p:oleObj>
              </mc:Choice>
              <mc:Fallback>
                <p:oleObj name="Equation" r:id="rId6" imgW="850680" imgH="228600" progId="Equation.DSMT4">
                  <p:embed/>
                  <p:pic>
                    <p:nvPicPr>
                      <p:cNvPr id="0" name="Object 6"/>
                      <p:cNvPicPr>
                        <a:picLocks noChangeAspect="1" noChangeArrowheads="1"/>
                      </p:cNvPicPr>
                      <p:nvPr/>
                    </p:nvPicPr>
                    <p:blipFill>
                      <a:blip r:embed="rId7"/>
                      <a:srcRect/>
                      <a:stretch>
                        <a:fillRect/>
                      </a:stretch>
                    </p:blipFill>
                    <p:spPr bwMode="auto">
                      <a:xfrm>
                        <a:off x="4724400" y="3494160"/>
                        <a:ext cx="1196975"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677832777"/>
              </p:ext>
            </p:extLst>
          </p:nvPr>
        </p:nvGraphicFramePr>
        <p:xfrm>
          <a:off x="5638800" y="4021138"/>
          <a:ext cx="911225" cy="322262"/>
        </p:xfrm>
        <a:graphic>
          <a:graphicData uri="http://schemas.openxmlformats.org/presentationml/2006/ole">
            <mc:AlternateContent xmlns:mc="http://schemas.openxmlformats.org/markup-compatibility/2006">
              <mc:Choice xmlns:v="urn:schemas-microsoft-com:vml" Requires="v">
                <p:oleObj spid="_x0000_s72766" name="Equation" r:id="rId8" imgW="647640" imgH="228600" progId="Equation.DSMT4">
                  <p:embed/>
                </p:oleObj>
              </mc:Choice>
              <mc:Fallback>
                <p:oleObj name="Equation" r:id="rId8" imgW="647640" imgH="228600" progId="Equation.DSMT4">
                  <p:embed/>
                  <p:pic>
                    <p:nvPicPr>
                      <p:cNvPr id="0" name="Object 6"/>
                      <p:cNvPicPr>
                        <a:picLocks noChangeAspect="1" noChangeArrowheads="1"/>
                      </p:cNvPicPr>
                      <p:nvPr/>
                    </p:nvPicPr>
                    <p:blipFill>
                      <a:blip r:embed="rId9"/>
                      <a:srcRect/>
                      <a:stretch>
                        <a:fillRect/>
                      </a:stretch>
                    </p:blipFill>
                    <p:spPr bwMode="auto">
                      <a:xfrm>
                        <a:off x="5638800" y="4021138"/>
                        <a:ext cx="911225"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09829687"/>
              </p:ext>
            </p:extLst>
          </p:nvPr>
        </p:nvGraphicFramePr>
        <p:xfrm>
          <a:off x="6019800" y="3494159"/>
          <a:ext cx="1125537" cy="322263"/>
        </p:xfrm>
        <a:graphic>
          <a:graphicData uri="http://schemas.openxmlformats.org/presentationml/2006/ole">
            <mc:AlternateContent xmlns:mc="http://schemas.openxmlformats.org/markup-compatibility/2006">
              <mc:Choice xmlns:v="urn:schemas-microsoft-com:vml" Requires="v">
                <p:oleObj spid="_x0000_s72767" name="Equation" r:id="rId10" imgW="799920" imgH="228600" progId="Equation.DSMT4">
                  <p:embed/>
                </p:oleObj>
              </mc:Choice>
              <mc:Fallback>
                <p:oleObj name="Equation" r:id="rId10" imgW="799920" imgH="228600" progId="Equation.DSMT4">
                  <p:embed/>
                  <p:pic>
                    <p:nvPicPr>
                      <p:cNvPr id="0" name=""/>
                      <p:cNvPicPr>
                        <a:picLocks noChangeAspect="1" noChangeArrowheads="1"/>
                      </p:cNvPicPr>
                      <p:nvPr/>
                    </p:nvPicPr>
                    <p:blipFill>
                      <a:blip r:embed="rId11"/>
                      <a:srcRect/>
                      <a:stretch>
                        <a:fillRect/>
                      </a:stretch>
                    </p:blipFill>
                    <p:spPr bwMode="auto">
                      <a:xfrm>
                        <a:off x="6019800" y="3494159"/>
                        <a:ext cx="1125537"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4462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228600"/>
            <a:ext cx="7315200" cy="609600"/>
          </a:xfrm>
          <a:prstGeom prst="rect">
            <a:avLst/>
          </a:prstGeom>
        </p:spPr>
        <p:txBody>
          <a:bodyPr>
            <a:normAutofit/>
          </a:bodyPr>
          <a:lstStyle/>
          <a:p>
            <a:r>
              <a:rPr lang="en-US" sz="2000" dirty="0" smtClean="0">
                <a:latin typeface="Arial" pitchFamily="34" charset="0"/>
                <a:cs typeface="Arial" pitchFamily="34" charset="0"/>
              </a:rPr>
              <a:t>What if the system shares all points in common.</a:t>
            </a:r>
            <a:endParaRPr lang="en-US" sz="2000" dirty="0">
              <a:latin typeface="Arial" pitchFamily="34" charset="0"/>
              <a:cs typeface="Arial" pitchFamily="34" charset="0"/>
            </a:endParaRPr>
          </a:p>
        </p:txBody>
      </p:sp>
      <p:pic>
        <p:nvPicPr>
          <p:cNvPr id="3" name="Picture 2"/>
          <p:cNvPicPr/>
          <p:nvPr/>
        </p:nvPicPr>
        <p:blipFill>
          <a:blip r:embed="rId3">
            <a:extLst>
              <a:ext uri="{28A0092B-C50C-407E-A947-70E740481C1C}">
                <a14:useLocalDpi xmlns:a14="http://schemas.microsoft.com/office/drawing/2010/main" val="0"/>
              </a:ext>
            </a:extLst>
          </a:blip>
          <a:stretch>
            <a:fillRect/>
          </a:stretch>
        </p:blipFill>
        <p:spPr bwMode="auto">
          <a:xfrm>
            <a:off x="747983" y="2209800"/>
            <a:ext cx="2847434" cy="3095626"/>
          </a:xfrm>
          <a:prstGeom prst="rect">
            <a:avLst/>
          </a:prstGeom>
          <a:noFill/>
          <a:ln w="9525">
            <a:noFill/>
            <a:miter lim="800000"/>
            <a:headEnd/>
            <a:tailEnd/>
          </a:ln>
        </p:spPr>
      </p:pic>
      <p:sp>
        <p:nvSpPr>
          <p:cNvPr id="4" name="Title 1"/>
          <p:cNvSpPr txBox="1">
            <a:spLocks/>
          </p:cNvSpPr>
          <p:nvPr/>
        </p:nvSpPr>
        <p:spPr>
          <a:xfrm>
            <a:off x="1371600" y="990600"/>
            <a:ext cx="6248400"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Both Matt and Keisha charge $100 per semester plus $15 per hour.</a:t>
            </a:r>
            <a:endParaRPr lang="en-US" sz="2000" dirty="0">
              <a:latin typeface="Arial" pitchFamily="34" charset="0"/>
              <a:cs typeface="Arial" pitchFamily="34"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2095516090"/>
              </p:ext>
            </p:extLst>
          </p:nvPr>
        </p:nvGraphicFramePr>
        <p:xfrm>
          <a:off x="4724400" y="2819400"/>
          <a:ext cx="3014662" cy="290513"/>
        </p:xfrm>
        <a:graphic>
          <a:graphicData uri="http://schemas.openxmlformats.org/presentationml/2006/ole">
            <mc:AlternateContent xmlns:mc="http://schemas.openxmlformats.org/markup-compatibility/2006">
              <mc:Choice xmlns:v="urn:schemas-microsoft-com:vml" Requires="v">
                <p:oleObj spid="_x0000_s76855" name="Equation" r:id="rId4" imgW="2387520" imgH="228600" progId="Equation.DSMT4">
                  <p:embed/>
                </p:oleObj>
              </mc:Choice>
              <mc:Fallback>
                <p:oleObj name="Equation" r:id="rId4" imgW="2387520" imgH="228600" progId="Equation.DSMT4">
                  <p:embed/>
                  <p:pic>
                    <p:nvPicPr>
                      <p:cNvPr id="0" name=""/>
                      <p:cNvPicPr>
                        <a:picLocks noChangeAspect="1" noChangeArrowheads="1"/>
                      </p:cNvPicPr>
                      <p:nvPr/>
                    </p:nvPicPr>
                    <p:blipFill>
                      <a:blip r:embed="rId5"/>
                      <a:srcRect/>
                      <a:stretch>
                        <a:fillRect/>
                      </a:stretch>
                    </p:blipFill>
                    <p:spPr bwMode="auto">
                      <a:xfrm>
                        <a:off x="4724400" y="2819400"/>
                        <a:ext cx="3014662" cy="290513"/>
                      </a:xfrm>
                      <a:prstGeom prst="rect">
                        <a:avLst/>
                      </a:prstGeom>
                      <a:noFill/>
                    </p:spPr>
                  </p:pic>
                </p:oleObj>
              </mc:Fallback>
            </mc:AlternateContent>
          </a:graphicData>
        </a:graphic>
      </p:graphicFrame>
      <p:sp>
        <p:nvSpPr>
          <p:cNvPr id="8"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Title 1"/>
          <p:cNvSpPr txBox="1">
            <a:spLocks/>
          </p:cNvSpPr>
          <p:nvPr/>
        </p:nvSpPr>
        <p:spPr>
          <a:xfrm>
            <a:off x="3429000" y="1714500"/>
            <a:ext cx="5181600" cy="9906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The l</a:t>
            </a:r>
            <a:r>
              <a:rPr lang="en-US" sz="2000" dirty="0" smtClean="0">
                <a:latin typeface="Arial" pitchFamily="34" charset="0"/>
                <a:cs typeface="Arial" pitchFamily="34" charset="0"/>
              </a:rPr>
              <a:t>ines </a:t>
            </a:r>
            <a:r>
              <a:rPr lang="en-US" sz="2000" dirty="0" smtClean="0">
                <a:latin typeface="Arial" pitchFamily="34" charset="0"/>
                <a:cs typeface="Arial" pitchFamily="34" charset="0"/>
              </a:rPr>
              <a:t>are </a:t>
            </a:r>
            <a:r>
              <a:rPr lang="en-US" sz="2000" dirty="0" smtClean="0">
                <a:solidFill>
                  <a:srgbClr val="FF0000"/>
                </a:solidFill>
                <a:latin typeface="Arial" pitchFamily="34" charset="0"/>
                <a:cs typeface="Arial" pitchFamily="34" charset="0"/>
              </a:rPr>
              <a:t>parallel</a:t>
            </a:r>
            <a:r>
              <a:rPr lang="en-US" sz="2000" dirty="0" smtClean="0">
                <a:latin typeface="Arial" pitchFamily="34" charset="0"/>
                <a:cs typeface="Arial" pitchFamily="34" charset="0"/>
              </a:rPr>
              <a:t> and </a:t>
            </a:r>
          </a:p>
          <a:p>
            <a:r>
              <a:rPr lang="en-US" sz="2000" dirty="0" smtClean="0">
                <a:latin typeface="Arial" pitchFamily="34" charset="0"/>
                <a:cs typeface="Arial" pitchFamily="34" charset="0"/>
              </a:rPr>
              <a:t>have the </a:t>
            </a:r>
            <a:r>
              <a:rPr lang="en-US" sz="2000" dirty="0" smtClean="0">
                <a:solidFill>
                  <a:srgbClr val="FF0000"/>
                </a:solidFill>
                <a:latin typeface="Arial" pitchFamily="34" charset="0"/>
                <a:cs typeface="Arial" pitchFamily="34" charset="0"/>
              </a:rPr>
              <a:t>same </a:t>
            </a:r>
            <a:r>
              <a:rPr lang="en-US" sz="2000" i="1" dirty="0" smtClean="0">
                <a:solidFill>
                  <a:srgbClr val="FF0000"/>
                </a:solidFill>
                <a:latin typeface="Arial" pitchFamily="34" charset="0"/>
                <a:cs typeface="Arial" pitchFamily="34" charset="0"/>
              </a:rPr>
              <a:t>y</a:t>
            </a:r>
            <a:r>
              <a:rPr lang="en-US" sz="2000" dirty="0" smtClean="0">
                <a:solidFill>
                  <a:srgbClr val="FF0000"/>
                </a:solidFill>
                <a:latin typeface="Arial" pitchFamily="34" charset="0"/>
                <a:cs typeface="Arial" pitchFamily="34" charset="0"/>
              </a:rPr>
              <a:t>-intercept</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p:txBody>
      </p:sp>
      <p:sp>
        <p:nvSpPr>
          <p:cNvPr id="11" name="Title 1"/>
          <p:cNvSpPr txBox="1">
            <a:spLocks/>
          </p:cNvSpPr>
          <p:nvPr/>
        </p:nvSpPr>
        <p:spPr>
          <a:xfrm>
            <a:off x="3886200" y="4387273"/>
            <a:ext cx="4978400" cy="79432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The system is </a:t>
            </a:r>
            <a:r>
              <a:rPr lang="en-US" sz="2000" b="1" dirty="0" smtClean="0">
                <a:solidFill>
                  <a:srgbClr val="FF0000"/>
                </a:solidFill>
                <a:latin typeface="Arial" pitchFamily="34" charset="0"/>
                <a:cs typeface="Arial" pitchFamily="34" charset="0"/>
              </a:rPr>
              <a:t>consistent</a:t>
            </a:r>
            <a:r>
              <a:rPr lang="en-US" sz="2000" dirty="0" smtClean="0">
                <a:solidFill>
                  <a:srgbClr val="FF0000"/>
                </a:solidFill>
                <a:latin typeface="Arial" pitchFamily="34" charset="0"/>
                <a:cs typeface="Arial" pitchFamily="34" charset="0"/>
              </a:rPr>
              <a:t> </a:t>
            </a:r>
          </a:p>
          <a:p>
            <a:r>
              <a:rPr lang="en-US" sz="2000" dirty="0" smtClean="0">
                <a:latin typeface="Arial" pitchFamily="34" charset="0"/>
                <a:cs typeface="Arial" pitchFamily="34" charset="0"/>
              </a:rPr>
              <a:t>and </a:t>
            </a:r>
            <a:r>
              <a:rPr lang="en-US" sz="2000" b="1" dirty="0" smtClean="0">
                <a:solidFill>
                  <a:srgbClr val="FF0000"/>
                </a:solidFill>
                <a:latin typeface="Arial" pitchFamily="34" charset="0"/>
                <a:cs typeface="Arial" pitchFamily="34" charset="0"/>
              </a:rPr>
              <a:t>dependent</a:t>
            </a:r>
            <a:r>
              <a:rPr lang="en-US" sz="2000" dirty="0" smtClean="0">
                <a:latin typeface="Arial" pitchFamily="34" charset="0"/>
                <a:cs typeface="Arial" pitchFamily="34" charset="0"/>
              </a:rPr>
              <a:t>.</a:t>
            </a:r>
            <a:endParaRPr lang="en-US" sz="2000" dirty="0">
              <a:latin typeface="Arial" pitchFamily="34" charset="0"/>
              <a:cs typeface="Arial" pitchFamily="34" charset="0"/>
            </a:endParaRPr>
          </a:p>
        </p:txBody>
      </p:sp>
      <p:sp>
        <p:nvSpPr>
          <p:cNvPr id="5" name="Footer Placeholder 4"/>
          <p:cNvSpPr>
            <a:spLocks noGrp="1"/>
          </p:cNvSpPr>
          <p:nvPr>
            <p:ph type="ftr" sz="quarter" idx="10"/>
          </p:nvPr>
        </p:nvSpPr>
        <p:spPr/>
        <p:txBody>
          <a:bodyPr/>
          <a:lstStyle/>
          <a:p>
            <a:r>
              <a:rPr lang="en-US" smtClean="0"/>
              <a:t>Copyright 2014 Scott Storla</a:t>
            </a:r>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1628099649"/>
              </p:ext>
            </p:extLst>
          </p:nvPr>
        </p:nvGraphicFramePr>
        <p:xfrm>
          <a:off x="5105400" y="3276600"/>
          <a:ext cx="2100262" cy="257175"/>
        </p:xfrm>
        <a:graphic>
          <a:graphicData uri="http://schemas.openxmlformats.org/presentationml/2006/ole">
            <mc:AlternateContent xmlns:mc="http://schemas.openxmlformats.org/markup-compatibility/2006">
              <mc:Choice xmlns:v="urn:schemas-microsoft-com:vml" Requires="v">
                <p:oleObj spid="_x0000_s76856" name="Equation" r:id="rId6" imgW="1663560" imgH="203040" progId="Equation.DSMT4">
                  <p:embed/>
                </p:oleObj>
              </mc:Choice>
              <mc:Fallback>
                <p:oleObj name="Equation" r:id="rId6" imgW="1663560" imgH="203040" progId="Equation.DSMT4">
                  <p:embed/>
                  <p:pic>
                    <p:nvPicPr>
                      <p:cNvPr id="0" name="Object 6"/>
                      <p:cNvPicPr>
                        <a:picLocks noChangeAspect="1" noChangeArrowheads="1"/>
                      </p:cNvPicPr>
                      <p:nvPr/>
                    </p:nvPicPr>
                    <p:blipFill>
                      <a:blip r:embed="rId7"/>
                      <a:srcRect/>
                      <a:stretch>
                        <a:fillRect/>
                      </a:stretch>
                    </p:blipFill>
                    <p:spPr bwMode="auto">
                      <a:xfrm>
                        <a:off x="5105400" y="3276600"/>
                        <a:ext cx="2100262"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4100261040"/>
              </p:ext>
            </p:extLst>
          </p:nvPr>
        </p:nvGraphicFramePr>
        <p:xfrm>
          <a:off x="5890991" y="3757613"/>
          <a:ext cx="512762" cy="257175"/>
        </p:xfrm>
        <a:graphic>
          <a:graphicData uri="http://schemas.openxmlformats.org/presentationml/2006/ole">
            <mc:AlternateContent xmlns:mc="http://schemas.openxmlformats.org/markup-compatibility/2006">
              <mc:Choice xmlns:v="urn:schemas-microsoft-com:vml" Requires="v">
                <p:oleObj spid="_x0000_s76857" name="Equation" r:id="rId8" imgW="406080" imgH="203040" progId="Equation.DSMT4">
                  <p:embed/>
                </p:oleObj>
              </mc:Choice>
              <mc:Fallback>
                <p:oleObj name="Equation" r:id="rId8" imgW="406080" imgH="203040" progId="Equation.DSMT4">
                  <p:embed/>
                  <p:pic>
                    <p:nvPicPr>
                      <p:cNvPr id="0" name="Object 6"/>
                      <p:cNvPicPr>
                        <a:picLocks noChangeAspect="1" noChangeArrowheads="1"/>
                      </p:cNvPicPr>
                      <p:nvPr/>
                    </p:nvPicPr>
                    <p:blipFill>
                      <a:blip r:embed="rId9"/>
                      <a:srcRect/>
                      <a:stretch>
                        <a:fillRect/>
                      </a:stretch>
                    </p:blipFill>
                    <p:spPr bwMode="auto">
                      <a:xfrm>
                        <a:off x="5890991" y="3757613"/>
                        <a:ext cx="512762"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0500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228600"/>
            <a:ext cx="7315200" cy="609600"/>
          </a:xfrm>
          <a:prstGeom prst="rect">
            <a:avLst/>
          </a:prstGeom>
        </p:spPr>
        <p:txBody>
          <a:bodyPr>
            <a:normAutofit/>
          </a:bodyPr>
          <a:lstStyle/>
          <a:p>
            <a:r>
              <a:rPr lang="en-US" sz="2400" dirty="0" smtClean="0">
                <a:latin typeface="Arial" pitchFamily="34" charset="0"/>
                <a:cs typeface="Arial" pitchFamily="34" charset="0"/>
              </a:rPr>
              <a:t>The vocabulary of solutions.</a:t>
            </a:r>
            <a:endParaRPr lang="en-US" sz="2400" dirty="0">
              <a:latin typeface="Arial" pitchFamily="34" charset="0"/>
              <a:cs typeface="Arial" pitchFamily="34" charset="0"/>
            </a:endParaRPr>
          </a:p>
        </p:txBody>
      </p:sp>
      <p:sp>
        <p:nvSpPr>
          <p:cNvPr id="8" name="Rectangle 3"/>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Title 1"/>
          <p:cNvSpPr txBox="1">
            <a:spLocks/>
          </p:cNvSpPr>
          <p:nvPr/>
        </p:nvSpPr>
        <p:spPr>
          <a:xfrm>
            <a:off x="1828800" y="1143000"/>
            <a:ext cx="5486400" cy="39624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If the slopes are different the system is </a:t>
            </a:r>
            <a:r>
              <a:rPr lang="en-US" sz="2000" b="1" dirty="0" smtClean="0">
                <a:latin typeface="Arial" pitchFamily="34" charset="0"/>
                <a:cs typeface="Arial" pitchFamily="34" charset="0"/>
              </a:rPr>
              <a:t>consistent</a:t>
            </a:r>
            <a:r>
              <a:rPr lang="en-US" sz="2000" dirty="0" smtClean="0">
                <a:latin typeface="Arial" pitchFamily="34" charset="0"/>
                <a:cs typeface="Arial" pitchFamily="34" charset="0"/>
              </a:rPr>
              <a:t> (it has at least one solution) and </a:t>
            </a:r>
            <a:r>
              <a:rPr lang="en-US" sz="2000" b="1" dirty="0" smtClean="0">
                <a:latin typeface="Arial" pitchFamily="34" charset="0"/>
                <a:cs typeface="Arial" pitchFamily="34" charset="0"/>
              </a:rPr>
              <a:t>independent</a:t>
            </a:r>
            <a:r>
              <a:rPr lang="en-US" sz="2000" dirty="0">
                <a:latin typeface="Arial" pitchFamily="34" charset="0"/>
                <a:cs typeface="Arial" pitchFamily="34" charset="0"/>
              </a:rPr>
              <a:t> </a:t>
            </a:r>
            <a:r>
              <a:rPr lang="en-US" sz="2000" dirty="0" smtClean="0">
                <a:latin typeface="Arial" pitchFamily="34" charset="0"/>
                <a:cs typeface="Arial" pitchFamily="34" charset="0"/>
              </a:rPr>
              <a:t>(it has only one solution).</a:t>
            </a:r>
          </a:p>
          <a:p>
            <a:pPr algn="l"/>
            <a:endParaRPr lang="en-US" sz="2000" dirty="0">
              <a:latin typeface="Arial" pitchFamily="34" charset="0"/>
              <a:cs typeface="Arial" pitchFamily="34" charset="0"/>
            </a:endParaRPr>
          </a:p>
          <a:p>
            <a:pPr algn="l"/>
            <a:r>
              <a:rPr lang="en-US" sz="2000" dirty="0">
                <a:latin typeface="Arial" pitchFamily="34" charset="0"/>
                <a:cs typeface="Arial" pitchFamily="34" charset="0"/>
              </a:rPr>
              <a:t>If the slopes are </a:t>
            </a:r>
            <a:r>
              <a:rPr lang="en-US" sz="2000" dirty="0" smtClean="0">
                <a:latin typeface="Arial" pitchFamily="34" charset="0"/>
                <a:cs typeface="Arial" pitchFamily="34" charset="0"/>
              </a:rPr>
              <a:t>the same and the y-intercepts are the same the </a:t>
            </a:r>
            <a:r>
              <a:rPr lang="en-US" sz="2000" dirty="0">
                <a:latin typeface="Arial" pitchFamily="34" charset="0"/>
                <a:cs typeface="Arial" pitchFamily="34" charset="0"/>
              </a:rPr>
              <a:t>system is </a:t>
            </a:r>
            <a:r>
              <a:rPr lang="en-US" sz="2000" b="1" dirty="0">
                <a:latin typeface="Arial" pitchFamily="34" charset="0"/>
                <a:cs typeface="Arial" pitchFamily="34" charset="0"/>
              </a:rPr>
              <a:t>consistent</a:t>
            </a:r>
            <a:r>
              <a:rPr lang="en-US" sz="2000" dirty="0">
                <a:latin typeface="Arial" pitchFamily="34" charset="0"/>
                <a:cs typeface="Arial" pitchFamily="34" charset="0"/>
              </a:rPr>
              <a:t> </a:t>
            </a:r>
            <a:r>
              <a:rPr lang="en-US" sz="2000" dirty="0" smtClean="0">
                <a:latin typeface="Arial" pitchFamily="34" charset="0"/>
                <a:cs typeface="Arial" pitchFamily="34" charset="0"/>
              </a:rPr>
              <a:t>(it has at least one solution) and </a:t>
            </a:r>
            <a:r>
              <a:rPr lang="en-US" sz="2000" b="1" dirty="0" smtClean="0">
                <a:latin typeface="Arial" pitchFamily="34" charset="0"/>
                <a:cs typeface="Arial" pitchFamily="34" charset="0"/>
              </a:rPr>
              <a:t>dependent</a:t>
            </a:r>
            <a:r>
              <a:rPr lang="en-US" sz="2000" dirty="0">
                <a:latin typeface="Arial" pitchFamily="34" charset="0"/>
                <a:cs typeface="Arial" pitchFamily="34" charset="0"/>
              </a:rPr>
              <a:t> </a:t>
            </a:r>
            <a:r>
              <a:rPr lang="en-US" sz="2000" dirty="0" smtClean="0">
                <a:latin typeface="Arial" pitchFamily="34" charset="0"/>
                <a:cs typeface="Arial" pitchFamily="34" charset="0"/>
              </a:rPr>
              <a:t>(the system has an infinite number of solutions).</a:t>
            </a:r>
          </a:p>
          <a:p>
            <a:pPr algn="l"/>
            <a:endParaRPr lang="en-US" sz="2000" dirty="0">
              <a:latin typeface="Arial" pitchFamily="34" charset="0"/>
              <a:cs typeface="Arial" pitchFamily="34" charset="0"/>
            </a:endParaRPr>
          </a:p>
          <a:p>
            <a:pPr algn="l"/>
            <a:r>
              <a:rPr lang="en-US" sz="2000" dirty="0" smtClean="0">
                <a:latin typeface="Arial" pitchFamily="34" charset="0"/>
                <a:cs typeface="Arial" pitchFamily="34" charset="0"/>
              </a:rPr>
              <a:t>If the slopes are the same and the y-intercepts are different the system is </a:t>
            </a:r>
            <a:r>
              <a:rPr lang="en-US" sz="2000" b="1" dirty="0" smtClean="0">
                <a:latin typeface="Arial" pitchFamily="34" charset="0"/>
                <a:cs typeface="Arial" pitchFamily="34" charset="0"/>
              </a:rPr>
              <a:t>inconsistent</a:t>
            </a:r>
            <a:r>
              <a:rPr lang="en-US" sz="2000" dirty="0">
                <a:latin typeface="Arial" pitchFamily="34" charset="0"/>
                <a:cs typeface="Arial" pitchFamily="34" charset="0"/>
              </a:rPr>
              <a:t> </a:t>
            </a:r>
            <a:r>
              <a:rPr lang="en-US" sz="2000" dirty="0" smtClean="0">
                <a:latin typeface="Arial" pitchFamily="34" charset="0"/>
                <a:cs typeface="Arial" pitchFamily="34" charset="0"/>
              </a:rPr>
              <a:t>(there is </a:t>
            </a:r>
            <a:r>
              <a:rPr lang="en-US" sz="2000" dirty="0">
                <a:latin typeface="Arial" pitchFamily="34" charset="0"/>
                <a:cs typeface="Arial" pitchFamily="34" charset="0"/>
              </a:rPr>
              <a:t>n</a:t>
            </a:r>
            <a:r>
              <a:rPr lang="en-US" sz="2000" dirty="0" smtClean="0">
                <a:latin typeface="Arial" pitchFamily="34" charset="0"/>
                <a:cs typeface="Arial" pitchFamily="34" charset="0"/>
              </a:rPr>
              <a:t>o solution).</a:t>
            </a:r>
            <a:endParaRPr lang="en-US" sz="20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3422298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828800" y="304800"/>
            <a:ext cx="5486400" cy="1524000"/>
          </a:xfrm>
          <a:prstGeom prst="rect">
            <a:avLst/>
          </a:prstGeom>
        </p:spPr>
        <p:txBody>
          <a:bodyPr>
            <a:normAutofit/>
          </a:bodyPr>
          <a:lstStyle/>
          <a:p>
            <a:pPr algn="l"/>
            <a:r>
              <a:rPr lang="en-US" sz="2000" dirty="0">
                <a:latin typeface="Arial" pitchFamily="34" charset="0"/>
                <a:cs typeface="Arial" pitchFamily="34" charset="0"/>
              </a:rPr>
              <a:t>Use the slope and y-intercept to decide if the system is inconsistent, consistent and dependent or consistent and independent.  If the system is consistent find the </a:t>
            </a:r>
            <a:r>
              <a:rPr lang="en-US" sz="2000" dirty="0" smtClean="0">
                <a:latin typeface="Arial" pitchFamily="34" charset="0"/>
                <a:cs typeface="Arial" pitchFamily="34" charset="0"/>
              </a:rPr>
              <a:t>solution(s).</a:t>
            </a:r>
            <a:endParaRPr lang="en-US" sz="2000" dirty="0">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170409738"/>
              </p:ext>
            </p:extLst>
          </p:nvPr>
        </p:nvGraphicFramePr>
        <p:xfrm>
          <a:off x="2057400" y="1981200"/>
          <a:ext cx="1330036" cy="831273"/>
        </p:xfrm>
        <a:graphic>
          <a:graphicData uri="http://schemas.openxmlformats.org/presentationml/2006/ole">
            <mc:AlternateContent xmlns:mc="http://schemas.openxmlformats.org/markup-compatibility/2006">
              <mc:Choice xmlns:v="urn:schemas-microsoft-com:vml" Requires="v">
                <p:oleObj spid="_x0000_s83134" name="Equation" r:id="rId3" imgW="533169" imgH="330057" progId="Equation.DSMT4">
                  <p:embed/>
                </p:oleObj>
              </mc:Choice>
              <mc:Fallback>
                <p:oleObj name="Equation" r:id="rId3" imgW="533169" imgH="330057"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981200"/>
                        <a:ext cx="1330036" cy="831273"/>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721176915"/>
              </p:ext>
            </p:extLst>
          </p:nvPr>
        </p:nvGraphicFramePr>
        <p:xfrm>
          <a:off x="1981200" y="3200400"/>
          <a:ext cx="1593273" cy="1172408"/>
        </p:xfrm>
        <a:graphic>
          <a:graphicData uri="http://schemas.openxmlformats.org/presentationml/2006/ole">
            <mc:AlternateContent xmlns:mc="http://schemas.openxmlformats.org/markup-compatibility/2006">
              <mc:Choice xmlns:v="urn:schemas-microsoft-com:vml" Requires="v">
                <p:oleObj spid="_x0000_s83135" name="Equation" r:id="rId5" imgW="749160" imgH="545760" progId="Equation.DSMT4">
                  <p:embed/>
                </p:oleObj>
              </mc:Choice>
              <mc:Fallback>
                <p:oleObj name="Equation" r:id="rId5" imgW="749160" imgH="5457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200400"/>
                        <a:ext cx="1593273" cy="1172408"/>
                      </a:xfrm>
                      <a:prstGeom prst="rect">
                        <a:avLst/>
                      </a:prstGeom>
                      <a:noFill/>
                      <a:ln>
                        <a:noFill/>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154816861"/>
              </p:ext>
            </p:extLst>
          </p:nvPr>
        </p:nvGraphicFramePr>
        <p:xfrm>
          <a:off x="1981200" y="4800600"/>
          <a:ext cx="1662545" cy="794034"/>
        </p:xfrm>
        <a:graphic>
          <a:graphicData uri="http://schemas.openxmlformats.org/presentationml/2006/ole">
            <mc:AlternateContent xmlns:mc="http://schemas.openxmlformats.org/markup-compatibility/2006">
              <mc:Choice xmlns:v="urn:schemas-microsoft-com:vml" Requires="v">
                <p:oleObj spid="_x0000_s83136" name="Equation" r:id="rId7" imgW="698400" imgH="330120" progId="Equation.DSMT4">
                  <p:embed/>
                </p:oleObj>
              </mc:Choice>
              <mc:Fallback>
                <p:oleObj name="Equation" r:id="rId7" imgW="698400" imgH="330120"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4800600"/>
                        <a:ext cx="1662545" cy="794034"/>
                      </a:xfrm>
                      <a:prstGeom prst="rect">
                        <a:avLst/>
                      </a:prstGeom>
                      <a:noFill/>
                      <a:ln>
                        <a:noFill/>
                      </a:ln>
                    </p:spPr>
                  </p:pic>
                </p:oleObj>
              </mc:Fallback>
            </mc:AlternateContent>
          </a:graphicData>
        </a:graphic>
      </p:graphicFrame>
      <p:sp>
        <p:nvSpPr>
          <p:cNvPr id="10" name="Footer Placeholder 9"/>
          <p:cNvSpPr>
            <a:spLocks noGrp="1"/>
          </p:cNvSpPr>
          <p:nvPr>
            <p:ph type="ftr" sz="quarter" idx="10"/>
          </p:nvPr>
        </p:nvSpPr>
        <p:spPr/>
        <p:txBody>
          <a:bodyPr/>
          <a:lstStyle/>
          <a:p>
            <a:r>
              <a:rPr lang="en-US" smtClean="0"/>
              <a:t>Copyright 2014 Scott Storla</a:t>
            </a:r>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3534638482"/>
              </p:ext>
            </p:extLst>
          </p:nvPr>
        </p:nvGraphicFramePr>
        <p:xfrm>
          <a:off x="5334000" y="2057400"/>
          <a:ext cx="2257028" cy="1367663"/>
        </p:xfrm>
        <a:graphic>
          <a:graphicData uri="http://schemas.openxmlformats.org/presentationml/2006/ole">
            <mc:AlternateContent xmlns:mc="http://schemas.openxmlformats.org/markup-compatibility/2006">
              <mc:Choice xmlns:v="urn:schemas-microsoft-com:vml" Requires="v">
                <p:oleObj spid="_x0000_s83137" name="Equation" r:id="rId9" imgW="952200" imgH="571320" progId="Equation.DSMT4">
                  <p:embed/>
                </p:oleObj>
              </mc:Choice>
              <mc:Fallback>
                <p:oleObj name="Equation" r:id="rId9" imgW="952200" imgH="571320" progId="Equation.DSMT4">
                  <p:embed/>
                  <p:pic>
                    <p:nvPicPr>
                      <p:cNvPr id="0" name="Object 7"/>
                      <p:cNvPicPr>
                        <a:picLocks noChangeAspect="1" noChangeArrowheads="1"/>
                      </p:cNvPicPr>
                      <p:nvPr/>
                    </p:nvPicPr>
                    <p:blipFill>
                      <a:blip r:embed="rId10"/>
                      <a:srcRect/>
                      <a:stretch>
                        <a:fillRect/>
                      </a:stretch>
                    </p:blipFill>
                    <p:spPr bwMode="auto">
                      <a:xfrm>
                        <a:off x="5334000" y="2057400"/>
                        <a:ext cx="2257028" cy="136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462143921"/>
              </p:ext>
            </p:extLst>
          </p:nvPr>
        </p:nvGraphicFramePr>
        <p:xfrm>
          <a:off x="5410200" y="3886200"/>
          <a:ext cx="2257028" cy="1367663"/>
        </p:xfrm>
        <a:graphic>
          <a:graphicData uri="http://schemas.openxmlformats.org/presentationml/2006/ole">
            <mc:AlternateContent xmlns:mc="http://schemas.openxmlformats.org/markup-compatibility/2006">
              <mc:Choice xmlns:v="urn:schemas-microsoft-com:vml" Requires="v">
                <p:oleObj spid="_x0000_s83138" name="Equation" r:id="rId11" imgW="952200" imgH="571320" progId="Equation.DSMT4">
                  <p:embed/>
                </p:oleObj>
              </mc:Choice>
              <mc:Fallback>
                <p:oleObj name="Equation" r:id="rId11" imgW="952200" imgH="571320" progId="Equation.DSMT4">
                  <p:embed/>
                  <p:pic>
                    <p:nvPicPr>
                      <p:cNvPr id="0" name=""/>
                      <p:cNvPicPr>
                        <a:picLocks noChangeAspect="1" noChangeArrowheads="1"/>
                      </p:cNvPicPr>
                      <p:nvPr/>
                    </p:nvPicPr>
                    <p:blipFill>
                      <a:blip r:embed="rId12"/>
                      <a:srcRect/>
                      <a:stretch>
                        <a:fillRect/>
                      </a:stretch>
                    </p:blipFill>
                    <p:spPr bwMode="auto">
                      <a:xfrm>
                        <a:off x="5410200" y="3886200"/>
                        <a:ext cx="2257028" cy="136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5791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14400" y="1143001"/>
            <a:ext cx="7315200" cy="914400"/>
          </a:xfrm>
          <a:prstGeom prst="rect">
            <a:avLst/>
          </a:prstGeom>
        </p:spPr>
        <p:txBody>
          <a:bodyPr>
            <a:normAutofit/>
          </a:bodyPr>
          <a:lstStyle/>
          <a:p>
            <a:r>
              <a:rPr lang="en-US" sz="2400" dirty="0" smtClean="0">
                <a:latin typeface="Arial" pitchFamily="34" charset="0"/>
                <a:cs typeface="Arial" pitchFamily="34" charset="0"/>
              </a:rPr>
              <a:t>Checking </a:t>
            </a:r>
            <a:r>
              <a:rPr lang="en-US" sz="2400" dirty="0" smtClean="0">
                <a:latin typeface="Arial" pitchFamily="34" charset="0"/>
                <a:cs typeface="Arial" pitchFamily="34" charset="0"/>
              </a:rPr>
              <a:t>the solution of a </a:t>
            </a:r>
            <a:br>
              <a:rPr lang="en-US" sz="2400" dirty="0" smtClean="0">
                <a:latin typeface="Arial" pitchFamily="34" charset="0"/>
                <a:cs typeface="Arial" pitchFamily="34" charset="0"/>
              </a:rPr>
            </a:br>
            <a:r>
              <a:rPr lang="en-US" sz="2400" dirty="0" smtClean="0">
                <a:latin typeface="Arial" pitchFamily="34" charset="0"/>
                <a:cs typeface="Arial" pitchFamily="34" charset="0"/>
              </a:rPr>
              <a:t>system of linear equations</a:t>
            </a:r>
            <a:endParaRPr lang="en-US" sz="2400" dirty="0">
              <a:latin typeface="Arial" pitchFamily="34" charset="0"/>
              <a:cs typeface="Arial" pitchFamily="34" charset="0"/>
            </a:endParaRPr>
          </a:p>
        </p:txBody>
      </p:sp>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367108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8800" y="304800"/>
            <a:ext cx="5486400" cy="707886"/>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An ordered pair solves a system if the ordered pair makes both equations true.</a:t>
            </a:r>
            <a:endParaRPr lang="en-US" sz="2000" dirty="0">
              <a:latin typeface="Arial" panose="020B0604020202020204" pitchFamily="34" charset="0"/>
              <a:cs typeface="Arial" panose="020B0604020202020204"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870119747"/>
              </p:ext>
            </p:extLst>
          </p:nvPr>
        </p:nvGraphicFramePr>
        <p:xfrm>
          <a:off x="2109427" y="3655941"/>
          <a:ext cx="1040535" cy="389659"/>
        </p:xfrm>
        <a:graphic>
          <a:graphicData uri="http://schemas.openxmlformats.org/presentationml/2006/ole">
            <mc:AlternateContent xmlns:mc="http://schemas.openxmlformats.org/markup-compatibility/2006">
              <mc:Choice xmlns:v="urn:schemas-microsoft-com:vml" Requires="v">
                <p:oleObj spid="_x0000_s58624" name="Equation" r:id="rId3" imgW="406080" imgH="152280" progId="Equation.DSMT4">
                  <p:embed/>
                </p:oleObj>
              </mc:Choice>
              <mc:Fallback>
                <p:oleObj name="Equation" r:id="rId3" imgW="406080" imgH="152280" progId="Equation.DSMT4">
                  <p:embed/>
                  <p:pic>
                    <p:nvPicPr>
                      <p:cNvPr id="0" name=""/>
                      <p:cNvPicPr>
                        <a:picLocks noChangeAspect="1" noChangeArrowheads="1"/>
                      </p:cNvPicPr>
                      <p:nvPr/>
                    </p:nvPicPr>
                    <p:blipFill>
                      <a:blip r:embed="rId4"/>
                      <a:srcRect/>
                      <a:stretch>
                        <a:fillRect/>
                      </a:stretch>
                    </p:blipFill>
                    <p:spPr bwMode="auto">
                      <a:xfrm>
                        <a:off x="2109427" y="3655941"/>
                        <a:ext cx="1040535" cy="389659"/>
                      </a:xfrm>
                      <a:prstGeom prst="rect">
                        <a:avLst/>
                      </a:prstGeom>
                      <a:noFill/>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79623907"/>
              </p:ext>
            </p:extLst>
          </p:nvPr>
        </p:nvGraphicFramePr>
        <p:xfrm>
          <a:off x="5791200" y="3657600"/>
          <a:ext cx="944563" cy="419100"/>
        </p:xfrm>
        <a:graphic>
          <a:graphicData uri="http://schemas.openxmlformats.org/presentationml/2006/ole">
            <mc:AlternateContent xmlns:mc="http://schemas.openxmlformats.org/markup-compatibility/2006">
              <mc:Choice xmlns:v="urn:schemas-microsoft-com:vml" Requires="v">
                <p:oleObj spid="_x0000_s58625" name="Equation" r:id="rId5" imgW="342720" imgH="152280" progId="Equation.DSMT4">
                  <p:embed/>
                </p:oleObj>
              </mc:Choice>
              <mc:Fallback>
                <p:oleObj name="Equation" r:id="rId5" imgW="342720" imgH="152280" progId="Equation.DSMT4">
                  <p:embed/>
                  <p:pic>
                    <p:nvPicPr>
                      <p:cNvPr id="0" name=""/>
                      <p:cNvPicPr>
                        <a:picLocks noChangeAspect="1" noChangeArrowheads="1"/>
                      </p:cNvPicPr>
                      <p:nvPr/>
                    </p:nvPicPr>
                    <p:blipFill>
                      <a:blip r:embed="rId6"/>
                      <a:srcRect/>
                      <a:stretch>
                        <a:fillRect/>
                      </a:stretch>
                    </p:blipFill>
                    <p:spPr bwMode="auto">
                      <a:xfrm>
                        <a:off x="5791200" y="3657600"/>
                        <a:ext cx="944563" cy="419100"/>
                      </a:xfrm>
                      <a:prstGeom prst="rect">
                        <a:avLst/>
                      </a:prstGeom>
                      <a:noFill/>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891714932"/>
              </p:ext>
            </p:extLst>
          </p:nvPr>
        </p:nvGraphicFramePr>
        <p:xfrm>
          <a:off x="2428628" y="4419600"/>
          <a:ext cx="4362945" cy="484909"/>
        </p:xfrm>
        <a:graphic>
          <a:graphicData uri="http://schemas.openxmlformats.org/presentationml/2006/ole">
            <mc:AlternateContent xmlns:mc="http://schemas.openxmlformats.org/markup-compatibility/2006">
              <mc:Choice xmlns:v="urn:schemas-microsoft-com:vml" Requires="v">
                <p:oleObj spid="_x0000_s58626" name="Equation" r:id="rId7" imgW="1828800" imgH="203040" progId="Equation.DSMT4">
                  <p:embed/>
                </p:oleObj>
              </mc:Choice>
              <mc:Fallback>
                <p:oleObj name="Equation" r:id="rId7" imgW="1828800" imgH="203040" progId="Equation.DSMT4">
                  <p:embed/>
                  <p:pic>
                    <p:nvPicPr>
                      <p:cNvPr id="0" name=""/>
                      <p:cNvPicPr>
                        <a:picLocks noChangeAspect="1" noChangeArrowheads="1"/>
                      </p:cNvPicPr>
                      <p:nvPr/>
                    </p:nvPicPr>
                    <p:blipFill>
                      <a:blip r:embed="rId8"/>
                      <a:srcRect/>
                      <a:stretch>
                        <a:fillRect/>
                      </a:stretch>
                    </p:blipFill>
                    <p:spPr bwMode="auto">
                      <a:xfrm>
                        <a:off x="2428628" y="4419600"/>
                        <a:ext cx="4362945" cy="484909"/>
                      </a:xfrm>
                      <a:prstGeom prst="rect">
                        <a:avLst/>
                      </a:prstGeom>
                      <a:noFill/>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708305622"/>
              </p:ext>
            </p:extLst>
          </p:nvPr>
        </p:nvGraphicFramePr>
        <p:xfrm>
          <a:off x="1539875" y="1371600"/>
          <a:ext cx="6140450" cy="1039813"/>
        </p:xfrm>
        <a:graphic>
          <a:graphicData uri="http://schemas.openxmlformats.org/presentationml/2006/ole">
            <mc:AlternateContent xmlns:mc="http://schemas.openxmlformats.org/markup-compatibility/2006">
              <mc:Choice xmlns:v="urn:schemas-microsoft-com:vml" Requires="v">
                <p:oleObj spid="_x0000_s58627" name="Document" r:id="rId9" imgW="2698336" imgH="454210" progId="Word.Document.12">
                  <p:embed/>
                </p:oleObj>
              </mc:Choice>
              <mc:Fallback>
                <p:oleObj name="Document" r:id="rId9" imgW="2698336" imgH="454210" progId="Word.Document.12">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39875" y="1371600"/>
                        <a:ext cx="6140450"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Footer Placeholder 4"/>
          <p:cNvSpPr>
            <a:spLocks noGrp="1"/>
          </p:cNvSpPr>
          <p:nvPr>
            <p:ph type="ftr" sz="quarter" idx="10"/>
          </p:nvPr>
        </p:nvSpPr>
        <p:spPr/>
        <p:txBody>
          <a:bodyPr/>
          <a:lstStyle/>
          <a:p>
            <a:r>
              <a:rPr lang="en-US" smtClean="0"/>
              <a:t>Copyright 2014 Scott Storla</a:t>
            </a:r>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877027900"/>
              </p:ext>
            </p:extLst>
          </p:nvPr>
        </p:nvGraphicFramePr>
        <p:xfrm>
          <a:off x="1769053" y="2976707"/>
          <a:ext cx="1853045" cy="520988"/>
        </p:xfrm>
        <a:graphic>
          <a:graphicData uri="http://schemas.openxmlformats.org/presentationml/2006/ole">
            <mc:AlternateContent xmlns:mc="http://schemas.openxmlformats.org/markup-compatibility/2006">
              <mc:Choice xmlns:v="urn:schemas-microsoft-com:vml" Requires="v">
                <p:oleObj spid="_x0000_s58628" name="Equation" r:id="rId11" imgW="723600" imgH="203040" progId="Equation.DSMT4">
                  <p:embed/>
                </p:oleObj>
              </mc:Choice>
              <mc:Fallback>
                <p:oleObj name="Equation" r:id="rId11" imgW="723600" imgH="203040" progId="Equation.DSMT4">
                  <p:embed/>
                  <p:pic>
                    <p:nvPicPr>
                      <p:cNvPr id="0" name="Object 5"/>
                      <p:cNvPicPr>
                        <a:picLocks noChangeAspect="1" noChangeArrowheads="1"/>
                      </p:cNvPicPr>
                      <p:nvPr/>
                    </p:nvPicPr>
                    <p:blipFill>
                      <a:blip r:embed="rId12"/>
                      <a:srcRect/>
                      <a:stretch>
                        <a:fillRect/>
                      </a:stretch>
                    </p:blipFill>
                    <p:spPr bwMode="auto">
                      <a:xfrm>
                        <a:off x="1769053" y="2976707"/>
                        <a:ext cx="1853045" cy="52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142654708"/>
              </p:ext>
            </p:extLst>
          </p:nvPr>
        </p:nvGraphicFramePr>
        <p:xfrm>
          <a:off x="1970087" y="2438400"/>
          <a:ext cx="1301750" cy="422852"/>
        </p:xfrm>
        <a:graphic>
          <a:graphicData uri="http://schemas.openxmlformats.org/presentationml/2006/ole">
            <mc:AlternateContent xmlns:mc="http://schemas.openxmlformats.org/markup-compatibility/2006">
              <mc:Choice xmlns:v="urn:schemas-microsoft-com:vml" Requires="v">
                <p:oleObj spid="_x0000_s58629" name="Equation" r:id="rId13" imgW="507960" imgH="164880" progId="Equation.DSMT4">
                  <p:embed/>
                </p:oleObj>
              </mc:Choice>
              <mc:Fallback>
                <p:oleObj name="Equation" r:id="rId13" imgW="507960" imgH="164880" progId="Equation.DSMT4">
                  <p:embed/>
                  <p:pic>
                    <p:nvPicPr>
                      <p:cNvPr id="0" name="Object 5"/>
                      <p:cNvPicPr>
                        <a:picLocks noChangeAspect="1" noChangeArrowheads="1"/>
                      </p:cNvPicPr>
                      <p:nvPr/>
                    </p:nvPicPr>
                    <p:blipFill>
                      <a:blip r:embed="rId14"/>
                      <a:srcRect/>
                      <a:stretch>
                        <a:fillRect/>
                      </a:stretch>
                    </p:blipFill>
                    <p:spPr bwMode="auto">
                      <a:xfrm>
                        <a:off x="1970087" y="2438400"/>
                        <a:ext cx="1301750" cy="4228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744618848"/>
              </p:ext>
            </p:extLst>
          </p:nvPr>
        </p:nvGraphicFramePr>
        <p:xfrm>
          <a:off x="5181600" y="2971800"/>
          <a:ext cx="2168525" cy="560387"/>
        </p:xfrm>
        <a:graphic>
          <a:graphicData uri="http://schemas.openxmlformats.org/presentationml/2006/ole">
            <mc:AlternateContent xmlns:mc="http://schemas.openxmlformats.org/markup-compatibility/2006">
              <mc:Choice xmlns:v="urn:schemas-microsoft-com:vml" Requires="v">
                <p:oleObj spid="_x0000_s58630" name="Equation" r:id="rId15" imgW="787320" imgH="203040" progId="Equation.DSMT4">
                  <p:embed/>
                </p:oleObj>
              </mc:Choice>
              <mc:Fallback>
                <p:oleObj name="Equation" r:id="rId15" imgW="787320" imgH="203040" progId="Equation.DSMT4">
                  <p:embed/>
                  <p:pic>
                    <p:nvPicPr>
                      <p:cNvPr id="0" name="Object 6"/>
                      <p:cNvPicPr>
                        <a:picLocks noChangeAspect="1" noChangeArrowheads="1"/>
                      </p:cNvPicPr>
                      <p:nvPr/>
                    </p:nvPicPr>
                    <p:blipFill>
                      <a:blip r:embed="rId16"/>
                      <a:srcRect/>
                      <a:stretch>
                        <a:fillRect/>
                      </a:stretch>
                    </p:blipFill>
                    <p:spPr bwMode="auto">
                      <a:xfrm>
                        <a:off x="5181600" y="2971800"/>
                        <a:ext cx="2168525" cy="56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241335216"/>
              </p:ext>
            </p:extLst>
          </p:nvPr>
        </p:nvGraphicFramePr>
        <p:xfrm>
          <a:off x="5334000" y="2438400"/>
          <a:ext cx="1573213" cy="454025"/>
        </p:xfrm>
        <a:graphic>
          <a:graphicData uri="http://schemas.openxmlformats.org/presentationml/2006/ole">
            <mc:AlternateContent xmlns:mc="http://schemas.openxmlformats.org/markup-compatibility/2006">
              <mc:Choice xmlns:v="urn:schemas-microsoft-com:vml" Requires="v">
                <p:oleObj spid="_x0000_s58631" name="Equation" r:id="rId17" imgW="571320" imgH="164880" progId="Equation.DSMT4">
                  <p:embed/>
                </p:oleObj>
              </mc:Choice>
              <mc:Fallback>
                <p:oleObj name="Equation" r:id="rId17" imgW="571320" imgH="164880" progId="Equation.DSMT4">
                  <p:embed/>
                  <p:pic>
                    <p:nvPicPr>
                      <p:cNvPr id="0" name="Object 6"/>
                      <p:cNvPicPr>
                        <a:picLocks noChangeAspect="1" noChangeArrowheads="1"/>
                      </p:cNvPicPr>
                      <p:nvPr/>
                    </p:nvPicPr>
                    <p:blipFill>
                      <a:blip r:embed="rId18"/>
                      <a:srcRect/>
                      <a:stretch>
                        <a:fillRect/>
                      </a:stretch>
                    </p:blipFill>
                    <p:spPr bwMode="auto">
                      <a:xfrm>
                        <a:off x="5334000" y="2438400"/>
                        <a:ext cx="1573213"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187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844010533"/>
              </p:ext>
            </p:extLst>
          </p:nvPr>
        </p:nvGraphicFramePr>
        <p:xfrm>
          <a:off x="1981200" y="874712"/>
          <a:ext cx="5854700" cy="1027112"/>
        </p:xfrm>
        <a:graphic>
          <a:graphicData uri="http://schemas.openxmlformats.org/presentationml/2006/ole">
            <mc:AlternateContent xmlns:mc="http://schemas.openxmlformats.org/markup-compatibility/2006">
              <mc:Choice xmlns:v="urn:schemas-microsoft-com:vml" Requires="v">
                <p:oleObj spid="_x0000_s59483" name="Document" r:id="rId3" imgW="2569329" imgH="448460" progId="Word.Document.12">
                  <p:embed/>
                </p:oleObj>
              </mc:Choice>
              <mc:Fallback>
                <p:oleObj name="Document" r:id="rId3" imgW="2569329" imgH="448460" progId="Word.Documen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874712"/>
                        <a:ext cx="5854700"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860234509"/>
              </p:ext>
            </p:extLst>
          </p:nvPr>
        </p:nvGraphicFramePr>
        <p:xfrm>
          <a:off x="1905000" y="2474912"/>
          <a:ext cx="5621337" cy="1030288"/>
        </p:xfrm>
        <a:graphic>
          <a:graphicData uri="http://schemas.openxmlformats.org/presentationml/2006/ole">
            <mc:AlternateContent xmlns:mc="http://schemas.openxmlformats.org/markup-compatibility/2006">
              <mc:Choice xmlns:v="urn:schemas-microsoft-com:vml" Requires="v">
                <p:oleObj spid="_x0000_s59484" name="Document" r:id="rId5" imgW="2467348" imgH="449898" progId="Word.Document.12">
                  <p:embed/>
                </p:oleObj>
              </mc:Choice>
              <mc:Fallback>
                <p:oleObj name="Document" r:id="rId5" imgW="2467348" imgH="449898" progId="Word.Document.12">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474912"/>
                        <a:ext cx="5621337"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324855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1676400"/>
            <a:ext cx="73914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“Solving” a system graphically</a:t>
            </a:r>
            <a:endParaRPr lang="en-US" sz="2400" dirty="0">
              <a:latin typeface="Arial" pitchFamily="34" charset="0"/>
              <a:cs typeface="Arial" pitchFamily="34" charset="0"/>
            </a:endParaRP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spTree>
    <p:extLst>
      <p:ext uri="{BB962C8B-B14F-4D97-AF65-F5344CB8AC3E}">
        <p14:creationId xmlns:p14="http://schemas.microsoft.com/office/powerpoint/2010/main" val="2083487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7300" y="152400"/>
            <a:ext cx="6629400" cy="1366528"/>
          </a:xfrm>
          <a:prstGeom prst="rect">
            <a:avLst/>
          </a:prstGeom>
        </p:spPr>
        <p:txBody>
          <a:bodyPr wrap="square">
            <a:spAutoFit/>
          </a:bodyPr>
          <a:lstStyle/>
          <a:p>
            <a:pPr marL="285750" marR="167005">
              <a:lnSpc>
                <a:spcPct val="115000"/>
              </a:lnSpc>
              <a:spcBef>
                <a:spcPts val="0"/>
              </a:spcBef>
              <a:spcAft>
                <a:spcPts val="600"/>
              </a:spcAft>
            </a:pPr>
            <a:r>
              <a:rPr lang="en-US" dirty="0">
                <a:latin typeface="Arial"/>
                <a:ea typeface="Calibri"/>
                <a:cs typeface="Arial"/>
              </a:rPr>
              <a:t>A student in a </a:t>
            </a:r>
            <a:r>
              <a:rPr lang="en-US" dirty="0" smtClean="0">
                <a:latin typeface="Arial"/>
                <a:ea typeface="Calibri"/>
                <a:cs typeface="Arial"/>
              </a:rPr>
              <a:t>math class </a:t>
            </a:r>
            <a:r>
              <a:rPr lang="en-US" dirty="0">
                <a:latin typeface="Arial"/>
                <a:ea typeface="Calibri"/>
                <a:cs typeface="Arial"/>
              </a:rPr>
              <a:t>has decided  to hire a tutor. One tutor, Matt, asks $100 for the semester and then charges $10 per hour. A second tutor, Keisha, charges a flat rate of $15 per hour.  Which tutor is the “better buy</a:t>
            </a:r>
            <a:r>
              <a:rPr lang="en-US" dirty="0" smtClean="0">
                <a:latin typeface="Arial"/>
                <a:ea typeface="Calibri"/>
                <a:cs typeface="Arial"/>
              </a:rPr>
              <a:t>”?</a:t>
            </a:r>
            <a:endParaRPr lang="en-US" sz="1100" dirty="0">
              <a:effectLst/>
              <a:latin typeface="Arial"/>
              <a:ea typeface="Calibri"/>
              <a:cs typeface="Times New Roman"/>
            </a:endParaRPr>
          </a:p>
        </p:txBody>
      </p:sp>
      <p:pic>
        <p:nvPicPr>
          <p:cNvPr id="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981200"/>
            <a:ext cx="3724275" cy="4098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Straight Arrow Connector 7"/>
          <p:cNvCxnSpPr/>
          <p:nvPr/>
        </p:nvCxnSpPr>
        <p:spPr>
          <a:xfrm flipV="1">
            <a:off x="3561673" y="2667000"/>
            <a:ext cx="2123307" cy="1962729"/>
          </a:xfrm>
          <a:prstGeom prst="straightConnector1">
            <a:avLst/>
          </a:prstGeom>
          <a:ln w="38100">
            <a:solidFill>
              <a:schemeClr val="tx1"/>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sp>
        <p:nvSpPr>
          <p:cNvPr id="9" name="Oval 8"/>
          <p:cNvSpPr>
            <a:spLocks noChangeAspect="1"/>
          </p:cNvSpPr>
          <p:nvPr/>
        </p:nvSpPr>
        <p:spPr>
          <a:xfrm>
            <a:off x="3495964" y="4562764"/>
            <a:ext cx="133350" cy="1333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Oval 9"/>
          <p:cNvSpPr>
            <a:spLocks noChangeAspect="1"/>
          </p:cNvSpPr>
          <p:nvPr/>
        </p:nvSpPr>
        <p:spPr>
          <a:xfrm>
            <a:off x="4360138" y="3738436"/>
            <a:ext cx="133350" cy="1333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Oval 10"/>
          <p:cNvSpPr>
            <a:spLocks noChangeAspect="1"/>
          </p:cNvSpPr>
          <p:nvPr/>
        </p:nvSpPr>
        <p:spPr>
          <a:xfrm>
            <a:off x="3497019" y="5382492"/>
            <a:ext cx="133350" cy="1333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p:cNvSpPr>
            <a:spLocks noChangeAspect="1"/>
          </p:cNvSpPr>
          <p:nvPr/>
        </p:nvSpPr>
        <p:spPr>
          <a:xfrm>
            <a:off x="4367351" y="4154056"/>
            <a:ext cx="133350" cy="1333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13" name="Straight Arrow Connector 12"/>
          <p:cNvCxnSpPr/>
          <p:nvPr/>
        </p:nvCxnSpPr>
        <p:spPr>
          <a:xfrm flipV="1">
            <a:off x="3561672" y="2286000"/>
            <a:ext cx="2229528" cy="3170095"/>
          </a:xfrm>
          <a:prstGeom prst="straightConnector1">
            <a:avLst/>
          </a:prstGeom>
          <a:ln w="38100">
            <a:solidFill>
              <a:schemeClr val="tx1"/>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graphicFrame>
        <p:nvGraphicFramePr>
          <p:cNvPr id="17" name="Object 16"/>
          <p:cNvGraphicFramePr>
            <a:graphicFrameLocks noChangeAspect="1"/>
          </p:cNvGraphicFramePr>
          <p:nvPr>
            <p:extLst>
              <p:ext uri="{D42A27DB-BD31-4B8C-83A1-F6EECF244321}">
                <p14:modId xmlns:p14="http://schemas.microsoft.com/office/powerpoint/2010/main" val="1450283943"/>
              </p:ext>
            </p:extLst>
          </p:nvPr>
        </p:nvGraphicFramePr>
        <p:xfrm>
          <a:off x="2667000" y="2819400"/>
          <a:ext cx="2270125" cy="477837"/>
        </p:xfrm>
        <a:graphic>
          <a:graphicData uri="http://schemas.openxmlformats.org/presentationml/2006/ole">
            <mc:AlternateContent xmlns:mc="http://schemas.openxmlformats.org/markup-compatibility/2006">
              <mc:Choice xmlns:v="urn:schemas-microsoft-com:vml" Requires="v">
                <p:oleObj spid="_x0000_s17593" name="Equation" r:id="rId4" imgW="1714320" imgH="355320" progId="Equation.DSMT4">
                  <p:embed/>
                </p:oleObj>
              </mc:Choice>
              <mc:Fallback>
                <p:oleObj name="Equation" r:id="rId4" imgW="1714320" imgH="355320" progId="Equation.DSMT4">
                  <p:embed/>
                  <p:pic>
                    <p:nvPicPr>
                      <p:cNvPr id="0" name=""/>
                      <p:cNvPicPr>
                        <a:picLocks noChangeAspect="1" noChangeArrowheads="1"/>
                      </p:cNvPicPr>
                      <p:nvPr/>
                    </p:nvPicPr>
                    <p:blipFill>
                      <a:blip r:embed="rId5"/>
                      <a:srcRect/>
                      <a:stretch>
                        <a:fillRect/>
                      </a:stretch>
                    </p:blipFill>
                    <p:spPr bwMode="auto">
                      <a:xfrm>
                        <a:off x="2667000" y="2819400"/>
                        <a:ext cx="2270125" cy="4778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592056039"/>
              </p:ext>
            </p:extLst>
          </p:nvPr>
        </p:nvGraphicFramePr>
        <p:xfrm>
          <a:off x="4354138" y="4419600"/>
          <a:ext cx="1295400" cy="801688"/>
        </p:xfrm>
        <a:graphic>
          <a:graphicData uri="http://schemas.openxmlformats.org/presentationml/2006/ole">
            <mc:AlternateContent xmlns:mc="http://schemas.openxmlformats.org/markup-compatibility/2006">
              <mc:Choice xmlns:v="urn:schemas-microsoft-com:vml" Requires="v">
                <p:oleObj spid="_x0000_s17594" name="Equation" r:id="rId6" imgW="977760" imgH="596880" progId="Equation.DSMT4">
                  <p:embed/>
                </p:oleObj>
              </mc:Choice>
              <mc:Fallback>
                <p:oleObj name="Equation" r:id="rId6" imgW="977760" imgH="596880" progId="Equation.DSMT4">
                  <p:embed/>
                  <p:pic>
                    <p:nvPicPr>
                      <p:cNvPr id="0" name="Object 16"/>
                      <p:cNvPicPr>
                        <a:picLocks noChangeAspect="1" noChangeArrowheads="1"/>
                      </p:cNvPicPr>
                      <p:nvPr/>
                    </p:nvPicPr>
                    <p:blipFill>
                      <a:blip r:embed="rId7"/>
                      <a:srcRect/>
                      <a:stretch>
                        <a:fillRect/>
                      </a:stretch>
                    </p:blipFill>
                    <p:spPr bwMode="auto">
                      <a:xfrm>
                        <a:off x="4354138" y="4419600"/>
                        <a:ext cx="1295400" cy="8016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Footer Placeholder 2"/>
          <p:cNvSpPr>
            <a:spLocks noGrp="1"/>
          </p:cNvSpPr>
          <p:nvPr>
            <p:ph type="ftr" sz="quarter" idx="10"/>
          </p:nvPr>
        </p:nvSpPr>
        <p:spPr/>
        <p:txBody>
          <a:bodyPr/>
          <a:lstStyle/>
          <a:p>
            <a:r>
              <a:rPr lang="en-US" smtClean="0"/>
              <a:t>Copyright 2014 Scott Storla</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heel(1)">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heel(1)">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heel(1)">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57300" y="152400"/>
            <a:ext cx="6629400" cy="1366528"/>
          </a:xfrm>
          <a:prstGeom prst="rect">
            <a:avLst/>
          </a:prstGeom>
        </p:spPr>
        <p:txBody>
          <a:bodyPr wrap="square">
            <a:spAutoFit/>
          </a:bodyPr>
          <a:lstStyle/>
          <a:p>
            <a:pPr marL="285750" marR="167005">
              <a:lnSpc>
                <a:spcPct val="115000"/>
              </a:lnSpc>
              <a:spcBef>
                <a:spcPts val="0"/>
              </a:spcBef>
              <a:spcAft>
                <a:spcPts val="600"/>
              </a:spcAft>
            </a:pPr>
            <a:r>
              <a:rPr lang="en-US" dirty="0">
                <a:latin typeface="Arial"/>
                <a:ea typeface="Calibri"/>
                <a:cs typeface="Arial"/>
              </a:rPr>
              <a:t>A student in a </a:t>
            </a:r>
            <a:r>
              <a:rPr lang="en-US" dirty="0" smtClean="0">
                <a:latin typeface="Arial"/>
                <a:ea typeface="Calibri"/>
                <a:cs typeface="Arial"/>
              </a:rPr>
              <a:t>math class </a:t>
            </a:r>
            <a:r>
              <a:rPr lang="en-US" dirty="0">
                <a:latin typeface="Arial"/>
                <a:ea typeface="Calibri"/>
                <a:cs typeface="Arial"/>
              </a:rPr>
              <a:t>has decided  to hire a tutor. One tutor, Matt, asks $100 for the semester and then charges $10 per hour. A second tutor, Keisha, charges a flat rate of $15 per hour.  Which tutor is the “better buy”?</a:t>
            </a:r>
            <a:endParaRPr lang="en-US" sz="1100" dirty="0">
              <a:effectLst/>
              <a:latin typeface="Arial"/>
              <a:ea typeface="Calibri"/>
              <a:cs typeface="Times New Roman"/>
            </a:endParaRPr>
          </a:p>
        </p:txBody>
      </p:sp>
      <p:sp>
        <p:nvSpPr>
          <p:cNvPr id="2" name="Footer Placeholder 1"/>
          <p:cNvSpPr>
            <a:spLocks noGrp="1"/>
          </p:cNvSpPr>
          <p:nvPr>
            <p:ph type="ftr" sz="quarter" idx="10"/>
          </p:nvPr>
        </p:nvSpPr>
        <p:spPr/>
        <p:txBody>
          <a:bodyPr/>
          <a:lstStyle/>
          <a:p>
            <a:r>
              <a:rPr lang="en-US" smtClean="0"/>
              <a:t>Copyright 2014 Scott Storla</a:t>
            </a:r>
            <a:endParaRPr lang="en-US"/>
          </a:p>
        </p:txBody>
      </p:sp>
      <p:pic>
        <p:nvPicPr>
          <p:cNvPr id="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3965" y="1972336"/>
            <a:ext cx="3724275" cy="4098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Straight Arrow Connector 8"/>
          <p:cNvCxnSpPr/>
          <p:nvPr/>
        </p:nvCxnSpPr>
        <p:spPr>
          <a:xfrm flipV="1">
            <a:off x="3561673" y="2656367"/>
            <a:ext cx="2123307" cy="1962729"/>
          </a:xfrm>
          <a:prstGeom prst="straightConnector1">
            <a:avLst/>
          </a:prstGeom>
          <a:ln w="38100">
            <a:solidFill>
              <a:schemeClr val="tx1"/>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561672" y="2264735"/>
            <a:ext cx="2229528" cy="3170094"/>
          </a:xfrm>
          <a:prstGeom prst="straightConnector1">
            <a:avLst/>
          </a:prstGeom>
          <a:ln w="38100">
            <a:solidFill>
              <a:schemeClr val="tx1"/>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3540406" y="2994301"/>
            <a:ext cx="1772328" cy="24405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5312734" y="2262965"/>
            <a:ext cx="838200" cy="71083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506102" y="4237786"/>
            <a:ext cx="3380598" cy="383823"/>
          </a:xfrm>
          <a:prstGeom prst="rect">
            <a:avLst/>
          </a:prstGeom>
          <a:solidFill>
            <a:schemeClr val="bg1"/>
          </a:solidFill>
        </p:spPr>
        <p:txBody>
          <a:bodyPr wrap="square">
            <a:spAutoFit/>
          </a:bodyPr>
          <a:lstStyle/>
          <a:p>
            <a:pPr marR="167005">
              <a:lnSpc>
                <a:spcPct val="115000"/>
              </a:lnSpc>
              <a:spcBef>
                <a:spcPts val="0"/>
              </a:spcBef>
              <a:spcAft>
                <a:spcPts val="600"/>
              </a:spcAft>
            </a:pPr>
            <a:r>
              <a:rPr lang="en-US" dirty="0" smtClean="0">
                <a:solidFill>
                  <a:srgbClr val="FF0000"/>
                </a:solidFill>
                <a:latin typeface="Arial"/>
                <a:ea typeface="Calibri"/>
                <a:cs typeface="Arial"/>
              </a:rPr>
              <a:t>Keisha is the better buy.</a:t>
            </a:r>
            <a:endParaRPr lang="en-US" sz="1100" dirty="0">
              <a:solidFill>
                <a:srgbClr val="FF0000"/>
              </a:solidFill>
              <a:effectLst/>
              <a:latin typeface="Arial"/>
              <a:ea typeface="Calibri"/>
              <a:cs typeface="Times New Roman"/>
            </a:endParaRPr>
          </a:p>
        </p:txBody>
      </p:sp>
      <p:sp>
        <p:nvSpPr>
          <p:cNvPr id="13" name="Rectangle 12"/>
          <p:cNvSpPr/>
          <p:nvPr/>
        </p:nvSpPr>
        <p:spPr>
          <a:xfrm>
            <a:off x="5768163" y="2624114"/>
            <a:ext cx="2720057" cy="383823"/>
          </a:xfrm>
          <a:prstGeom prst="rect">
            <a:avLst/>
          </a:prstGeom>
          <a:solidFill>
            <a:schemeClr val="bg1"/>
          </a:solidFill>
        </p:spPr>
        <p:txBody>
          <a:bodyPr wrap="square">
            <a:spAutoFit/>
          </a:bodyPr>
          <a:lstStyle/>
          <a:p>
            <a:pPr marR="167005">
              <a:lnSpc>
                <a:spcPct val="115000"/>
              </a:lnSpc>
              <a:spcBef>
                <a:spcPts val="0"/>
              </a:spcBef>
              <a:spcAft>
                <a:spcPts val="600"/>
              </a:spcAft>
            </a:pPr>
            <a:r>
              <a:rPr lang="en-US" dirty="0" smtClean="0">
                <a:solidFill>
                  <a:srgbClr val="00B0F0"/>
                </a:solidFill>
                <a:latin typeface="Arial"/>
                <a:ea typeface="Calibri"/>
                <a:cs typeface="Arial"/>
              </a:rPr>
              <a:t>Matt is the better buy.</a:t>
            </a:r>
            <a:endParaRPr lang="en-US" sz="1100" dirty="0">
              <a:solidFill>
                <a:srgbClr val="00B0F0"/>
              </a:solidFill>
              <a:effectLst/>
              <a:latin typeface="Arial"/>
              <a:ea typeface="Calibri"/>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left)">
                                      <p:cBhvr>
                                        <p:cTn id="16" dur="500"/>
                                        <p:tgtEl>
                                          <p:spTgt spid="6"/>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3371</TotalTime>
  <Words>1142</Words>
  <Application>Microsoft Office PowerPoint</Application>
  <PresentationFormat>On-screen Show (4:3)</PresentationFormat>
  <Paragraphs>110</Paragraphs>
  <Slides>33</Slides>
  <Notes>4</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33</vt:i4>
      </vt:variant>
    </vt:vector>
  </HeadingPairs>
  <TitlesOfParts>
    <vt:vector size="37" baseType="lpstr">
      <vt:lpstr>Office Theme</vt:lpstr>
      <vt:lpstr>Equation</vt:lpstr>
      <vt:lpstr>MathType 6.0 Equation</vt:lpstr>
      <vt:lpstr>Document</vt:lpstr>
      <vt:lpstr>Linear Systems</vt:lpstr>
      <vt:lpstr>A linear system can be presented symbolically, as a graph, as a data table or in English.</vt:lpstr>
      <vt:lpstr>PowerPoint Presentation</vt:lpstr>
      <vt:lpstr>Checking the solution of a  system of linear equations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Graphing using the intercept method</vt:lpstr>
      <vt:lpstr>PowerPoint Presentation</vt:lpstr>
      <vt:lpstr>PowerPoint Presentation</vt:lpstr>
      <vt:lpstr>PowerPoint Presentation</vt:lpstr>
      <vt:lpstr>PowerPoint Presentation</vt:lpstr>
      <vt:lpstr>PowerPoint Presentation</vt:lpstr>
      <vt:lpstr>Applying Linear Systems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Special Cases</vt:lpstr>
      <vt:lpstr>What if the system shares no common point.</vt:lpstr>
      <vt:lpstr>What if the system shares all points in common.</vt:lpstr>
      <vt:lpstr>The vocabulary of solutions.</vt:lpstr>
      <vt:lpstr>Use the slope and y-intercept to decide if the system is inconsistent, consistent and dependent or consistent and independent.  If the system is consistent find the solution(s).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Linear Systems</dc:title>
  <dc:creator>sas</dc:creator>
  <cp:lastModifiedBy>sas</cp:lastModifiedBy>
  <cp:revision>95</cp:revision>
  <dcterms:created xsi:type="dcterms:W3CDTF">2012-01-24T15:30:01Z</dcterms:created>
  <dcterms:modified xsi:type="dcterms:W3CDTF">2014-10-13T17:46:25Z</dcterms:modified>
</cp:coreProperties>
</file>