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256" r:id="rId2"/>
    <p:sldId id="536" r:id="rId3"/>
    <p:sldId id="923" r:id="rId4"/>
    <p:sldId id="895" r:id="rId5"/>
    <p:sldId id="689" r:id="rId6"/>
    <p:sldId id="929" r:id="rId7"/>
    <p:sldId id="906" r:id="rId8"/>
    <p:sldId id="545" r:id="rId9"/>
    <p:sldId id="546" r:id="rId10"/>
    <p:sldId id="548" r:id="rId11"/>
    <p:sldId id="550" r:id="rId12"/>
    <p:sldId id="948" r:id="rId13"/>
    <p:sldId id="928" r:id="rId14"/>
    <p:sldId id="877" r:id="rId15"/>
    <p:sldId id="949" r:id="rId16"/>
    <p:sldId id="896" r:id="rId17"/>
    <p:sldId id="943" r:id="rId18"/>
    <p:sldId id="944" r:id="rId19"/>
    <p:sldId id="945" r:id="rId20"/>
    <p:sldId id="702" r:id="rId21"/>
    <p:sldId id="771" r:id="rId22"/>
    <p:sldId id="933" r:id="rId23"/>
    <p:sldId id="934" r:id="rId24"/>
    <p:sldId id="712" r:id="rId25"/>
    <p:sldId id="935" r:id="rId26"/>
    <p:sldId id="936" r:id="rId27"/>
    <p:sldId id="937" r:id="rId28"/>
    <p:sldId id="938" r:id="rId29"/>
    <p:sldId id="950" r:id="rId30"/>
    <p:sldId id="951" r:id="rId31"/>
    <p:sldId id="744" r:id="rId32"/>
    <p:sldId id="925" r:id="rId33"/>
    <p:sldId id="957" r:id="rId34"/>
    <p:sldId id="956" r:id="rId35"/>
    <p:sldId id="939" r:id="rId36"/>
    <p:sldId id="952" r:id="rId37"/>
    <p:sldId id="779" r:id="rId38"/>
    <p:sldId id="884" r:id="rId39"/>
    <p:sldId id="786" r:id="rId40"/>
    <p:sldId id="885" r:id="rId41"/>
    <p:sldId id="886" r:id="rId42"/>
    <p:sldId id="887" r:id="rId43"/>
    <p:sldId id="888" r:id="rId44"/>
    <p:sldId id="889" r:id="rId45"/>
    <p:sldId id="953" r:id="rId46"/>
    <p:sldId id="954" r:id="rId47"/>
    <p:sldId id="940" r:id="rId48"/>
    <p:sldId id="815" r:id="rId49"/>
    <p:sldId id="825" r:id="rId50"/>
    <p:sldId id="941" r:id="rId51"/>
    <p:sldId id="955" r:id="rId52"/>
    <p:sldId id="822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n Introduction" id="{8AA7A038-7FCE-46FD-B755-157C6D32C88B}">
          <p14:sldIdLst>
            <p14:sldId id="256"/>
            <p14:sldId id="536"/>
            <p14:sldId id="923"/>
            <p14:sldId id="895"/>
            <p14:sldId id="689"/>
          </p14:sldIdLst>
        </p14:section>
        <p14:section name="Types of slope" id="{8EA4B1B8-8012-42E0-94D3-FC69D6B108D4}">
          <p14:sldIdLst>
            <p14:sldId id="929"/>
            <p14:sldId id="906"/>
            <p14:sldId id="545"/>
            <p14:sldId id="546"/>
            <p14:sldId id="548"/>
            <p14:sldId id="550"/>
          </p14:sldIdLst>
        </p14:section>
        <p14:section name="Reviewing Slope" id="{D607C76C-BBCD-4373-85DA-FCA647A8840F}">
          <p14:sldIdLst>
            <p14:sldId id="948"/>
            <p14:sldId id="928"/>
            <p14:sldId id="877"/>
          </p14:sldIdLst>
        </p14:section>
        <p14:section name="Review y-intercept" id="{0EE47BAD-9A3E-406B-9712-7CC4007D7B41}">
          <p14:sldIdLst>
            <p14:sldId id="949"/>
            <p14:sldId id="896"/>
            <p14:sldId id="943"/>
            <p14:sldId id="944"/>
            <p14:sldId id="945"/>
          </p14:sldIdLst>
        </p14:section>
        <p14:section name="Slope-intercept form b visual" id="{6DF0471C-0B18-4E2A-A31C-1C02495B1D4B}">
          <p14:sldIdLst>
            <p14:sldId id="702"/>
            <p14:sldId id="771"/>
            <p14:sldId id="933"/>
            <p14:sldId id="934"/>
            <p14:sldId id="712"/>
            <p14:sldId id="935"/>
            <p14:sldId id="936"/>
            <p14:sldId id="937"/>
            <p14:sldId id="938"/>
            <p14:sldId id="950"/>
          </p14:sldIdLst>
        </p14:section>
        <p14:section name="Applying the linear function b given" id="{7AAB13EB-D956-49E9-9E5D-E1328160D3A6}">
          <p14:sldIdLst>
            <p14:sldId id="951"/>
            <p14:sldId id="744"/>
            <p14:sldId id="925"/>
            <p14:sldId id="957"/>
            <p14:sldId id="956"/>
          </p14:sldIdLst>
        </p14:section>
        <p14:section name="Using a data table applied b given" id="{AE4FBF3D-857D-4E94-B716-123D6D790347}">
          <p14:sldIdLst>
            <p14:sldId id="939"/>
            <p14:sldId id="952"/>
          </p14:sldIdLst>
        </p14:section>
        <p14:section name="slope interecept algebraic" id="{0BE3C6F0-A775-44AA-AD4E-31F2266D7328}">
          <p14:sldIdLst>
            <p14:sldId id="779"/>
            <p14:sldId id="884"/>
            <p14:sldId id="786"/>
            <p14:sldId id="885"/>
            <p14:sldId id="886"/>
            <p14:sldId id="887"/>
            <p14:sldId id="888"/>
            <p14:sldId id="889"/>
            <p14:sldId id="953"/>
          </p14:sldIdLst>
        </p14:section>
        <p14:section name="Apply slope intercept algebraic y=mx+b" id="{C7098D26-E918-49C0-B4CB-CEB462E34324}">
          <p14:sldIdLst>
            <p14:sldId id="954"/>
            <p14:sldId id="940"/>
            <p14:sldId id="815"/>
            <p14:sldId id="825"/>
            <p14:sldId id="941"/>
            <p14:sldId id="955"/>
          </p14:sldIdLst>
        </p14:section>
        <p14:section name="Meaning from the equation" id="{EF933DE5-8E2B-490F-960D-CC3F3707C51F}">
          <p14:sldIdLst>
            <p14:sldId id="82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72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561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28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5" Type="http://schemas.openxmlformats.org/officeDocument/2006/relationships/image" Target="../media/image97.wmf"/><Relationship Id="rId4" Type="http://schemas.openxmlformats.org/officeDocument/2006/relationships/image" Target="../media/image96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image" Target="../media/image110.wmf"/><Relationship Id="rId7" Type="http://schemas.openxmlformats.org/officeDocument/2006/relationships/image" Target="../media/image114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Relationship Id="rId6" Type="http://schemas.openxmlformats.org/officeDocument/2006/relationships/image" Target="../media/image113.wmf"/><Relationship Id="rId5" Type="http://schemas.openxmlformats.org/officeDocument/2006/relationships/image" Target="../media/image112.wmf"/><Relationship Id="rId4" Type="http://schemas.openxmlformats.org/officeDocument/2006/relationships/image" Target="../media/image1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18.wmf"/><Relationship Id="rId7" Type="http://schemas.openxmlformats.org/officeDocument/2006/relationships/image" Target="../media/image122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75.wmf"/><Relationship Id="rId1" Type="http://schemas.openxmlformats.org/officeDocument/2006/relationships/image" Target="../media/image124.wmf"/><Relationship Id="rId5" Type="http://schemas.openxmlformats.org/officeDocument/2006/relationships/image" Target="../media/image78.wmf"/><Relationship Id="rId4" Type="http://schemas.openxmlformats.org/officeDocument/2006/relationships/image" Target="../media/image12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5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1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4" Type="http://schemas.openxmlformats.org/officeDocument/2006/relationships/image" Target="../media/image14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28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28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28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BB25B-161E-4A88-A0EB-02944BEBACF6}" type="datetimeFigureOut">
              <a:rPr lang="en-US" smtClean="0"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1231-1778-4BC6-9832-73CB91A80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10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D7EC-0BC0-4C3F-A60D-1E1709E5B65B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7906D-C33E-4E37-8CFB-BA55748B97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9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77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89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96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Scott Storla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oleObject" Target="../embeddings/oleObject10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8.wmf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9.bin"/><Relationship Id="rId5" Type="http://schemas.openxmlformats.org/officeDocument/2006/relationships/image" Target="../media/image17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4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2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34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9.wmf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28.wmf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35.png"/><Relationship Id="rId4" Type="http://schemas.openxmlformats.org/officeDocument/2006/relationships/oleObject" Target="../embeddings/oleObject13.bin"/><Relationship Id="rId9" Type="http://schemas.openxmlformats.org/officeDocument/2006/relationships/image" Target="../media/image30.wmf"/><Relationship Id="rId14" Type="http://schemas.openxmlformats.org/officeDocument/2006/relationships/image" Target="../media/image3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6.wmf"/><Relationship Id="rId12" Type="http://schemas.openxmlformats.org/officeDocument/2006/relationships/image" Target="../media/image39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38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3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oleObject" Target="../embeddings/oleObject28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40.wmf"/><Relationship Id="rId12" Type="http://schemas.openxmlformats.org/officeDocument/2006/relationships/image" Target="../media/image45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42.wmf"/><Relationship Id="rId5" Type="http://schemas.openxmlformats.org/officeDocument/2006/relationships/image" Target="../media/image28.wmf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41.wmf"/><Relationship Id="rId14" Type="http://schemas.openxmlformats.org/officeDocument/2006/relationships/image" Target="../media/image4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37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5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6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48.wmf"/><Relationship Id="rId5" Type="http://schemas.openxmlformats.org/officeDocument/2006/relationships/image" Target="../media/image28.wmf"/><Relationship Id="rId15" Type="http://schemas.openxmlformats.org/officeDocument/2006/relationships/image" Target="../media/image50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3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45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44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55.wmf"/><Relationship Id="rId5" Type="http://schemas.openxmlformats.org/officeDocument/2006/relationships/image" Target="../media/image28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59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43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11" Type="http://schemas.openxmlformats.org/officeDocument/2006/relationships/image" Target="../media/image4.wmf"/><Relationship Id="rId5" Type="http://schemas.openxmlformats.org/officeDocument/2006/relationships/image" Target="../media/image6.jpeg"/><Relationship Id="rId10" Type="http://schemas.openxmlformats.org/officeDocument/2006/relationships/oleObject" Target="../embeddings/oleObject2.bin"/><Relationship Id="rId4" Type="http://schemas.openxmlformats.org/officeDocument/2006/relationships/image" Target="../media/image5.jp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50.bin"/><Relationship Id="rId3" Type="http://schemas.openxmlformats.org/officeDocument/2006/relationships/notesSlide" Target="../notesSlides/notesSlide31.xml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jpeg"/><Relationship Id="rId11" Type="http://schemas.openxmlformats.org/officeDocument/2006/relationships/oleObject" Target="../embeddings/oleObject49.bin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62.wmf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64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71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3.png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70.wmf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57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1.wmf"/><Relationship Id="rId12" Type="http://schemas.openxmlformats.org/officeDocument/2006/relationships/image" Target="../media/image7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72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8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78.wmf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6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76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83.wmf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8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3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7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90.wmf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0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79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97.wmf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94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9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7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5" Type="http://schemas.openxmlformats.org/officeDocument/2006/relationships/image" Target="../media/image98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95.wmf"/><Relationship Id="rId14" Type="http://schemas.openxmlformats.org/officeDocument/2006/relationships/oleObject" Target="../embeddings/oleObject86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95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10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4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103.wmf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93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112.wmf"/><Relationship Id="rId18" Type="http://schemas.openxmlformats.org/officeDocument/2006/relationships/oleObject" Target="../embeddings/oleObject103.bin"/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11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02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5" Type="http://schemas.openxmlformats.org/officeDocument/2006/relationships/image" Target="../media/image113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115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110.wmf"/><Relationship Id="rId14" Type="http://schemas.openxmlformats.org/officeDocument/2006/relationships/oleObject" Target="../embeddings/oleObject101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13" Type="http://schemas.openxmlformats.org/officeDocument/2006/relationships/image" Target="../media/image120.wmf"/><Relationship Id="rId18" Type="http://schemas.openxmlformats.org/officeDocument/2006/relationships/oleObject" Target="../embeddings/oleObject111.bin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117.wmf"/><Relationship Id="rId12" Type="http://schemas.openxmlformats.org/officeDocument/2006/relationships/oleObject" Target="../embeddings/oleObject108.bin"/><Relationship Id="rId17" Type="http://schemas.openxmlformats.org/officeDocument/2006/relationships/image" Target="../media/image12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0.bin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5.bin"/><Relationship Id="rId11" Type="http://schemas.openxmlformats.org/officeDocument/2006/relationships/image" Target="../media/image119.wmf"/><Relationship Id="rId5" Type="http://schemas.openxmlformats.org/officeDocument/2006/relationships/image" Target="../media/image116.wmf"/><Relationship Id="rId15" Type="http://schemas.openxmlformats.org/officeDocument/2006/relationships/image" Target="../media/image121.wmf"/><Relationship Id="rId10" Type="http://schemas.openxmlformats.org/officeDocument/2006/relationships/oleObject" Target="../embeddings/oleObject107.bin"/><Relationship Id="rId19" Type="http://schemas.openxmlformats.org/officeDocument/2006/relationships/image" Target="../media/image123.wmf"/><Relationship Id="rId4" Type="http://schemas.openxmlformats.org/officeDocument/2006/relationships/oleObject" Target="../embeddings/oleObject104.bin"/><Relationship Id="rId9" Type="http://schemas.openxmlformats.org/officeDocument/2006/relationships/image" Target="../media/image118.wmf"/><Relationship Id="rId14" Type="http://schemas.openxmlformats.org/officeDocument/2006/relationships/oleObject" Target="../embeddings/oleObject109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13" Type="http://schemas.openxmlformats.org/officeDocument/2006/relationships/image" Target="../media/image78.wmf"/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1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126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15.bin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125.wmf"/><Relationship Id="rId14" Type="http://schemas.openxmlformats.org/officeDocument/2006/relationships/image" Target="../media/image127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32.wmf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31.wmf"/><Relationship Id="rId5" Type="http://schemas.openxmlformats.org/officeDocument/2006/relationships/image" Target="../media/image128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30.wmf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26.bin"/><Relationship Id="rId3" Type="http://schemas.openxmlformats.org/officeDocument/2006/relationships/notesSlide" Target="../notesSlides/notesSlide49.xml"/><Relationship Id="rId7" Type="http://schemas.openxmlformats.org/officeDocument/2006/relationships/oleObject" Target="../embeddings/oleObject123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25.bin"/><Relationship Id="rId5" Type="http://schemas.openxmlformats.org/officeDocument/2006/relationships/oleObject" Target="../embeddings/oleObject122.bin"/><Relationship Id="rId10" Type="http://schemas.openxmlformats.org/officeDocument/2006/relationships/image" Target="../media/image135.wmf"/><Relationship Id="rId4" Type="http://schemas.openxmlformats.org/officeDocument/2006/relationships/image" Target="../media/image138.png"/><Relationship Id="rId9" Type="http://schemas.openxmlformats.org/officeDocument/2006/relationships/oleObject" Target="../embeddings/oleObject124.bin"/><Relationship Id="rId14" Type="http://schemas.openxmlformats.org/officeDocument/2006/relationships/image" Target="../media/image13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13" Type="http://schemas.openxmlformats.org/officeDocument/2006/relationships/image" Target="../media/image143.wmf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140.wmf"/><Relationship Id="rId12" Type="http://schemas.openxmlformats.org/officeDocument/2006/relationships/oleObject" Target="../embeddings/oleObject1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42.wmf"/><Relationship Id="rId5" Type="http://schemas.openxmlformats.org/officeDocument/2006/relationships/image" Target="../media/image139.wmf"/><Relationship Id="rId15" Type="http://schemas.openxmlformats.org/officeDocument/2006/relationships/image" Target="../media/image144.wmf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141.wmf"/><Relationship Id="rId14" Type="http://schemas.openxmlformats.org/officeDocument/2006/relationships/oleObject" Target="../embeddings/oleObject132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0"/>
            <a:ext cx="73152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Linear Functions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Getting Ready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400" y="3048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Constant Function</a:t>
            </a:r>
          </a:p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Zero Slope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08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9288" y="1338263"/>
            <a:ext cx="5305425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971800" y="2819400"/>
            <a:ext cx="3581400" cy="609600"/>
            <a:chOff x="3581400" y="4299466"/>
            <a:chExt cx="3581400" cy="609600"/>
          </a:xfrm>
        </p:grpSpPr>
        <p:sp>
          <p:nvSpPr>
            <p:cNvPr id="10" name="Right Arrow 9"/>
            <p:cNvSpPr/>
            <p:nvPr/>
          </p:nvSpPr>
          <p:spPr>
            <a:xfrm>
              <a:off x="3581400" y="4299466"/>
              <a:ext cx="3581400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962400" y="4419600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As 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x</a:t>
              </a:r>
              <a:r>
                <a:rPr lang="en-US" dirty="0" smtClean="0">
                  <a:solidFill>
                    <a:prstClr val="black"/>
                  </a:solidFill>
                </a:rPr>
                <a:t> increase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124200" y="1828800"/>
            <a:ext cx="3581400" cy="609600"/>
            <a:chOff x="3581400" y="4299466"/>
            <a:chExt cx="3581400" cy="609600"/>
          </a:xfrm>
        </p:grpSpPr>
        <p:sp>
          <p:nvSpPr>
            <p:cNvPr id="14" name="Right Arrow 13"/>
            <p:cNvSpPr/>
            <p:nvPr/>
          </p:nvSpPr>
          <p:spPr>
            <a:xfrm>
              <a:off x="3581400" y="4299466"/>
              <a:ext cx="3581400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4419600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y</a:t>
              </a:r>
              <a:r>
                <a:rPr lang="en-US" dirty="0" smtClean="0">
                  <a:solidFill>
                    <a:prstClr val="black"/>
                  </a:solidFill>
                </a:rPr>
                <a:t> stay the same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28555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400" y="188893"/>
            <a:ext cx="7315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Undefined Slope</a:t>
            </a:r>
          </a:p>
          <a:p>
            <a:pPr algn="ctr">
              <a:lnSpc>
                <a:spcPct val="150000"/>
              </a:lnSpc>
            </a:pP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Not </a:t>
            </a:r>
            <a:r>
              <a: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Function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87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1143000"/>
            <a:ext cx="518487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639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13956" y="2133600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Review Slope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59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581320"/>
              </p:ext>
            </p:extLst>
          </p:nvPr>
        </p:nvGraphicFramePr>
        <p:xfrm>
          <a:off x="4936547" y="3548062"/>
          <a:ext cx="1683327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18" name="Equation" r:id="rId4" imgW="761760" imgH="317160" progId="Equation.DSMT4">
                  <p:embed/>
                </p:oleObj>
              </mc:Choice>
              <mc:Fallback>
                <p:oleObj name="Equation" r:id="rId4" imgW="7617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6547" y="3548062"/>
                        <a:ext cx="1683327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832180"/>
              </p:ext>
            </p:extLst>
          </p:nvPr>
        </p:nvGraphicFramePr>
        <p:xfrm>
          <a:off x="5574475" y="1908300"/>
          <a:ext cx="15144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19" name="Equation" r:id="rId6" imgW="672840" imgH="164880" progId="Equation.DSMT4">
                  <p:embed/>
                </p:oleObj>
              </mc:Choice>
              <mc:Fallback>
                <p:oleObj name="Equation" r:id="rId6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475" y="1908300"/>
                        <a:ext cx="1514475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152400"/>
            <a:ext cx="47625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slope as the function goes from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= 10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=20.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80931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1295400"/>
            <a:ext cx="3886200" cy="4377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4800600" y="7620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=140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813738" y="1181100"/>
            <a:ext cx="36576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When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=20,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</a:t>
            </a:r>
            <a:r>
              <a:rPr kumimoji="0" lang="en-US" sz="24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=120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815"/>
              </p:ext>
            </p:extLst>
          </p:nvPr>
        </p:nvGraphicFramePr>
        <p:xfrm>
          <a:off x="7431925" y="3548062"/>
          <a:ext cx="6452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20" name="Equation" r:id="rId9" imgW="291960" imgH="317160" progId="Equation.DSMT4">
                  <p:embed/>
                </p:oleObj>
              </mc:Choice>
              <mc:Fallback>
                <p:oleObj name="Equation" r:id="rId9" imgW="2919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1925" y="3548062"/>
                        <a:ext cx="645275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556143"/>
              </p:ext>
            </p:extLst>
          </p:nvPr>
        </p:nvGraphicFramePr>
        <p:xfrm>
          <a:off x="6666609" y="3548062"/>
          <a:ext cx="78555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21" name="Equation" r:id="rId11" imgW="355320" imgH="317160" progId="Equation.DSMT4">
                  <p:embed/>
                </p:oleObj>
              </mc:Choice>
              <mc:Fallback>
                <p:oleObj name="Equation" r:id="rId11" imgW="3553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6609" y="3548062"/>
                        <a:ext cx="785553" cy="711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3048000" y="2617072"/>
            <a:ext cx="0" cy="22597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95400" y="2617072"/>
            <a:ext cx="17526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171700" y="2286000"/>
            <a:ext cx="0" cy="25908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95400" y="2241437"/>
            <a:ext cx="8763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18044"/>
              </p:ext>
            </p:extLst>
          </p:nvPr>
        </p:nvGraphicFramePr>
        <p:xfrm>
          <a:off x="5638800" y="2438400"/>
          <a:ext cx="13668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22" name="Equation" r:id="rId13" imgW="647640" imgH="419040" progId="Equation.DSMT4">
                  <p:embed/>
                </p:oleObj>
              </mc:Choice>
              <mc:Fallback>
                <p:oleObj name="Equation" r:id="rId13" imgW="647640" imgH="419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438400"/>
                        <a:ext cx="136683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12134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93819" y="990600"/>
            <a:ext cx="3429000" cy="1888389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995166"/>
              </p:ext>
            </p:extLst>
          </p:nvPr>
        </p:nvGraphicFramePr>
        <p:xfrm>
          <a:off x="2424700" y="3657600"/>
          <a:ext cx="45672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33" name="Equation" r:id="rId5" imgW="2108160" imgH="457200" progId="Equation.DSMT4">
                  <p:embed/>
                </p:oleObj>
              </mc:Choice>
              <mc:Fallback>
                <p:oleObj name="Equation" r:id="rId5" imgW="21081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00" y="3657600"/>
                        <a:ext cx="4567237" cy="9874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133600" y="3124200"/>
            <a:ext cx="54643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Find the slope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913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13956" y="2133600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Review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-intercept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2224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905000" y="685800"/>
            <a:ext cx="5410200" cy="1981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Recall that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 of a function is the ordered pair when x is 0, (0,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but that people often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refer to just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-coordinate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of the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-intercept.</a:t>
            </a:r>
          </a:p>
        </p:txBody>
      </p:sp>
    </p:spTree>
    <p:extLst>
      <p:ext uri="{BB962C8B-B14F-4D97-AF65-F5344CB8AC3E}">
        <p14:creationId xmlns:p14="http://schemas.microsoft.com/office/powerpoint/2010/main" val="9406467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04800"/>
            <a:ext cx="3519487" cy="402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752600" y="4598277"/>
            <a:ext cx="5562600" cy="4440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</p:txBody>
      </p:sp>
    </p:spTree>
    <p:extLst>
      <p:ext uri="{BB962C8B-B14F-4D97-AF65-F5344CB8AC3E}">
        <p14:creationId xmlns:p14="http://schemas.microsoft.com/office/powerpoint/2010/main" val="29748423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04800"/>
            <a:ext cx="3427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827812" y="3048000"/>
            <a:ext cx="5562600" cy="4440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What’s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</p:txBody>
      </p:sp>
    </p:spTree>
    <p:extLst>
      <p:ext uri="{BB962C8B-B14F-4D97-AF65-F5344CB8AC3E}">
        <p14:creationId xmlns:p14="http://schemas.microsoft.com/office/powerpoint/2010/main" val="3159970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914400"/>
            <a:ext cx="73152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Linear Functions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Getting Ready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83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901477" y="1828800"/>
            <a:ext cx="3213321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304800"/>
            <a:ext cx="5334000" cy="1219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000" dirty="0">
                <a:latin typeface="Arial" pitchFamily="34" charset="0"/>
                <a:cs typeface="Arial" pitchFamily="34" charset="0"/>
              </a:rPr>
              <a:t>We often graph a data table to look for patterns. Graphs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like these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good candidates for a linear function.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909" y="2739899"/>
            <a:ext cx="4068583" cy="251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V="1">
            <a:off x="5249700" y="2892299"/>
            <a:ext cx="3284700" cy="169170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544555" y="2766060"/>
            <a:ext cx="2189245" cy="1958340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138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685800"/>
            <a:ext cx="7391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Slope-Intercept Form for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the Equation of a Line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414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1981200"/>
            <a:ext cx="32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/>
              <a:t>y </a:t>
            </a:r>
            <a:r>
              <a:rPr lang="en-US" sz="4400" dirty="0" smtClean="0"/>
              <a:t>= </a:t>
            </a:r>
            <a:r>
              <a:rPr lang="en-US" sz="4400" i="1" dirty="0" err="1" smtClean="0"/>
              <a:t>mx</a:t>
            </a:r>
            <a:r>
              <a:rPr lang="en-US" sz="4400" i="1" dirty="0" smtClean="0"/>
              <a:t> </a:t>
            </a:r>
            <a:r>
              <a:rPr lang="en-US" sz="4400" dirty="0" smtClean="0"/>
              <a:t>+ </a:t>
            </a:r>
            <a:r>
              <a:rPr lang="en-US" sz="4400" i="1" dirty="0" smtClean="0"/>
              <a:t>b</a:t>
            </a:r>
            <a:endParaRPr lang="en-US" sz="4400" i="1" dirty="0"/>
          </a:p>
        </p:txBody>
      </p:sp>
      <p:sp>
        <p:nvSpPr>
          <p:cNvPr id="8" name="Oval 7"/>
          <p:cNvSpPr/>
          <p:nvPr/>
        </p:nvSpPr>
        <p:spPr>
          <a:xfrm>
            <a:off x="4087368" y="2151888"/>
            <a:ext cx="533400" cy="5334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91200" y="2514600"/>
            <a:ext cx="762000" cy="609600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30480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Slope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(Average rate of change)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230368" y="2093976"/>
            <a:ext cx="533400" cy="5334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86400" y="297180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3619500" y="2705100"/>
            <a:ext cx="533400" cy="457200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153104"/>
              </p:ext>
            </p:extLst>
          </p:nvPr>
        </p:nvGraphicFramePr>
        <p:xfrm>
          <a:off x="1524000" y="457200"/>
          <a:ext cx="6705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0" name="Equation" r:id="rId4" imgW="2412720" imgH="342720" progId="Equation.DSMT4">
                  <p:embed/>
                </p:oleObj>
              </mc:Choice>
              <mc:Fallback>
                <p:oleObj name="Equation" r:id="rId4" imgW="2412720" imgH="342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7200"/>
                        <a:ext cx="6705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254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1" grpId="0"/>
      <p:bldP spid="9" grpId="0" animBg="1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338078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1176278"/>
            <a:ext cx="6019800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value of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value of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Try to find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visually.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Use algebra if you can’t find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visually.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b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with constants for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6359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905000"/>
            <a:ext cx="7391400" cy="6318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Finding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visually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603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524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the given information, build the equation of the line in slope-intercept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16737"/>
              </p:ext>
            </p:extLst>
          </p:nvPr>
        </p:nvGraphicFramePr>
        <p:xfrm>
          <a:off x="6079324" y="1066800"/>
          <a:ext cx="12906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2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9324" y="1066800"/>
                        <a:ext cx="129063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613056"/>
              </p:ext>
            </p:extLst>
          </p:nvPr>
        </p:nvGraphicFramePr>
        <p:xfrm>
          <a:off x="5334000" y="1614344"/>
          <a:ext cx="2806014" cy="82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3" name="Equation" r:id="rId6" imgW="1168200" imgH="342720" progId="Equation.DSMT4">
                  <p:embed/>
                </p:oleObj>
              </mc:Choice>
              <mc:Fallback>
                <p:oleObj name="Equation" r:id="rId6" imgW="11682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614344"/>
                        <a:ext cx="2806014" cy="8240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28568"/>
              </p:ext>
            </p:extLst>
          </p:nvPr>
        </p:nvGraphicFramePr>
        <p:xfrm>
          <a:off x="6105525" y="2744788"/>
          <a:ext cx="1150938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4" name="Equation" r:id="rId8" imgW="634680" imgH="203040" progId="Equation.DSMT4">
                  <p:embed/>
                </p:oleObj>
              </mc:Choice>
              <mc:Fallback>
                <p:oleObj name="Equation" r:id="rId8" imgW="634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2744788"/>
                        <a:ext cx="1150938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1436" name="Picture 60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4206142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334000" y="3352800"/>
            <a:ext cx="2781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 is (0,2).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026646"/>
              </p:ext>
            </p:extLst>
          </p:nvPr>
        </p:nvGraphicFramePr>
        <p:xfrm>
          <a:off x="6300787" y="4038600"/>
          <a:ext cx="11525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5" name="Equation" r:id="rId11" imgW="634680" imgH="203040" progId="Equation.DSMT4">
                  <p:embed/>
                </p:oleObj>
              </mc:Choice>
              <mc:Fallback>
                <p:oleObj name="Equation" r:id="rId11" imgW="6346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7" y="4038600"/>
                        <a:ext cx="1152525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83581"/>
              </p:ext>
            </p:extLst>
          </p:nvPr>
        </p:nvGraphicFramePr>
        <p:xfrm>
          <a:off x="6290192" y="4757221"/>
          <a:ext cx="10604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6" name="Equation" r:id="rId13" imgW="583920" imgH="203040" progId="Equation.DSMT4">
                  <p:embed/>
                </p:oleObj>
              </mc:Choice>
              <mc:Fallback>
                <p:oleObj name="Equation" r:id="rId13" imgW="583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0192" y="4757221"/>
                        <a:ext cx="1060450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>
            <a:spLocks noChangeAspect="1"/>
          </p:cNvSpPr>
          <p:nvPr/>
        </p:nvSpPr>
        <p:spPr>
          <a:xfrm>
            <a:off x="2474147" y="2706240"/>
            <a:ext cx="149136" cy="14913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641553"/>
              </p:ext>
            </p:extLst>
          </p:nvPr>
        </p:nvGraphicFramePr>
        <p:xfrm>
          <a:off x="968375" y="3994299"/>
          <a:ext cx="7842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7" name="Equation" r:id="rId15" imgW="431640" imgH="203040" progId="Equation.DSMT4">
                  <p:embed/>
                </p:oleObj>
              </mc:Choice>
              <mc:Fallback>
                <p:oleObj name="Equation" r:id="rId15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3994299"/>
                        <a:ext cx="784225" cy="369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587033"/>
              </p:ext>
            </p:extLst>
          </p:nvPr>
        </p:nvGraphicFramePr>
        <p:xfrm>
          <a:off x="3432175" y="1784499"/>
          <a:ext cx="5302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8" name="Equation" r:id="rId17" imgW="291960" imgH="203040" progId="Equation.DSMT4">
                  <p:embed/>
                </p:oleObj>
              </mc:Choice>
              <mc:Fallback>
                <p:oleObj name="Equation" r:id="rId17" imgW="291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2175" y="1784499"/>
                        <a:ext cx="530225" cy="3698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8154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524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the given information, build the equation of the line in slope-intercept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968977"/>
              </p:ext>
            </p:extLst>
          </p:nvPr>
        </p:nvGraphicFramePr>
        <p:xfrm>
          <a:off x="6079324" y="1066800"/>
          <a:ext cx="12906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8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9324" y="1066800"/>
                        <a:ext cx="129063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819010"/>
              </p:ext>
            </p:extLst>
          </p:nvPr>
        </p:nvGraphicFramePr>
        <p:xfrm>
          <a:off x="5406809" y="1651939"/>
          <a:ext cx="2662671" cy="749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9" name="Equation" r:id="rId6" imgW="1218960" imgH="342720" progId="Equation.DSMT4">
                  <p:embed/>
                </p:oleObj>
              </mc:Choice>
              <mc:Fallback>
                <p:oleObj name="Equation" r:id="rId6" imgW="1218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6809" y="1651939"/>
                        <a:ext cx="2662671" cy="7490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411740"/>
              </p:ext>
            </p:extLst>
          </p:nvPr>
        </p:nvGraphicFramePr>
        <p:xfrm>
          <a:off x="5967413" y="2617788"/>
          <a:ext cx="1427162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0" name="Equation" r:id="rId8" imgW="787320" imgH="342720" progId="Equation.DSMT4">
                  <p:embed/>
                </p:oleObj>
              </mc:Choice>
              <mc:Fallback>
                <p:oleObj name="Equation" r:id="rId8" imgW="7873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413" y="2617788"/>
                        <a:ext cx="1427162" cy="623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334000" y="3352800"/>
            <a:ext cx="2781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 is (0,6).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939915"/>
              </p:ext>
            </p:extLst>
          </p:nvPr>
        </p:nvGraphicFramePr>
        <p:xfrm>
          <a:off x="6162675" y="3911600"/>
          <a:ext cx="14287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1" name="Equation" r:id="rId10" imgW="787320" imgH="342720" progId="Equation.DSMT4">
                  <p:embed/>
                </p:oleObj>
              </mc:Choice>
              <mc:Fallback>
                <p:oleObj name="Equation" r:id="rId10" imgW="7873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3911600"/>
                        <a:ext cx="1428750" cy="623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6823" name="Picture 3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4355832" cy="42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val 13"/>
          <p:cNvSpPr>
            <a:spLocks noChangeAspect="1"/>
          </p:cNvSpPr>
          <p:nvPr/>
        </p:nvSpPr>
        <p:spPr>
          <a:xfrm>
            <a:off x="2426765" y="2078666"/>
            <a:ext cx="164050" cy="1640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149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524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the given information, build the equation of the line in slope-intercept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407838"/>
              </p:ext>
            </p:extLst>
          </p:nvPr>
        </p:nvGraphicFramePr>
        <p:xfrm>
          <a:off x="6079324" y="1066800"/>
          <a:ext cx="12906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78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9324" y="1066800"/>
                        <a:ext cx="129063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201366"/>
              </p:ext>
            </p:extLst>
          </p:nvPr>
        </p:nvGraphicFramePr>
        <p:xfrm>
          <a:off x="5518150" y="1652588"/>
          <a:ext cx="2439988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79" name="Equation" r:id="rId6" imgW="1117440" imgH="342720" progId="Equation.DSMT4">
                  <p:embed/>
                </p:oleObj>
              </mc:Choice>
              <mc:Fallback>
                <p:oleObj name="Equation" r:id="rId6" imgW="11174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652588"/>
                        <a:ext cx="2439988" cy="747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598204"/>
              </p:ext>
            </p:extLst>
          </p:nvPr>
        </p:nvGraphicFramePr>
        <p:xfrm>
          <a:off x="6070600" y="2667000"/>
          <a:ext cx="1220788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80" name="Equation" r:id="rId8" imgW="672840" imgH="203040" progId="Equation.DSMT4">
                  <p:embed/>
                </p:oleObj>
              </mc:Choice>
              <mc:Fallback>
                <p:oleObj name="Equation" r:id="rId8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667000"/>
                        <a:ext cx="1220788" cy="369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721113"/>
              </p:ext>
            </p:extLst>
          </p:nvPr>
        </p:nvGraphicFramePr>
        <p:xfrm>
          <a:off x="6140152" y="3906168"/>
          <a:ext cx="1470622" cy="399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81" name="Equation" r:id="rId10" imgW="609480" imgH="164880" progId="Equation.DSMT4">
                  <p:embed/>
                </p:oleObj>
              </mc:Choice>
              <mc:Fallback>
                <p:oleObj name="Equation" r:id="rId10" imgW="609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152" y="3906168"/>
                        <a:ext cx="1470622" cy="3993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63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83" y="1270775"/>
            <a:ext cx="4282517" cy="416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931797"/>
              </p:ext>
            </p:extLst>
          </p:nvPr>
        </p:nvGraphicFramePr>
        <p:xfrm>
          <a:off x="5410200" y="3200400"/>
          <a:ext cx="2873629" cy="447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82" name="Equation" r:id="rId13" imgW="1307880" imgH="203040" progId="Equation.DSMT4">
                  <p:embed/>
                </p:oleObj>
              </mc:Choice>
              <mc:Fallback>
                <p:oleObj name="Equation" r:id="rId13" imgW="1307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00400"/>
                        <a:ext cx="2873629" cy="447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132086"/>
              </p:ext>
            </p:extLst>
          </p:nvPr>
        </p:nvGraphicFramePr>
        <p:xfrm>
          <a:off x="6246019" y="4668188"/>
          <a:ext cx="1317625" cy="39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983" name="Equation" r:id="rId15" imgW="545760" imgH="164880" progId="Equation.DSMT4">
                  <p:embed/>
                </p:oleObj>
              </mc:Choice>
              <mc:Fallback>
                <p:oleObj name="Equation" r:id="rId15" imgW="545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019" y="4668188"/>
                        <a:ext cx="1317625" cy="399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97404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524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the given information, build the equation of the line in slope-intercept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884297"/>
              </p:ext>
            </p:extLst>
          </p:nvPr>
        </p:nvGraphicFramePr>
        <p:xfrm>
          <a:off x="5545924" y="1066800"/>
          <a:ext cx="12906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2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924" y="1066800"/>
                        <a:ext cx="129063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335851"/>
              </p:ext>
            </p:extLst>
          </p:nvPr>
        </p:nvGraphicFramePr>
        <p:xfrm>
          <a:off x="4791075" y="1587500"/>
          <a:ext cx="28289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3" name="Equation" r:id="rId6" imgW="1295280" imgH="355320" progId="Equation.DSMT4">
                  <p:embed/>
                </p:oleObj>
              </mc:Choice>
              <mc:Fallback>
                <p:oleObj name="Equation" r:id="rId6" imgW="1295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075" y="1587500"/>
                        <a:ext cx="2828925" cy="774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2546724"/>
              </p:ext>
            </p:extLst>
          </p:nvPr>
        </p:nvGraphicFramePr>
        <p:xfrm>
          <a:off x="5348288" y="2438400"/>
          <a:ext cx="15970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4" name="Equation" r:id="rId8" imgW="660240" imgH="317160" progId="Equation.DSMT4">
                  <p:embed/>
                </p:oleObj>
              </mc:Choice>
              <mc:Fallback>
                <p:oleObj name="Equation" r:id="rId8" imgW="6602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2438400"/>
                        <a:ext cx="1597025" cy="768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800040"/>
              </p:ext>
            </p:extLst>
          </p:nvPr>
        </p:nvGraphicFramePr>
        <p:xfrm>
          <a:off x="5468938" y="3954462"/>
          <a:ext cx="174625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5" name="Equation" r:id="rId10" imgW="723600" imgH="317160" progId="Equation.DSMT4">
                  <p:embed/>
                </p:oleObj>
              </mc:Choice>
              <mc:Fallback>
                <p:oleObj name="Equation" r:id="rId10" imgW="7236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3954462"/>
                        <a:ext cx="1746250" cy="769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8213480"/>
              </p:ext>
            </p:extLst>
          </p:nvPr>
        </p:nvGraphicFramePr>
        <p:xfrm>
          <a:off x="4876800" y="3352800"/>
          <a:ext cx="2873629" cy="447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6" name="Equation" r:id="rId12" imgW="1307880" imgH="203040" progId="Equation.DSMT4">
                  <p:embed/>
                </p:oleObj>
              </mc:Choice>
              <mc:Fallback>
                <p:oleObj name="Equation" r:id="rId12" imgW="1307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2873629" cy="4475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442506"/>
              </p:ext>
            </p:extLst>
          </p:nvPr>
        </p:nvGraphicFramePr>
        <p:xfrm>
          <a:off x="5576888" y="4945062"/>
          <a:ext cx="1592262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7" name="Equation" r:id="rId14" imgW="660240" imgH="317160" progId="Equation.DSMT4">
                  <p:embed/>
                </p:oleObj>
              </mc:Choice>
              <mc:Fallback>
                <p:oleObj name="Equation" r:id="rId14" imgW="6602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6888" y="4945062"/>
                        <a:ext cx="1592262" cy="769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795142"/>
              </p:ext>
            </p:extLst>
          </p:nvPr>
        </p:nvGraphicFramePr>
        <p:xfrm>
          <a:off x="1524000" y="1295400"/>
          <a:ext cx="164224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8" name="Equation" r:id="rId16" imgW="787320" imgH="914400" progId="Equation.DSMT4">
                  <p:embed/>
                </p:oleObj>
              </mc:Choice>
              <mc:Fallback>
                <p:oleObj name="Equation" r:id="rId16" imgW="787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1642241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7872388"/>
              </p:ext>
            </p:extLst>
          </p:nvPr>
        </p:nvGraphicFramePr>
        <p:xfrm>
          <a:off x="1524000" y="1295400"/>
          <a:ext cx="164224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59" name="Equation" r:id="rId18" imgW="787320" imgH="914400" progId="Equation.DSMT4">
                  <p:embed/>
                </p:oleObj>
              </mc:Choice>
              <mc:Fallback>
                <p:oleObj name="Equation" r:id="rId18" imgW="787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1642241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32429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2600" y="1524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Using the given information, build the equation of the line in slope-intercept form.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877306"/>
              </p:ext>
            </p:extLst>
          </p:nvPr>
        </p:nvGraphicFramePr>
        <p:xfrm>
          <a:off x="5545924" y="1066800"/>
          <a:ext cx="12906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6"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5924" y="1066800"/>
                        <a:ext cx="1290637" cy="368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893444"/>
              </p:ext>
            </p:extLst>
          </p:nvPr>
        </p:nvGraphicFramePr>
        <p:xfrm>
          <a:off x="4943475" y="1587500"/>
          <a:ext cx="2522538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7" name="Equation" r:id="rId6" imgW="1155600" imgH="355320" progId="Equation.DSMT4">
                  <p:embed/>
                </p:oleObj>
              </mc:Choice>
              <mc:Fallback>
                <p:oleObj name="Equation" r:id="rId6" imgW="1155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3475" y="1587500"/>
                        <a:ext cx="2522538" cy="774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085769"/>
              </p:ext>
            </p:extLst>
          </p:nvPr>
        </p:nvGraphicFramePr>
        <p:xfrm>
          <a:off x="5424488" y="2622550"/>
          <a:ext cx="144303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8" name="Equation" r:id="rId8" imgW="596880" imgH="164880" progId="Equation.DSMT4">
                  <p:embed/>
                </p:oleObj>
              </mc:Choice>
              <mc:Fallback>
                <p:oleObj name="Equation" r:id="rId8" imgW="596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88" y="2622550"/>
                        <a:ext cx="1443037" cy="398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233921"/>
              </p:ext>
            </p:extLst>
          </p:nvPr>
        </p:nvGraphicFramePr>
        <p:xfrm>
          <a:off x="5621338" y="4038600"/>
          <a:ext cx="14398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69" name="Equation" r:id="rId10" imgW="596880" imgH="164880" progId="Equation.DSMT4">
                  <p:embed/>
                </p:oleObj>
              </mc:Choice>
              <mc:Fallback>
                <p:oleObj name="Equation" r:id="rId10" imgW="596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8" y="4038600"/>
                        <a:ext cx="1439862" cy="401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842630"/>
              </p:ext>
            </p:extLst>
          </p:nvPr>
        </p:nvGraphicFramePr>
        <p:xfrm>
          <a:off x="4946650" y="3352800"/>
          <a:ext cx="2733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0" name="Equation" r:id="rId12" imgW="1244520" imgH="203040" progId="Equation.DSMT4">
                  <p:embed/>
                </p:oleObj>
              </mc:Choice>
              <mc:Fallback>
                <p:oleObj name="Equation" r:id="rId12" imgW="1244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0" y="3352800"/>
                        <a:ext cx="2733675" cy="447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891736"/>
              </p:ext>
            </p:extLst>
          </p:nvPr>
        </p:nvGraphicFramePr>
        <p:xfrm>
          <a:off x="5913438" y="4724400"/>
          <a:ext cx="91757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1" name="Equation" r:id="rId14" imgW="380880" imgH="139680" progId="Equation.DSMT4">
                  <p:embed/>
                </p:oleObj>
              </mc:Choice>
              <mc:Fallback>
                <p:oleObj name="Equation" r:id="rId14" imgW="3808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38" y="4724400"/>
                        <a:ext cx="917575" cy="338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244312"/>
              </p:ext>
            </p:extLst>
          </p:nvPr>
        </p:nvGraphicFramePr>
        <p:xfrm>
          <a:off x="1524000" y="1295400"/>
          <a:ext cx="164224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2" name="Equation" r:id="rId16" imgW="787320" imgH="914400" progId="Equation.DSMT4">
                  <p:embed/>
                </p:oleObj>
              </mc:Choice>
              <mc:Fallback>
                <p:oleObj name="Equation" r:id="rId16" imgW="787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1642241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451852"/>
              </p:ext>
            </p:extLst>
          </p:nvPr>
        </p:nvGraphicFramePr>
        <p:xfrm>
          <a:off x="1524000" y="1295400"/>
          <a:ext cx="1642241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073" name="Equation" r:id="rId18" imgW="787320" imgH="914400" progId="Equation.DSMT4">
                  <p:embed/>
                </p:oleObj>
              </mc:Choice>
              <mc:Fallback>
                <p:oleObj name="Equation" r:id="rId18" imgW="78732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1642241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17898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685800"/>
            <a:ext cx="7391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Slope-Intercept Form for 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the Equation of a Line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1267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381000"/>
            <a:ext cx="54102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These graphs are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good candidates for a linear function because the data does not look like a straight line.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438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209800"/>
            <a:ext cx="3861831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5" cstate="print"/>
          <a:stretch>
            <a:fillRect/>
          </a:stretch>
        </p:blipFill>
        <p:spPr bwMode="auto">
          <a:xfrm>
            <a:off x="673615" y="2150679"/>
            <a:ext cx="3429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2012 Scott Storla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6"/>
          <a:stretch>
            <a:fillRect/>
          </a:stretch>
        </p:blipFill>
        <p:spPr>
          <a:xfrm>
            <a:off x="5486400" y="2127642"/>
            <a:ext cx="3132456" cy="2977758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17420"/>
              </p:ext>
            </p:extLst>
          </p:nvPr>
        </p:nvGraphicFramePr>
        <p:xfrm>
          <a:off x="5473802" y="1676400"/>
          <a:ext cx="3145053" cy="306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719" name="Equation" r:id="rId7" imgW="1663560" imgH="164880" progId="Equation.DSMT4">
                  <p:embed/>
                </p:oleObj>
              </mc:Choice>
              <mc:Fallback>
                <p:oleObj name="Equation" r:id="rId7" imgW="166356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802" y="1676400"/>
                        <a:ext cx="3145053" cy="3061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/>
          <p:nvPr/>
        </p:nvPicPr>
        <p:blipFill>
          <a:blip r:embed="rId9"/>
          <a:stretch>
            <a:fillRect/>
          </a:stretch>
        </p:blipFill>
        <p:spPr>
          <a:xfrm>
            <a:off x="5486400" y="2138761"/>
            <a:ext cx="3132455" cy="2819400"/>
          </a:xfrm>
          <a:prstGeom prst="rect">
            <a:avLst/>
          </a:prstGeom>
        </p:spPr>
      </p:pic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178477"/>
              </p:ext>
            </p:extLst>
          </p:nvPr>
        </p:nvGraphicFramePr>
        <p:xfrm>
          <a:off x="5610353" y="1625268"/>
          <a:ext cx="28940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720" name="Equation" r:id="rId10" imgW="1536480" imgH="215640" progId="Equation.DSMT4">
                  <p:embed/>
                </p:oleObj>
              </mc:Choice>
              <mc:Fallback>
                <p:oleObj name="Equation" r:id="rId10" imgW="15364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353" y="1625268"/>
                        <a:ext cx="2894013" cy="398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00826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44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600200"/>
            <a:ext cx="7391400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Using Graphs to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Slope-Intercept Form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When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Given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54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0368371"/>
              </p:ext>
            </p:extLst>
          </p:nvPr>
        </p:nvGraphicFramePr>
        <p:xfrm>
          <a:off x="4660900" y="4038600"/>
          <a:ext cx="39147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05" name="Equation" r:id="rId4" imgW="2336760" imgH="342720" progId="Equation.DSMT4">
                  <p:embed/>
                </p:oleObj>
              </mc:Choice>
              <mc:Fallback>
                <p:oleObj name="Equation" r:id="rId4" imgW="2336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4038600"/>
                        <a:ext cx="3914775" cy="573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348789"/>
            <a:ext cx="4572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slope.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Profit increases $7 for every car that’s washed.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-intercept.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Their initial profit was -$60.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Build the linear function.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 =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– 60</a:t>
            </a:r>
          </a:p>
        </p:txBody>
      </p:sp>
      <p:pic>
        <p:nvPicPr>
          <p:cNvPr id="6" name="Picture 5" descr="ScreenHunter_02 Jan. 31 13.12.jpg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4800" y="1473156"/>
            <a:ext cx="3886200" cy="3352800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759738"/>
              </p:ext>
            </p:extLst>
          </p:nvPr>
        </p:nvGraphicFramePr>
        <p:xfrm>
          <a:off x="4724400" y="2971800"/>
          <a:ext cx="3786188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06" name="Equation" r:id="rId7" imgW="2260440" imgH="342720" progId="Equation.DSMT4">
                  <p:embed/>
                </p:oleObj>
              </mc:Choice>
              <mc:Fallback>
                <p:oleObj name="Equation" r:id="rId7" imgW="22604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3786188" cy="5730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627848"/>
              </p:ext>
            </p:extLst>
          </p:nvPr>
        </p:nvGraphicFramePr>
        <p:xfrm>
          <a:off x="5943600" y="3581400"/>
          <a:ext cx="233997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07" name="Equation" r:id="rId9" imgW="1396800" imgH="571320" progId="Equation.DSMT4">
                  <p:embed/>
                </p:oleObj>
              </mc:Choice>
              <mc:Fallback>
                <p:oleObj name="Equation" r:id="rId9" imgW="139680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81400"/>
                        <a:ext cx="2339975" cy="9572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4738450"/>
              </p:ext>
            </p:extLst>
          </p:nvPr>
        </p:nvGraphicFramePr>
        <p:xfrm>
          <a:off x="5018088" y="4765675"/>
          <a:ext cx="2319337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08" name="Equation" r:id="rId11" imgW="1384200" imgH="520560" progId="Equation.DSMT4">
                  <p:embed/>
                </p:oleObj>
              </mc:Choice>
              <mc:Fallback>
                <p:oleObj name="Equation" r:id="rId11" imgW="138420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4765675"/>
                        <a:ext cx="2319337" cy="8731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152400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What is the general meaning of the slope?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How the profit changes as the number of cars washed changes.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305559"/>
              </p:ext>
            </p:extLst>
          </p:nvPr>
        </p:nvGraphicFramePr>
        <p:xfrm>
          <a:off x="4724400" y="2971800"/>
          <a:ext cx="31051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09" name="Equation" r:id="rId13" imgW="1854000" imgH="317160" progId="Equation.DSMT4">
                  <p:embed/>
                </p:oleObj>
              </mc:Choice>
              <mc:Fallback>
                <p:oleObj name="Equation" r:id="rId13" imgW="185400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3105150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752701"/>
              </p:ext>
            </p:extLst>
          </p:nvPr>
        </p:nvGraphicFramePr>
        <p:xfrm>
          <a:off x="4648200" y="4038600"/>
          <a:ext cx="349091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010" name="Equation" r:id="rId15" imgW="2082600" imgH="342720" progId="Equation.DSMT4">
                  <p:embed/>
                </p:oleObj>
              </mc:Choice>
              <mc:Fallback>
                <p:oleObj name="Equation" r:id="rId15" imgW="2082600" imgH="3427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38600"/>
                        <a:ext cx="3490913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3733800" y="2057400"/>
            <a:ext cx="0" cy="990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066800" y="2057400"/>
            <a:ext cx="267940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961167" y="2654256"/>
            <a:ext cx="0" cy="3937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088066" y="2643965"/>
            <a:ext cx="188373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3150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729052"/>
              </p:ext>
            </p:extLst>
          </p:nvPr>
        </p:nvGraphicFramePr>
        <p:xfrm>
          <a:off x="4668838" y="4038600"/>
          <a:ext cx="34480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96" name="Equation" r:id="rId4" imgW="2057400" imgH="342720" progId="Equation.DSMT4">
                  <p:embed/>
                </p:oleObj>
              </mc:Choice>
              <mc:Fallback>
                <p:oleObj name="Equation" r:id="rId4" imgW="2057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4038600"/>
                        <a:ext cx="344805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81947"/>
              </p:ext>
            </p:extLst>
          </p:nvPr>
        </p:nvGraphicFramePr>
        <p:xfrm>
          <a:off x="5375275" y="3570288"/>
          <a:ext cx="3170238" cy="138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97" name="Equation" r:id="rId6" imgW="1892160" imgH="825480" progId="Equation.DSMT4">
                  <p:embed/>
                </p:oleObj>
              </mc:Choice>
              <mc:Fallback>
                <p:oleObj name="Equation" r:id="rId6" imgW="189216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570288"/>
                        <a:ext cx="3170238" cy="13827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039988"/>
              </p:ext>
            </p:extLst>
          </p:nvPr>
        </p:nvGraphicFramePr>
        <p:xfrm>
          <a:off x="4724400" y="2971800"/>
          <a:ext cx="355123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98" name="Equation" r:id="rId8" imgW="2120760" imgH="317160" progId="Equation.DSMT4">
                  <p:embed/>
                </p:oleObj>
              </mc:Choice>
              <mc:Fallback>
                <p:oleObj name="Equation" r:id="rId8" imgW="21207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3551238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070685"/>
              </p:ext>
            </p:extLst>
          </p:nvPr>
        </p:nvGraphicFramePr>
        <p:xfrm>
          <a:off x="4841875" y="4038600"/>
          <a:ext cx="35528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999" name="Equation" r:id="rId10" imgW="2120760" imgH="342720" progId="Equation.DSMT4">
                  <p:embed/>
                </p:oleObj>
              </mc:Choice>
              <mc:Fallback>
                <p:oleObj name="Equation" r:id="rId10" imgW="2120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4038600"/>
                        <a:ext cx="3552825" cy="573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348789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slope.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 cases of Hepatitis A are decreasing by 2,500 per year.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-intercept.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There were 30,000 cases of Hepatitis A in 1995.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Build the linear function.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 =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– 2.5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+30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7838921"/>
              </p:ext>
            </p:extLst>
          </p:nvPr>
        </p:nvGraphicFramePr>
        <p:xfrm>
          <a:off x="4740275" y="2971800"/>
          <a:ext cx="38703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000" name="Equation" r:id="rId12" imgW="2311200" imgH="317160" progId="Equation.DSMT4">
                  <p:embed/>
                </p:oleObj>
              </mc:Choice>
              <mc:Fallback>
                <p:oleObj name="Equation" r:id="rId12" imgW="231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971800"/>
                        <a:ext cx="3870325" cy="5318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702029"/>
              </p:ext>
            </p:extLst>
          </p:nvPr>
        </p:nvGraphicFramePr>
        <p:xfrm>
          <a:off x="4800600" y="4638675"/>
          <a:ext cx="3595687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001" name="Equation" r:id="rId14" imgW="2145960" imgH="672840" progId="Equation.DSMT4">
                  <p:embed/>
                </p:oleObj>
              </mc:Choice>
              <mc:Fallback>
                <p:oleObj name="Equation" r:id="rId14" imgW="21459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638675"/>
                        <a:ext cx="3595687" cy="11271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2400" y="152400"/>
            <a:ext cx="426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What is the general meaning of the slope?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How cases of Hepatitis A are changing over time.</a:t>
            </a:r>
          </a:p>
        </p:txBody>
      </p:sp>
      <p:pic>
        <p:nvPicPr>
          <p:cNvPr id="12" name="Picture 37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828800"/>
            <a:ext cx="405509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V="1">
            <a:off x="1545266" y="3026445"/>
            <a:ext cx="0" cy="16571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914400" y="3003699"/>
            <a:ext cx="6255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21665" y="4013454"/>
            <a:ext cx="0" cy="67018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928575" y="4004932"/>
            <a:ext cx="2271825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5893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905132"/>
              </p:ext>
            </p:extLst>
          </p:nvPr>
        </p:nvGraphicFramePr>
        <p:xfrm>
          <a:off x="4841875" y="4038600"/>
          <a:ext cx="35528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26" name="Equation" r:id="rId4" imgW="2120760" imgH="342720" progId="Equation.DSMT4">
                  <p:embed/>
                </p:oleObj>
              </mc:Choice>
              <mc:Fallback>
                <p:oleObj name="Equation" r:id="rId4" imgW="21207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75" y="4038600"/>
                        <a:ext cx="3552825" cy="573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003123"/>
              </p:ext>
            </p:extLst>
          </p:nvPr>
        </p:nvGraphicFramePr>
        <p:xfrm>
          <a:off x="4740275" y="2971800"/>
          <a:ext cx="38703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27" name="Equation" r:id="rId6" imgW="2311200" imgH="317160" progId="Equation.DSMT4">
                  <p:embed/>
                </p:oleObj>
              </mc:Choice>
              <mc:Fallback>
                <p:oleObj name="Equation" r:id="rId6" imgW="2311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0275" y="2971800"/>
                        <a:ext cx="3870325" cy="5318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374209"/>
              </p:ext>
            </p:extLst>
          </p:nvPr>
        </p:nvGraphicFramePr>
        <p:xfrm>
          <a:off x="5375275" y="3570288"/>
          <a:ext cx="3170238" cy="138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28" name="Equation" r:id="rId8" imgW="1892160" imgH="825480" progId="Equation.DSMT4">
                  <p:embed/>
                </p:oleObj>
              </mc:Choice>
              <mc:Fallback>
                <p:oleObj name="Equation" r:id="rId8" imgW="1892160" imgH="825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570288"/>
                        <a:ext cx="3170238" cy="13827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19600" y="348789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slope.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 cases of Hepatitis A are decreasing by 2,500 per year.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Discuss the specific meaning of the 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-intercept.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There were 30,000 cases of Hepatitis A in 1995.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Build the linear function.</a:t>
            </a:r>
          </a:p>
          <a:p>
            <a:endParaRPr lang="en-US" sz="800" dirty="0">
              <a:latin typeface="Arial" pitchFamily="34" charset="0"/>
              <a:cs typeface="Arial" pitchFamily="34" charset="0"/>
            </a:endParaRPr>
          </a:p>
          <a:p>
            <a:r>
              <a:rPr lang="en-US" sz="1600" i="1" dirty="0" smtClean="0">
                <a:latin typeface="Arial" pitchFamily="34" charset="0"/>
                <a:cs typeface="Arial" pitchFamily="34" charset="0"/>
              </a:rPr>
              <a:t>y =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– 2.5</a:t>
            </a:r>
            <a:r>
              <a:rPr lang="en-US" sz="16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+30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522617"/>
              </p:ext>
            </p:extLst>
          </p:nvPr>
        </p:nvGraphicFramePr>
        <p:xfrm>
          <a:off x="4800600" y="4638675"/>
          <a:ext cx="3595687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29" name="Equation" r:id="rId10" imgW="2145960" imgH="672840" progId="Equation.DSMT4">
                  <p:embed/>
                </p:oleObj>
              </mc:Choice>
              <mc:Fallback>
                <p:oleObj name="Equation" r:id="rId10" imgW="21459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638675"/>
                        <a:ext cx="3595687" cy="11271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37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457200"/>
            <a:ext cx="405509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37349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600200"/>
            <a:ext cx="7391400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Using Graphs to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Apply Slope-Intercept Form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When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Given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450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989015"/>
              </p:ext>
            </p:extLst>
          </p:nvPr>
        </p:nvGraphicFramePr>
        <p:xfrm>
          <a:off x="1066800" y="5334000"/>
          <a:ext cx="337185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12" name="Equation" r:id="rId4" imgW="1841400" imgH="495000" progId="Equation.DSMT4">
                  <p:embed/>
                </p:oleObj>
              </mc:Choice>
              <mc:Fallback>
                <p:oleObj name="Equation" r:id="rId4" imgW="184140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0"/>
                        <a:ext cx="337185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585500"/>
              </p:ext>
            </p:extLst>
          </p:nvPr>
        </p:nvGraphicFramePr>
        <p:xfrm>
          <a:off x="5626100" y="838200"/>
          <a:ext cx="16240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13" name="Equation" r:id="rId6" imgW="799920" imgH="368280" progId="Equation.DSMT4">
                  <p:embed/>
                </p:oleObj>
              </mc:Choice>
              <mc:Fallback>
                <p:oleObj name="Equation" r:id="rId6" imgW="7999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838200"/>
                        <a:ext cx="16240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652404"/>
              </p:ext>
            </p:extLst>
          </p:nvPr>
        </p:nvGraphicFramePr>
        <p:xfrm>
          <a:off x="4686300" y="2584450"/>
          <a:ext cx="3649663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14" name="Equation" r:id="rId8" imgW="1993680" imgH="799920" progId="Equation.DSMT4">
                  <p:embed/>
                </p:oleObj>
              </mc:Choice>
              <mc:Fallback>
                <p:oleObj name="Equation" r:id="rId8" imgW="19936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84450"/>
                        <a:ext cx="3649663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714247"/>
              </p:ext>
            </p:extLst>
          </p:nvPr>
        </p:nvGraphicFramePr>
        <p:xfrm>
          <a:off x="5970588" y="5051425"/>
          <a:ext cx="1698625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15" name="Equation" r:id="rId10" imgW="927000" imgH="761760" progId="Equation.DSMT4">
                  <p:embed/>
                </p:oleObj>
              </mc:Choice>
              <mc:Fallback>
                <p:oleObj name="Equation" r:id="rId10" imgW="92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5051425"/>
                        <a:ext cx="1698625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385643"/>
              </p:ext>
            </p:extLst>
          </p:nvPr>
        </p:nvGraphicFramePr>
        <p:xfrm>
          <a:off x="685800" y="3475038"/>
          <a:ext cx="3789362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016" name="Equation" r:id="rId12" imgW="2070000" imgH="723600" progId="Equation.DSMT4">
                  <p:embed/>
                </p:oleObj>
              </mc:Choice>
              <mc:Fallback>
                <p:oleObj name="Equation" r:id="rId12" imgW="20700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75038"/>
                        <a:ext cx="3789362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9125" y="3048000"/>
            <a:ext cx="502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a)  What’s the specific meaning of the slope?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2094" y="4844534"/>
            <a:ext cx="5638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What’s the specific meaning of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443299"/>
            <a:ext cx="34200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Build the linear function.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3400" y="1905000"/>
            <a:ext cx="4191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d) Use the function to estimate the cost of uncompensated care in 2020.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76849" y="42672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Estimate the first year the cost will exceed 200 million.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634420"/>
              </p:ext>
            </p:extLst>
          </p:nvPr>
        </p:nvGraphicFramePr>
        <p:xfrm>
          <a:off x="533400" y="381000"/>
          <a:ext cx="2895600" cy="1758746"/>
        </p:xfrm>
        <a:graphic>
          <a:graphicData uri="http://schemas.openxmlformats.org/drawingml/2006/table">
            <a:tbl>
              <a:tblPr/>
              <a:tblGrid>
                <a:gridCol w="1129991"/>
                <a:gridCol w="1765609"/>
              </a:tblGrid>
              <a:tr h="310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 since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Uncompensated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9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(millions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7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52.6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9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1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49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600200"/>
            <a:ext cx="7391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Applying Slope-Intercept Form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Given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05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685800"/>
            <a:ext cx="7391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Using algebra to find the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-intercept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778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990600"/>
            <a:ext cx="4419600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Find a value for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m,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and solve for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 b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with values for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6589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247709"/>
              </p:ext>
            </p:extLst>
          </p:nvPr>
        </p:nvGraphicFramePr>
        <p:xfrm>
          <a:off x="5919787" y="4505325"/>
          <a:ext cx="13430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58" name="Equation" r:id="rId4" imgW="596880" imgH="164880" progId="Equation.DSMT4">
                  <p:embed/>
                </p:oleObj>
              </mc:Choice>
              <mc:Fallback>
                <p:oleObj name="Equation" r:id="rId4" imgW="596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7" y="4505325"/>
                        <a:ext cx="134302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481261"/>
              </p:ext>
            </p:extLst>
          </p:nvPr>
        </p:nvGraphicFramePr>
        <p:xfrm>
          <a:off x="4800600" y="838200"/>
          <a:ext cx="35814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59" name="Equation" r:id="rId6" imgW="1815840" imgH="380880" progId="Equation.DSMT4">
                  <p:embed/>
                </p:oleObj>
              </mc:Choice>
              <mc:Fallback>
                <p:oleObj name="Equation" r:id="rId6" imgW="18158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838200"/>
                        <a:ext cx="3581400" cy="752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214681"/>
              </p:ext>
            </p:extLst>
          </p:nvPr>
        </p:nvGraphicFramePr>
        <p:xfrm>
          <a:off x="6248400" y="3962400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60" name="Equation" r:id="rId8" imgW="355320" imgH="152280" progId="Equation.DSMT4">
                  <p:embed/>
                </p:oleObj>
              </mc:Choice>
              <mc:Fallback>
                <p:oleObj name="Equation" r:id="rId8" imgW="355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962400"/>
                        <a:ext cx="80010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691895"/>
              </p:ext>
            </p:extLst>
          </p:nvPr>
        </p:nvGraphicFramePr>
        <p:xfrm>
          <a:off x="5991225" y="3476625"/>
          <a:ext cx="1200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61" name="Equation" r:id="rId10" imgW="533160" imgH="152280" progId="Equation.DSMT4">
                  <p:embed/>
                </p:oleObj>
              </mc:Choice>
              <mc:Fallback>
                <p:oleObj name="Equation" r:id="rId10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3476625"/>
                        <a:ext cx="120015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323649"/>
              </p:ext>
            </p:extLst>
          </p:nvPr>
        </p:nvGraphicFramePr>
        <p:xfrm>
          <a:off x="5805487" y="2905125"/>
          <a:ext cx="15716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62" name="Equation" r:id="rId12" imgW="698400" imgH="203040" progId="Equation.DSMT4">
                  <p:embed/>
                </p:oleObj>
              </mc:Choice>
              <mc:Fallback>
                <p:oleObj name="Equation" r:id="rId12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5487" y="2905125"/>
                        <a:ext cx="1571625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125016"/>
              </p:ext>
            </p:extLst>
          </p:nvPr>
        </p:nvGraphicFramePr>
        <p:xfrm>
          <a:off x="5976937" y="2371725"/>
          <a:ext cx="12287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63" name="Equation" r:id="rId14" imgW="545760" imgH="164880" progId="Equation.DSMT4">
                  <p:embed/>
                </p:oleObj>
              </mc:Choice>
              <mc:Fallback>
                <p:oleObj name="Equation" r:id="rId14" imgW="545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7" y="2371725"/>
                        <a:ext cx="122872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681385"/>
              </p:ext>
            </p:extLst>
          </p:nvPr>
        </p:nvGraphicFramePr>
        <p:xfrm>
          <a:off x="5948362" y="1914525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5064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2" y="1914525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757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914400"/>
            <a:ext cx="6324600" cy="1981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Two important ideas for any function are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	1. Intercepts</a:t>
            </a:r>
            <a:br>
              <a:rPr lang="en-US" sz="2000" dirty="0" smtClean="0">
                <a:latin typeface="Arial" pitchFamily="34" charset="0"/>
                <a:cs typeface="Arial" pitchFamily="34" charset="0"/>
              </a:rPr>
            </a:br>
            <a:r>
              <a:rPr lang="en-US" sz="2000" dirty="0" smtClean="0">
                <a:latin typeface="Arial" pitchFamily="34" charset="0"/>
                <a:cs typeface="Arial" pitchFamily="34" charset="0"/>
              </a:rPr>
              <a:t>	2.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(Average rate of change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 Slope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01367" y="2768768"/>
            <a:ext cx="5486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One nice thing about linear functions is that knowing the slope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  allows us to build the unique linear function.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09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284872"/>
              </p:ext>
            </p:extLst>
          </p:nvPr>
        </p:nvGraphicFramePr>
        <p:xfrm>
          <a:off x="5834063" y="4505325"/>
          <a:ext cx="1514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46" name="Equation" r:id="rId4" imgW="672840" imgH="164880" progId="Equation.DSMT4">
                  <p:embed/>
                </p:oleObj>
              </mc:Choice>
              <mc:Fallback>
                <p:oleObj name="Equation" r:id="rId4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4063" y="4505325"/>
                        <a:ext cx="15144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207736"/>
              </p:ext>
            </p:extLst>
          </p:nvPr>
        </p:nvGraphicFramePr>
        <p:xfrm>
          <a:off x="4664075" y="838200"/>
          <a:ext cx="38560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47"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838200"/>
                        <a:ext cx="3856038" cy="7778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145855"/>
              </p:ext>
            </p:extLst>
          </p:nvPr>
        </p:nvGraphicFramePr>
        <p:xfrm>
          <a:off x="6105525" y="3971925"/>
          <a:ext cx="9715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48" name="Equation" r:id="rId8" imgW="431640" imgH="152280" progId="Equation.DSMT4">
                  <p:embed/>
                </p:oleObj>
              </mc:Choice>
              <mc:Fallback>
                <p:oleObj name="Equation" r:id="rId8" imgW="431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3971925"/>
                        <a:ext cx="97155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123084"/>
              </p:ext>
            </p:extLst>
          </p:nvPr>
        </p:nvGraphicFramePr>
        <p:xfrm>
          <a:off x="5948363" y="3476625"/>
          <a:ext cx="12858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49" name="Equation" r:id="rId10" imgW="571320" imgH="152280" progId="Equation.DSMT4">
                  <p:embed/>
                </p:oleObj>
              </mc:Choice>
              <mc:Fallback>
                <p:oleObj name="Equation" r:id="rId10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3" y="3476625"/>
                        <a:ext cx="1285875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769329"/>
              </p:ext>
            </p:extLst>
          </p:nvPr>
        </p:nvGraphicFramePr>
        <p:xfrm>
          <a:off x="5676900" y="2905125"/>
          <a:ext cx="1828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50" name="Equation" r:id="rId12" imgW="812520" imgH="203040" progId="Equation.DSMT4">
                  <p:embed/>
                </p:oleObj>
              </mc:Choice>
              <mc:Fallback>
                <p:oleObj name="Equation" r:id="rId12" imgW="8125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2905125"/>
                        <a:ext cx="1828800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513056"/>
              </p:ext>
            </p:extLst>
          </p:nvPr>
        </p:nvGraphicFramePr>
        <p:xfrm>
          <a:off x="5891213" y="2371725"/>
          <a:ext cx="14001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51" name="Equation" r:id="rId14" imgW="622080" imgH="164880" progId="Equation.DSMT4">
                  <p:embed/>
                </p:oleObj>
              </mc:Choice>
              <mc:Fallback>
                <p:oleObj name="Equation" r:id="rId14" imgW="622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2371725"/>
                        <a:ext cx="14001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9515241"/>
              </p:ext>
            </p:extLst>
          </p:nvPr>
        </p:nvGraphicFramePr>
        <p:xfrm>
          <a:off x="5943600" y="1911786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52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911786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797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804078"/>
              </p:ext>
            </p:extLst>
          </p:nvPr>
        </p:nvGraphicFramePr>
        <p:xfrm>
          <a:off x="5867400" y="4791075"/>
          <a:ext cx="14573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3" name="Equation" r:id="rId4" imgW="647640" imgH="241200" progId="Equation.DSMT4">
                  <p:embed/>
                </p:oleObj>
              </mc:Choice>
              <mc:Fallback>
                <p:oleObj name="Equation" r:id="rId4" imgW="647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91075"/>
                        <a:ext cx="1457325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14468"/>
              </p:ext>
            </p:extLst>
          </p:nvPr>
        </p:nvGraphicFramePr>
        <p:xfrm>
          <a:off x="4751388" y="825500"/>
          <a:ext cx="36814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4" name="Equation" r:id="rId6" imgW="1866600" imgH="406080" progId="Equation.DSMT4">
                  <p:embed/>
                </p:oleObj>
              </mc:Choice>
              <mc:Fallback>
                <p:oleObj name="Equation" r:id="rId6" imgW="18666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825500"/>
                        <a:ext cx="3681412" cy="803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64427"/>
              </p:ext>
            </p:extLst>
          </p:nvPr>
        </p:nvGraphicFramePr>
        <p:xfrm>
          <a:off x="6176963" y="4276725"/>
          <a:ext cx="828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5" name="Equation" r:id="rId8" imgW="368280" imgH="152280" progId="Equation.DSMT4">
                  <p:embed/>
                </p:oleObj>
              </mc:Choice>
              <mc:Fallback>
                <p:oleObj name="Equation" r:id="rId8" imgW="3682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4276725"/>
                        <a:ext cx="828675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661565"/>
              </p:ext>
            </p:extLst>
          </p:nvPr>
        </p:nvGraphicFramePr>
        <p:xfrm>
          <a:off x="6062663" y="3781425"/>
          <a:ext cx="10572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6" name="Equation" r:id="rId10" imgW="469800" imgH="152280" progId="Equation.DSMT4">
                  <p:embed/>
                </p:oleObj>
              </mc:Choice>
              <mc:Fallback>
                <p:oleObj name="Equation" r:id="rId10" imgW="4698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3781425"/>
                        <a:ext cx="1057275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273964"/>
              </p:ext>
            </p:extLst>
          </p:nvPr>
        </p:nvGraphicFramePr>
        <p:xfrm>
          <a:off x="5791200" y="3014663"/>
          <a:ext cx="16002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7" name="Equation" r:id="rId12" imgW="711000" imgH="241200" progId="Equation.DSMT4">
                  <p:embed/>
                </p:oleObj>
              </mc:Choice>
              <mc:Fallback>
                <p:oleObj name="Equation" r:id="rId12" imgW="711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14663"/>
                        <a:ext cx="1600200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203648"/>
              </p:ext>
            </p:extLst>
          </p:nvPr>
        </p:nvGraphicFramePr>
        <p:xfrm>
          <a:off x="5862638" y="2352675"/>
          <a:ext cx="14573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8" name="Equation" r:id="rId14" imgW="647640" imgH="241200" progId="Equation.DSMT4">
                  <p:embed/>
                </p:oleObj>
              </mc:Choice>
              <mc:Fallback>
                <p:oleObj name="Equation" r:id="rId14" imgW="647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2352675"/>
                        <a:ext cx="1457325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887193"/>
              </p:ext>
            </p:extLst>
          </p:nvPr>
        </p:nvGraphicFramePr>
        <p:xfrm>
          <a:off x="5948362" y="1914525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69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362" y="1914525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53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017145"/>
              </p:ext>
            </p:extLst>
          </p:nvPr>
        </p:nvGraphicFramePr>
        <p:xfrm>
          <a:off x="5032375" y="4733925"/>
          <a:ext cx="1514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3" name="Equation" r:id="rId4" imgW="672840" imgH="164880" progId="Equation.DSMT4">
                  <p:embed/>
                </p:oleObj>
              </mc:Choice>
              <mc:Fallback>
                <p:oleObj name="Equation" r:id="rId4" imgW="672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4733925"/>
                        <a:ext cx="15144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468752"/>
              </p:ext>
            </p:extLst>
          </p:nvPr>
        </p:nvGraphicFramePr>
        <p:xfrm>
          <a:off x="4111625" y="1092200"/>
          <a:ext cx="33559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4" name="Equation" r:id="rId6" imgW="1701720" imgH="368280" progId="Equation.DSMT4">
                  <p:embed/>
                </p:oleObj>
              </mc:Choice>
              <mc:Fallback>
                <p:oleObj name="Equation" r:id="rId6" imgW="17017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1092200"/>
                        <a:ext cx="3355975" cy="727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455043"/>
              </p:ext>
            </p:extLst>
          </p:nvPr>
        </p:nvGraphicFramePr>
        <p:xfrm>
          <a:off x="5389562" y="4200525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5" name="Equation" r:id="rId8" imgW="355320" imgH="152280" progId="Equation.DSMT4">
                  <p:embed/>
                </p:oleObj>
              </mc:Choice>
              <mc:Fallback>
                <p:oleObj name="Equation" r:id="rId8" imgW="355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2" y="4200525"/>
                        <a:ext cx="80010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611029"/>
              </p:ext>
            </p:extLst>
          </p:nvPr>
        </p:nvGraphicFramePr>
        <p:xfrm>
          <a:off x="5132388" y="3705225"/>
          <a:ext cx="13144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6" name="Equation" r:id="rId10" imgW="583920" imgH="152280" progId="Equation.DSMT4">
                  <p:embed/>
                </p:oleObj>
              </mc:Choice>
              <mc:Fallback>
                <p:oleObj name="Equation" r:id="rId10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8" y="3705225"/>
                        <a:ext cx="131445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112253"/>
              </p:ext>
            </p:extLst>
          </p:nvPr>
        </p:nvGraphicFramePr>
        <p:xfrm>
          <a:off x="5032375" y="3133725"/>
          <a:ext cx="15144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7" name="Equation" r:id="rId12" imgW="672840" imgH="203040" progId="Equation.DSMT4">
                  <p:embed/>
                </p:oleObj>
              </mc:Choice>
              <mc:Fallback>
                <p:oleObj name="Equation" r:id="rId12" imgW="672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3133725"/>
                        <a:ext cx="1514475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012422"/>
              </p:ext>
            </p:extLst>
          </p:nvPr>
        </p:nvGraphicFramePr>
        <p:xfrm>
          <a:off x="5103812" y="2600325"/>
          <a:ext cx="1371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8" name="Equation" r:id="rId14" imgW="609480" imgH="164880" progId="Equation.DSMT4">
                  <p:embed/>
                </p:oleObj>
              </mc:Choice>
              <mc:Fallback>
                <p:oleObj name="Equation" r:id="rId14" imgW="609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2" y="2600325"/>
                        <a:ext cx="1371600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407313"/>
              </p:ext>
            </p:extLst>
          </p:nvPr>
        </p:nvGraphicFramePr>
        <p:xfrm>
          <a:off x="5146674" y="2143125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29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4" y="2143125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761729"/>
              </p:ext>
            </p:extLst>
          </p:nvPr>
        </p:nvGraphicFramePr>
        <p:xfrm>
          <a:off x="7467600" y="2272628"/>
          <a:ext cx="1112402" cy="170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130" name="Equation" r:id="rId18" imgW="736560" imgH="1130040" progId="Equation.DSMT4">
                  <p:embed/>
                </p:oleObj>
              </mc:Choice>
              <mc:Fallback>
                <p:oleObj name="Equation" r:id="rId18" imgW="736560" imgH="1130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2272628"/>
                        <a:ext cx="1112402" cy="170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755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556040"/>
              </p:ext>
            </p:extLst>
          </p:nvPr>
        </p:nvGraphicFramePr>
        <p:xfrm>
          <a:off x="5054600" y="4953000"/>
          <a:ext cx="16287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06" name="Equation" r:id="rId4" imgW="723600" imgH="241200" progId="Equation.DSMT4">
                  <p:embed/>
                </p:oleObj>
              </mc:Choice>
              <mc:Fallback>
                <p:oleObj name="Equation" r:id="rId4" imgW="723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0" y="4953000"/>
                        <a:ext cx="1628775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244082"/>
              </p:ext>
            </p:extLst>
          </p:nvPr>
        </p:nvGraphicFramePr>
        <p:xfrm>
          <a:off x="4191000" y="863600"/>
          <a:ext cx="33559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07" name="Equation" r:id="rId6" imgW="1701720" imgH="368280" progId="Equation.DSMT4">
                  <p:embed/>
                </p:oleObj>
              </mc:Choice>
              <mc:Fallback>
                <p:oleObj name="Equation" r:id="rId6" imgW="17017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863600"/>
                        <a:ext cx="3355975" cy="727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861245"/>
              </p:ext>
            </p:extLst>
          </p:nvPr>
        </p:nvGraphicFramePr>
        <p:xfrm>
          <a:off x="5454650" y="4343400"/>
          <a:ext cx="8286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08" name="Equation" r:id="rId8" imgW="368280" imgH="152280" progId="Equation.DSMT4">
                  <p:embed/>
                </p:oleObj>
              </mc:Choice>
              <mc:Fallback>
                <p:oleObj name="Equation" r:id="rId8" imgW="3682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4650" y="4343400"/>
                        <a:ext cx="828675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038989"/>
              </p:ext>
            </p:extLst>
          </p:nvPr>
        </p:nvGraphicFramePr>
        <p:xfrm>
          <a:off x="5268912" y="3771900"/>
          <a:ext cx="1200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09" name="Equation" r:id="rId10" imgW="533160" imgH="152280" progId="Equation.DSMT4">
                  <p:embed/>
                </p:oleObj>
              </mc:Choice>
              <mc:Fallback>
                <p:oleObj name="Equation" r:id="rId10" imgW="533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2" y="3771900"/>
                        <a:ext cx="120015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503823"/>
              </p:ext>
            </p:extLst>
          </p:nvPr>
        </p:nvGraphicFramePr>
        <p:xfrm>
          <a:off x="4826000" y="3038475"/>
          <a:ext cx="20859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10" name="Equation" r:id="rId12" imgW="927000" imgH="241200" progId="Equation.DSMT4">
                  <p:embed/>
                </p:oleObj>
              </mc:Choice>
              <mc:Fallback>
                <p:oleObj name="Equation" r:id="rId12" imgW="9270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3038475"/>
                        <a:ext cx="2085975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160130"/>
              </p:ext>
            </p:extLst>
          </p:nvPr>
        </p:nvGraphicFramePr>
        <p:xfrm>
          <a:off x="5016500" y="2352675"/>
          <a:ext cx="16287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11" name="Equation" r:id="rId14" imgW="723600" imgH="241200" progId="Equation.DSMT4">
                  <p:embed/>
                </p:oleObj>
              </mc:Choice>
              <mc:Fallback>
                <p:oleObj name="Equation" r:id="rId14" imgW="7236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2352675"/>
                        <a:ext cx="1628775" cy="5429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101410"/>
              </p:ext>
            </p:extLst>
          </p:nvPr>
        </p:nvGraphicFramePr>
        <p:xfrm>
          <a:off x="5226049" y="1914525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12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49" y="1914525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323637"/>
              </p:ext>
            </p:extLst>
          </p:nvPr>
        </p:nvGraphicFramePr>
        <p:xfrm>
          <a:off x="7315200" y="1752600"/>
          <a:ext cx="1500693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13" name="Equation" r:id="rId18" imgW="736560" imgH="1104840" progId="Equation.DSMT4">
                  <p:embed/>
                </p:oleObj>
              </mc:Choice>
              <mc:Fallback>
                <p:oleObj name="Equation" r:id="rId18" imgW="73656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752600"/>
                        <a:ext cx="1500693" cy="225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8343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13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325005"/>
              </p:ext>
            </p:extLst>
          </p:nvPr>
        </p:nvGraphicFramePr>
        <p:xfrm>
          <a:off x="5316537" y="5267325"/>
          <a:ext cx="8001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48" name="Equation" r:id="rId4" imgW="355320" imgH="164880" progId="Equation.DSMT4">
                  <p:embed/>
                </p:oleObj>
              </mc:Choice>
              <mc:Fallback>
                <p:oleObj name="Equation" r:id="rId4" imgW="355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7" y="5267325"/>
                        <a:ext cx="800100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152400"/>
            <a:ext cx="7315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Find the equation of the line in slope-intercept form.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591386"/>
              </p:ext>
            </p:extLst>
          </p:nvPr>
        </p:nvGraphicFramePr>
        <p:xfrm>
          <a:off x="4038600" y="1092200"/>
          <a:ext cx="33559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49" name="Equation" r:id="rId6" imgW="1701720" imgH="368280" progId="Equation.DSMT4">
                  <p:embed/>
                </p:oleObj>
              </mc:Choice>
              <mc:Fallback>
                <p:oleObj name="Equation" r:id="rId6" imgW="17017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092200"/>
                        <a:ext cx="3355975" cy="727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7364260"/>
              </p:ext>
            </p:extLst>
          </p:nvPr>
        </p:nvGraphicFramePr>
        <p:xfrm>
          <a:off x="5202237" y="4557713"/>
          <a:ext cx="10287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0" name="Equation" r:id="rId8" imgW="457200" imgH="164880" progId="Equation.DSMT4">
                  <p:embed/>
                </p:oleObj>
              </mc:Choice>
              <mc:Fallback>
                <p:oleObj name="Equation" r:id="rId8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7" y="4557713"/>
                        <a:ext cx="1028700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999916"/>
              </p:ext>
            </p:extLst>
          </p:nvPr>
        </p:nvGraphicFramePr>
        <p:xfrm>
          <a:off x="5316537" y="4000500"/>
          <a:ext cx="80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1" name="Equation" r:id="rId10" imgW="355320" imgH="152280" progId="Equation.DSMT4">
                  <p:embed/>
                </p:oleObj>
              </mc:Choice>
              <mc:Fallback>
                <p:oleObj name="Equation" r:id="rId10" imgW="355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7" y="4000500"/>
                        <a:ext cx="800100" cy="342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775536"/>
              </p:ext>
            </p:extLst>
          </p:nvPr>
        </p:nvGraphicFramePr>
        <p:xfrm>
          <a:off x="4945062" y="3309938"/>
          <a:ext cx="15430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2" name="Equation" r:id="rId12" imgW="685800" imgH="203040" progId="Equation.DSMT4">
                  <p:embed/>
                </p:oleObj>
              </mc:Choice>
              <mc:Fallback>
                <p:oleObj name="Equation" r:id="rId12" imgW="685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062" y="3309938"/>
                        <a:ext cx="1543050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504727"/>
              </p:ext>
            </p:extLst>
          </p:nvPr>
        </p:nvGraphicFramePr>
        <p:xfrm>
          <a:off x="5064125" y="2667000"/>
          <a:ext cx="12287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3" name="Equation" r:id="rId14" imgW="545760" imgH="164880" progId="Equation.DSMT4">
                  <p:embed/>
                </p:oleObj>
              </mc:Choice>
              <mc:Fallback>
                <p:oleObj name="Equation" r:id="rId14" imgW="5457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2667000"/>
                        <a:ext cx="122872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1228960"/>
              </p:ext>
            </p:extLst>
          </p:nvPr>
        </p:nvGraphicFramePr>
        <p:xfrm>
          <a:off x="5073649" y="2143125"/>
          <a:ext cx="12858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4" name="Equation" r:id="rId16" imgW="571320" imgH="164880" progId="Equation.DSMT4">
                  <p:embed/>
                </p:oleObj>
              </mc:Choice>
              <mc:Fallback>
                <p:oleObj name="Equation" r:id="rId16" imgW="5713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49" y="2143125"/>
                        <a:ext cx="1285875" cy="371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751304"/>
              </p:ext>
            </p:extLst>
          </p:nvPr>
        </p:nvGraphicFramePr>
        <p:xfrm>
          <a:off x="7162800" y="1981200"/>
          <a:ext cx="1447800" cy="215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155" name="Equation" r:id="rId18" imgW="711000" imgH="1054080" progId="Equation.DSMT4">
                  <p:embed/>
                </p:oleObj>
              </mc:Choice>
              <mc:Fallback>
                <p:oleObj name="Equation" r:id="rId18" imgW="711000" imgH="1054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981200"/>
                        <a:ext cx="1447800" cy="215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52400" y="990600"/>
            <a:ext cx="38100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Always start with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a value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Substitute values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Solve for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Rewrite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mx + 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values for m and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049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8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685800"/>
            <a:ext cx="7391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Using algebra to find the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-intercept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1068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600200"/>
            <a:ext cx="7391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Applying Slope-Intercept Form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Found Algebraically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45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768735"/>
              </p:ext>
            </p:extLst>
          </p:nvPr>
        </p:nvGraphicFramePr>
        <p:xfrm>
          <a:off x="1143000" y="5205412"/>
          <a:ext cx="3371850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49" name="Equation" r:id="rId4" imgW="1841400" imgH="736560" progId="Equation.DSMT4">
                  <p:embed/>
                </p:oleObj>
              </mc:Choice>
              <mc:Fallback>
                <p:oleObj name="Equation" r:id="rId4" imgW="18414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205412"/>
                        <a:ext cx="3371850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455128"/>
              </p:ext>
            </p:extLst>
          </p:nvPr>
        </p:nvGraphicFramePr>
        <p:xfrm>
          <a:off x="5626100" y="838200"/>
          <a:ext cx="16240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50" name="Equation" r:id="rId6" imgW="799920" imgH="368280" progId="Equation.DSMT4">
                  <p:embed/>
                </p:oleObj>
              </mc:Choice>
              <mc:Fallback>
                <p:oleObj name="Equation" r:id="rId6" imgW="7999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838200"/>
                        <a:ext cx="16240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897474"/>
              </p:ext>
            </p:extLst>
          </p:nvPr>
        </p:nvGraphicFramePr>
        <p:xfrm>
          <a:off x="4686300" y="2584450"/>
          <a:ext cx="3649663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51" name="Equation" r:id="rId8" imgW="1993680" imgH="799920" progId="Equation.DSMT4">
                  <p:embed/>
                </p:oleObj>
              </mc:Choice>
              <mc:Fallback>
                <p:oleObj name="Equation" r:id="rId8" imgW="199368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84450"/>
                        <a:ext cx="3649663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931321"/>
              </p:ext>
            </p:extLst>
          </p:nvPr>
        </p:nvGraphicFramePr>
        <p:xfrm>
          <a:off x="5981700" y="5051425"/>
          <a:ext cx="1674813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52" name="Equation" r:id="rId10" imgW="914400" imgH="761760" progId="Equation.DSMT4">
                  <p:embed/>
                </p:oleObj>
              </mc:Choice>
              <mc:Fallback>
                <p:oleObj name="Equation" r:id="rId10" imgW="9144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5051425"/>
                        <a:ext cx="1674813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8793798"/>
              </p:ext>
            </p:extLst>
          </p:nvPr>
        </p:nvGraphicFramePr>
        <p:xfrm>
          <a:off x="685800" y="3475038"/>
          <a:ext cx="3789362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53" name="Equation" r:id="rId12" imgW="2070000" imgH="723600" progId="Equation.DSMT4">
                  <p:embed/>
                </p:oleObj>
              </mc:Choice>
              <mc:Fallback>
                <p:oleObj name="Equation" r:id="rId12" imgW="207000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75038"/>
                        <a:ext cx="3789362" cy="1325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9125" y="3048000"/>
            <a:ext cx="502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a)  What’s the specific meaning of the slope?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2094" y="4844534"/>
            <a:ext cx="5638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What’s the specific meaning of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443299"/>
            <a:ext cx="34200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Build the linear function.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3400" y="1905000"/>
            <a:ext cx="41910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d) Use the function to estimate the cost of uncompensated care in 2014.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76849" y="42672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Estimate the first year the cost will exceed 150 million.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8600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59" y="66856"/>
            <a:ext cx="3538655" cy="2981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978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606805"/>
              </p:ext>
            </p:extLst>
          </p:nvPr>
        </p:nvGraphicFramePr>
        <p:xfrm>
          <a:off x="457200" y="1219200"/>
          <a:ext cx="2514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300"/>
                <a:gridCol w="12573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Gallons used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Miles driven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450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304800"/>
            <a:ext cx="3505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After a number of trips a driver records the following data.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390807"/>
              </p:ext>
            </p:extLst>
          </p:nvPr>
        </p:nvGraphicFramePr>
        <p:xfrm>
          <a:off x="1524000" y="5191105"/>
          <a:ext cx="3765550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88" name="Equation" r:id="rId4" imgW="2057400" imgH="622080" progId="Equation.DSMT4">
                  <p:embed/>
                </p:oleObj>
              </mc:Choice>
              <mc:Fallback>
                <p:oleObj name="Equation" r:id="rId4" imgW="20574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191105"/>
                        <a:ext cx="3765550" cy="1138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918376"/>
              </p:ext>
            </p:extLst>
          </p:nvPr>
        </p:nvGraphicFramePr>
        <p:xfrm>
          <a:off x="5791200" y="838200"/>
          <a:ext cx="111601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89" name="Equation" r:id="rId6" imgW="609480" imgH="368280" progId="Equation.DSMT4">
                  <p:embed/>
                </p:oleObj>
              </mc:Choice>
              <mc:Fallback>
                <p:oleObj name="Equation" r:id="rId6" imgW="6094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838200"/>
                        <a:ext cx="111601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066425"/>
              </p:ext>
            </p:extLst>
          </p:nvPr>
        </p:nvGraphicFramePr>
        <p:xfrm>
          <a:off x="5092216" y="2544207"/>
          <a:ext cx="2836862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90" name="Equation" r:id="rId8" imgW="1549080" imgH="787320" progId="Equation.DSMT4">
                  <p:embed/>
                </p:oleObj>
              </mc:Choice>
              <mc:Fallback>
                <p:oleObj name="Equation" r:id="rId8" imgW="154908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216" y="2544207"/>
                        <a:ext cx="2836862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031988"/>
              </p:ext>
            </p:extLst>
          </p:nvPr>
        </p:nvGraphicFramePr>
        <p:xfrm>
          <a:off x="5562600" y="5029200"/>
          <a:ext cx="251142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91" name="Equation" r:id="rId10" imgW="1371600" imgH="787320" progId="Equation.DSMT4">
                  <p:embed/>
                </p:oleObj>
              </mc:Choice>
              <mc:Fallback>
                <p:oleObj name="Equation" r:id="rId10" imgW="1371600" imgH="787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029200"/>
                        <a:ext cx="2511425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08259"/>
              </p:ext>
            </p:extLst>
          </p:nvPr>
        </p:nvGraphicFramePr>
        <p:xfrm>
          <a:off x="1314481" y="3581400"/>
          <a:ext cx="31384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92" name="Equation" r:id="rId12" imgW="1714320" imgH="545760" progId="Equation.DSMT4">
                  <p:embed/>
                </p:oleObj>
              </mc:Choice>
              <mc:Fallback>
                <p:oleObj name="Equation" r:id="rId12" imgW="171432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81" y="3581400"/>
                        <a:ext cx="313848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9125" y="3048000"/>
            <a:ext cx="502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a)  What’s the specific meaning of the slope?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2094" y="4844534"/>
            <a:ext cx="5638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What’s the specific meaning of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00600" y="443299"/>
            <a:ext cx="34200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Build the linear function.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00600" y="17526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d) Estimate the gallons needed to drive 1,250 miles.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6849" y="42672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Estimate how far you can drive on 40 gallons.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6779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pic>
        <p:nvPicPr>
          <p:cNvPr id="21913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12" y="152401"/>
            <a:ext cx="4157346" cy="2870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461075"/>
              </p:ext>
            </p:extLst>
          </p:nvPr>
        </p:nvGraphicFramePr>
        <p:xfrm>
          <a:off x="1755775" y="5284788"/>
          <a:ext cx="330200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89" name="Equation" r:id="rId5" imgW="1803240" imgH="609480" progId="Equation.DSMT4">
                  <p:embed/>
                </p:oleObj>
              </mc:Choice>
              <mc:Fallback>
                <p:oleObj name="Equation" r:id="rId5" imgW="1803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5284788"/>
                        <a:ext cx="3302000" cy="111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86345"/>
              </p:ext>
            </p:extLst>
          </p:nvPr>
        </p:nvGraphicFramePr>
        <p:xfrm>
          <a:off x="5562600" y="838200"/>
          <a:ext cx="1752600" cy="7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90" name="Equation" r:id="rId7" imgW="863280" imgH="368280" progId="Equation.DSMT4">
                  <p:embed/>
                </p:oleObj>
              </mc:Choice>
              <mc:Fallback>
                <p:oleObj name="Equation" r:id="rId7" imgW="8632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838200"/>
                        <a:ext cx="1752600" cy="7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458443"/>
              </p:ext>
            </p:extLst>
          </p:nvPr>
        </p:nvGraphicFramePr>
        <p:xfrm>
          <a:off x="5057775" y="2584450"/>
          <a:ext cx="2906713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91" name="Equation" r:id="rId9" imgW="1587240" imgH="799920" progId="Equation.DSMT4">
                  <p:embed/>
                </p:oleObj>
              </mc:Choice>
              <mc:Fallback>
                <p:oleObj name="Equation" r:id="rId9" imgW="1587240" imgH="799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584450"/>
                        <a:ext cx="2906713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0283124"/>
              </p:ext>
            </p:extLst>
          </p:nvPr>
        </p:nvGraphicFramePr>
        <p:xfrm>
          <a:off x="6027738" y="5051425"/>
          <a:ext cx="1581150" cy="139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92" name="Equation" r:id="rId11" imgW="863280" imgH="761760" progId="Equation.DSMT4">
                  <p:embed/>
                </p:oleObj>
              </mc:Choice>
              <mc:Fallback>
                <p:oleObj name="Equation" r:id="rId11" imgW="8632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7738" y="5051425"/>
                        <a:ext cx="1581150" cy="139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638027"/>
              </p:ext>
            </p:extLst>
          </p:nvPr>
        </p:nvGraphicFramePr>
        <p:xfrm>
          <a:off x="1058863" y="3475037"/>
          <a:ext cx="3649662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93" name="Equation" r:id="rId13" imgW="1993680" imgH="723600" progId="Equation.DSMT4">
                  <p:embed/>
                </p:oleObj>
              </mc:Choice>
              <mc:Fallback>
                <p:oleObj name="Equation" r:id="rId13" imgW="199368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3475037"/>
                        <a:ext cx="3649662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69125" y="3048000"/>
            <a:ext cx="502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a)  What’s the specific meaning of the slope?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2094" y="4844534"/>
            <a:ext cx="5638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What’s the specific meaning of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00600" y="443299"/>
            <a:ext cx="34200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Build the linear function.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00600" y="19050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d) Estimate the price of a movie ticket this year.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76849" y="42672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Estimate the year the average price will rise to $8.00.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3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00400" y="1358619"/>
            <a:ext cx="32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/>
              <a:t>y </a:t>
            </a:r>
            <a:r>
              <a:rPr lang="en-US" sz="4400" dirty="0" smtClean="0"/>
              <a:t>= </a:t>
            </a:r>
            <a:r>
              <a:rPr lang="en-US" sz="4400" i="1" dirty="0" err="1" smtClean="0"/>
              <a:t>mx</a:t>
            </a:r>
            <a:r>
              <a:rPr lang="en-US" sz="4400" i="1" dirty="0" smtClean="0"/>
              <a:t> </a:t>
            </a:r>
            <a:r>
              <a:rPr lang="en-US" sz="4400" dirty="0" smtClean="0"/>
              <a:t>+ </a:t>
            </a:r>
            <a:r>
              <a:rPr lang="en-US" sz="4400" i="1" dirty="0" smtClean="0"/>
              <a:t>b</a:t>
            </a:r>
            <a:endParaRPr lang="en-US" sz="4400" i="1" dirty="0"/>
          </a:p>
        </p:txBody>
      </p:sp>
      <p:sp>
        <p:nvSpPr>
          <p:cNvPr id="8" name="Oval 7"/>
          <p:cNvSpPr/>
          <p:nvPr/>
        </p:nvSpPr>
        <p:spPr>
          <a:xfrm>
            <a:off x="4011168" y="1529307"/>
            <a:ext cx="533400" cy="5334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15000" y="1892019"/>
            <a:ext cx="762000" cy="609600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76400" y="2425419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Slope</a:t>
            </a: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(rate of change)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154168" y="1471395"/>
            <a:ext cx="533400" cy="5334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10200" y="234921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t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3543300" y="2082519"/>
            <a:ext cx="533400" cy="457200"/>
          </a:xfrm>
          <a:prstGeom prst="straightConnector1">
            <a:avLst/>
          </a:prstGeom>
          <a:ln w="19050">
            <a:solidFill>
              <a:schemeClr val="accent2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914400" y="40475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Any linear function can be written in the form;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124445"/>
              </p:ext>
            </p:extLst>
          </p:nvPr>
        </p:nvGraphicFramePr>
        <p:xfrm>
          <a:off x="2902744" y="3314200"/>
          <a:ext cx="511795" cy="629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80" name="Equation" r:id="rId4" imgW="330120" imgH="406080" progId="Equation.DSMT4">
                  <p:embed/>
                </p:oleObj>
              </mc:Choice>
              <mc:Fallback>
                <p:oleObj name="Equation" r:id="rId4" imgW="330120" imgH="406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744" y="3314200"/>
                        <a:ext cx="511795" cy="6296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8113101"/>
              </p:ext>
            </p:extLst>
          </p:nvPr>
        </p:nvGraphicFramePr>
        <p:xfrm>
          <a:off x="1802952" y="3378525"/>
          <a:ext cx="41399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81" name="Equation" r:id="rId6" imgW="266400" imgH="393480" progId="Equation.DSMT4">
                  <p:embed/>
                </p:oleObj>
              </mc:Choice>
              <mc:Fallback>
                <p:oleObj name="Equation" r:id="rId6" imgW="26640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952" y="3378525"/>
                        <a:ext cx="41399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003910"/>
              </p:ext>
            </p:extLst>
          </p:nvPr>
        </p:nvGraphicFramePr>
        <p:xfrm>
          <a:off x="3986213" y="3312225"/>
          <a:ext cx="872942" cy="80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82" name="Equation" r:id="rId8" imgW="469800" imgH="431640" progId="Equation.DSMT4">
                  <p:embed/>
                </p:oleObj>
              </mc:Choice>
              <mc:Fallback>
                <p:oleObj name="Equation" r:id="rId8" imgW="4698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213" y="3312225"/>
                        <a:ext cx="872942" cy="80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881961" y="4495800"/>
            <a:ext cx="5486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We can build the linear function quickly from two ordered pairs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We use the ordered pairs to find 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slope, 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6254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11" grpId="0"/>
      <p:bldP spid="9" grpId="0" animBg="1"/>
      <p:bldP spid="14" grpId="0"/>
      <p:bldP spid="1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697394"/>
              </p:ext>
            </p:extLst>
          </p:nvPr>
        </p:nvGraphicFramePr>
        <p:xfrm>
          <a:off x="685800" y="5202238"/>
          <a:ext cx="492760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45" name="Equation" r:id="rId4" imgW="2692080" imgH="609480" progId="Equation.DSMT4">
                  <p:embed/>
                </p:oleObj>
              </mc:Choice>
              <mc:Fallback>
                <p:oleObj name="Equation" r:id="rId4" imgW="269208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202238"/>
                        <a:ext cx="4927600" cy="111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91361"/>
              </p:ext>
            </p:extLst>
          </p:nvPr>
        </p:nvGraphicFramePr>
        <p:xfrm>
          <a:off x="5530850" y="838200"/>
          <a:ext cx="19970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46" name="Equation" r:id="rId6" imgW="876240" imgH="368280" progId="Equation.DSMT4">
                  <p:embed/>
                </p:oleObj>
              </mc:Choice>
              <mc:Fallback>
                <p:oleObj name="Equation" r:id="rId6" imgW="8762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838200"/>
                        <a:ext cx="19970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119862"/>
              </p:ext>
            </p:extLst>
          </p:nvPr>
        </p:nvGraphicFramePr>
        <p:xfrm>
          <a:off x="5592763" y="2566988"/>
          <a:ext cx="1836737" cy="1395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47" name="Equation" r:id="rId8" imgW="1002960" imgH="761760" progId="Equation.DSMT4">
                  <p:embed/>
                </p:oleObj>
              </mc:Choice>
              <mc:Fallback>
                <p:oleObj name="Equation" r:id="rId8" imgW="10029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2763" y="2566988"/>
                        <a:ext cx="1836737" cy="1395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463418"/>
              </p:ext>
            </p:extLst>
          </p:nvPr>
        </p:nvGraphicFramePr>
        <p:xfrm>
          <a:off x="5772150" y="5135563"/>
          <a:ext cx="2092325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48" name="Equation" r:id="rId10" imgW="1143000" imgH="609480" progId="Equation.DSMT4">
                  <p:embed/>
                </p:oleObj>
              </mc:Choice>
              <mc:Fallback>
                <p:oleObj name="Equation" r:id="rId10" imgW="114300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5135563"/>
                        <a:ext cx="2092325" cy="1116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889970"/>
              </p:ext>
            </p:extLst>
          </p:nvPr>
        </p:nvGraphicFramePr>
        <p:xfrm>
          <a:off x="1001713" y="3454400"/>
          <a:ext cx="37655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49" name="Equation" r:id="rId12" imgW="2057400" imgH="685800" progId="Equation.DSMT4">
                  <p:embed/>
                </p:oleObj>
              </mc:Choice>
              <mc:Fallback>
                <p:oleObj name="Equation" r:id="rId12" imgW="20574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3454400"/>
                        <a:ext cx="37655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9125" y="3048000"/>
            <a:ext cx="5029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a)  What’s the specific meaning of the slope?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2094" y="4844534"/>
            <a:ext cx="563880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What’s the specific meaning of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00600" y="443299"/>
            <a:ext cx="34200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 Build the linear function.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00600" y="17526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 smtClean="0">
                <a:latin typeface="Arial" pitchFamily="34" charset="0"/>
                <a:cs typeface="Arial" pitchFamily="34" charset="0"/>
              </a:rPr>
              <a:t>d) Estimate the year the number of fires will drop to 400,000.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6849" y="4267200"/>
            <a:ext cx="37338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4488" indent="-344488"/>
            <a:r>
              <a:rPr lang="en-US" dirty="0">
                <a:latin typeface="Arial" pitchFamily="34" charset="0"/>
                <a:cs typeface="Arial" pitchFamily="34" charset="0"/>
              </a:rPr>
              <a:t>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Estimate the number of fires in 2002.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103253"/>
              </p:ext>
            </p:extLst>
          </p:nvPr>
        </p:nvGraphicFramePr>
        <p:xfrm>
          <a:off x="685800" y="727464"/>
          <a:ext cx="2917851" cy="1671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50" name="Equation" r:id="rId14" imgW="1549080" imgH="888840" progId="Equation.DSMT4">
                  <p:embed/>
                </p:oleObj>
              </mc:Choice>
              <mc:Fallback>
                <p:oleObj name="Equation" r:id="rId14" imgW="1549080" imgH="888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727464"/>
                        <a:ext cx="2917851" cy="16714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1003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600200"/>
            <a:ext cx="7391400" cy="990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Applying Slope-Intercept Form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is Found Algebraically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1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9998" y="849867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Explain the meaning of the linear equation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if;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100" y="30703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Given the equation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en-US" altLang="zh-CN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= </a:t>
            </a:r>
            <a:r>
              <a:rPr kumimoji="0" lang="en-US" altLang="zh-CN" sz="2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– 2</a:t>
            </a:r>
            <a:r>
              <a:rPr kumimoji="0" lang="en-US" altLang="zh-CN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en-US" altLang="zh-CN" sz="2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+ 80</a:t>
            </a:r>
            <a:r>
              <a:rPr kumimoji="0" lang="en-US" altLang="zh-CN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altLang="zh-CN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1676400" y="1600200"/>
            <a:ext cx="5867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r>
              <a:rPr lang="en-US" altLang="zh-CN" sz="24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minutes spent gambling and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money remaining in dollars.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>
                <a:tab pos="811213" algn="ctr"/>
              </a:tabLst>
            </a:pPr>
            <a:endParaRPr lang="en-US" altLang="zh-CN" sz="20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en-US" altLang="zh-CN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level of a pond in inches and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en-US" altLang="zh-CN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number of days without rain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	x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minutes since a talk began and 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is the people remaining in the room.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endParaRPr lang="en-US" altLang="zh-CN" sz="2000" dirty="0" smtClean="0"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11213" algn="ctr"/>
              </a:tabLst>
            </a:pP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	</a:t>
            </a:r>
            <a:r>
              <a:rPr kumimoji="0" lang="en-US" altLang="zh-CN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y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is the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initial cost in dollars and </a:t>
            </a:r>
            <a:r>
              <a:rPr kumimoji="0" lang="en-US" altLang="zh-CN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x</a:t>
            </a:r>
            <a:r>
              <a:rPr kumimoji="0" lang="en-US" altLang="zh-CN" sz="2000" b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is the number of people who have played a carnival game</a:t>
            </a:r>
            <a:r>
              <a:rPr kumimoji="0" lang="en-US" altLang="zh-CN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13956" y="2133600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Types of Slope</a:t>
            </a:r>
            <a:endParaRPr 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078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90599" y="4953000"/>
            <a:ext cx="6858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increasing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0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652" y="1143000"/>
            <a:ext cx="3500128" cy="3431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ight Arrow 28"/>
          <p:cNvSpPr/>
          <p:nvPr/>
        </p:nvSpPr>
        <p:spPr>
          <a:xfrm rot="17390055">
            <a:off x="2699087" y="2511474"/>
            <a:ext cx="1936176" cy="448173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Increasing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4206364" y="1143000"/>
            <a:ext cx="1418231" cy="50295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Constant</a:t>
            </a:r>
          </a:p>
        </p:txBody>
      </p:sp>
      <p:sp>
        <p:nvSpPr>
          <p:cNvPr id="34" name="Right Arrow 33"/>
          <p:cNvSpPr/>
          <p:nvPr/>
        </p:nvSpPr>
        <p:spPr>
          <a:xfrm rot="4268416">
            <a:off x="5119456" y="2483469"/>
            <a:ext cx="2196647" cy="503319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Decreasing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90599" y="5441464"/>
            <a:ext cx="65110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constant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2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90599" y="5903129"/>
            <a:ext cx="67056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The function is decreasing on the interval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4 to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6.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ctrTitle" idx="4294967295"/>
          </p:nvPr>
        </p:nvSpPr>
        <p:spPr>
          <a:xfrm>
            <a:off x="1447800" y="152400"/>
            <a:ext cx="6705600" cy="9144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Recall that we use intervals on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to describe where the function is increasing, decreasing or constant.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677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9" grpId="0" animBg="1"/>
      <p:bldP spid="32" grpId="0" animBg="1"/>
      <p:bldP spid="34" grpId="0" animBg="1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52600" y="3810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Increasing function</a:t>
            </a:r>
          </a:p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Positive Slope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49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1676400"/>
            <a:ext cx="4876800" cy="3816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8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581400" y="4299466"/>
            <a:ext cx="3581400" cy="609600"/>
            <a:chOff x="3581400" y="4299466"/>
            <a:chExt cx="3581400" cy="609600"/>
          </a:xfrm>
        </p:grpSpPr>
        <p:sp>
          <p:nvSpPr>
            <p:cNvPr id="3" name="Right Arrow 2"/>
            <p:cNvSpPr/>
            <p:nvPr/>
          </p:nvSpPr>
          <p:spPr>
            <a:xfrm>
              <a:off x="3581400" y="4299466"/>
              <a:ext cx="3581400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962400" y="4419600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As 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x</a:t>
              </a:r>
              <a:r>
                <a:rPr lang="en-US" dirty="0" smtClean="0">
                  <a:solidFill>
                    <a:prstClr val="black"/>
                  </a:solidFill>
                </a:rPr>
                <a:t> increase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347466" y="1371600"/>
            <a:ext cx="609600" cy="3417332"/>
            <a:chOff x="7347466" y="1371600"/>
            <a:chExt cx="609600" cy="3417332"/>
          </a:xfrm>
        </p:grpSpPr>
        <p:sp>
          <p:nvSpPr>
            <p:cNvPr id="14" name="Right Arrow 13"/>
            <p:cNvSpPr/>
            <p:nvPr/>
          </p:nvSpPr>
          <p:spPr>
            <a:xfrm rot="16200000">
              <a:off x="6097154" y="2929021"/>
              <a:ext cx="3110223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rot="16200000">
              <a:off x="6128266" y="2710934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y</a:t>
              </a:r>
              <a:r>
                <a:rPr lang="en-US" dirty="0" smtClean="0">
                  <a:solidFill>
                    <a:prstClr val="black"/>
                  </a:solidFill>
                </a:rPr>
                <a:t> increase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4105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8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447800"/>
            <a:ext cx="4953000" cy="3892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914400" y="38100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Decreasing function</a:t>
            </a:r>
          </a:p>
          <a:p>
            <a:pPr algn="ct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Negative Slope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Copyright 2014 Scott Storla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743200" y="2368269"/>
            <a:ext cx="3581400" cy="609600"/>
            <a:chOff x="3581400" y="4299466"/>
            <a:chExt cx="3581400" cy="609600"/>
          </a:xfrm>
        </p:grpSpPr>
        <p:sp>
          <p:nvSpPr>
            <p:cNvPr id="14" name="Right Arrow 13"/>
            <p:cNvSpPr/>
            <p:nvPr/>
          </p:nvSpPr>
          <p:spPr>
            <a:xfrm>
              <a:off x="3581400" y="4299466"/>
              <a:ext cx="3581400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4419600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As 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x</a:t>
              </a:r>
              <a:r>
                <a:rPr lang="en-US" dirty="0" smtClean="0">
                  <a:solidFill>
                    <a:prstClr val="black"/>
                  </a:solidFill>
                </a:rPr>
                <a:t> increase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661666" y="1620247"/>
            <a:ext cx="609600" cy="3491222"/>
            <a:chOff x="7347466" y="990600"/>
            <a:chExt cx="609600" cy="3491222"/>
          </a:xfrm>
        </p:grpSpPr>
        <p:sp>
          <p:nvSpPr>
            <p:cNvPr id="17" name="Right Arrow 16"/>
            <p:cNvSpPr/>
            <p:nvPr/>
          </p:nvSpPr>
          <p:spPr>
            <a:xfrm rot="5400000" flipV="1">
              <a:off x="6097154" y="2621911"/>
              <a:ext cx="3110223" cy="6096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5400000" flipV="1">
              <a:off x="6128266" y="2329934"/>
              <a:ext cx="304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</a:rPr>
                <a:t>The values of </a:t>
              </a:r>
              <a:r>
                <a:rPr lang="en-US" i="1" dirty="0" smtClean="0">
                  <a:solidFill>
                    <a:prstClr val="black"/>
                  </a:solidFill>
                </a:rPr>
                <a:t>y</a:t>
              </a:r>
              <a:r>
                <a:rPr lang="en-US" dirty="0" smtClean="0">
                  <a:solidFill>
                    <a:prstClr val="black"/>
                  </a:solidFill>
                </a:rPr>
                <a:t> decrease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2045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24726</TotalTime>
  <Words>1628</Words>
  <Application>Microsoft Office PowerPoint</Application>
  <PresentationFormat>On-screen Show (4:3)</PresentationFormat>
  <Paragraphs>326</Paragraphs>
  <Slides>52</Slides>
  <Notes>52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Office Theme</vt:lpstr>
      <vt:lpstr>Equation</vt:lpstr>
      <vt:lpstr>MathType 6.0 Equation</vt:lpstr>
      <vt:lpstr>Linear Functions Getting Ready</vt:lpstr>
      <vt:lpstr>We often graph a data table to look for patterns. Graphs like these are good candidates for a linear function.</vt:lpstr>
      <vt:lpstr>These graphs are not good candidates for a linear function because the data does not look like a straight line.</vt:lpstr>
      <vt:lpstr>Two important ideas for any function are  1. Intercepts  2. (Average rate of change) Slope</vt:lpstr>
      <vt:lpstr>PowerPoint Presentation</vt:lpstr>
      <vt:lpstr>PowerPoint Presentation</vt:lpstr>
      <vt:lpstr>Recall that we use intervals on x to describe where the function is increasing, decreasing or constant.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Find the slope as the function goes from x = 10 to x =20.</vt:lpstr>
      <vt:lpstr>PowerPoint Presentation</vt:lpstr>
      <vt:lpstr>PowerPoint Presentation</vt:lpstr>
      <vt:lpstr>Recall that the y-intercept of a function is the ordered pair when x is 0, (0,b) but that people often refer to just the y-coordinate of the y-intercept.</vt:lpstr>
      <vt:lpstr>PowerPoint Presentation</vt:lpstr>
      <vt:lpstr>PowerPoint Presentation</vt:lpstr>
      <vt:lpstr>Linear Functions Getting Ready</vt:lpstr>
      <vt:lpstr>Slope-Intercept Form for  the Equation of a Line</vt:lpstr>
      <vt:lpstr>PowerPoint Presentation</vt:lpstr>
      <vt:lpstr>PowerPoint Presentation</vt:lpstr>
      <vt:lpstr>Finding b visually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Slope-Intercept Form for  the Equation of a Line</vt:lpstr>
      <vt:lpstr>Using Graphs to Apply Slope-Intercept Form When b is Given</vt:lpstr>
      <vt:lpstr>PowerPoint Presentation</vt:lpstr>
      <vt:lpstr>PowerPoint Presentation</vt:lpstr>
      <vt:lpstr>PowerPoint Presentation</vt:lpstr>
      <vt:lpstr>Using Graphs to Apply Slope-Intercept Form When b is Given</vt:lpstr>
      <vt:lpstr>PowerPoint Presentation</vt:lpstr>
      <vt:lpstr>Applying Slope-Intercept Form b is Given</vt:lpstr>
      <vt:lpstr>Using algebra to find the y-intercept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Using algebra to find the y-intercept</vt:lpstr>
      <vt:lpstr>Applying Slope-Intercept Form b is Found Algebraically</vt:lpstr>
      <vt:lpstr>PowerPoint Presentation</vt:lpstr>
      <vt:lpstr>PowerPoint Presentation</vt:lpstr>
      <vt:lpstr>PowerPoint Presentation</vt:lpstr>
      <vt:lpstr>PowerPoint Presentation</vt:lpstr>
      <vt:lpstr>Applying Slope-Intercept Form b is Found Algebraically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Algebraic Expressions</dc:title>
  <dc:creator>scott storla</dc:creator>
  <cp:lastModifiedBy>x61</cp:lastModifiedBy>
  <cp:revision>548</cp:revision>
  <dcterms:created xsi:type="dcterms:W3CDTF">2010-09-04T18:04:48Z</dcterms:created>
  <dcterms:modified xsi:type="dcterms:W3CDTF">2014-10-31T00:53:47Z</dcterms:modified>
</cp:coreProperties>
</file>