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619" r:id="rId2"/>
    <p:sldId id="923" r:id="rId3"/>
    <p:sldId id="901" r:id="rId4"/>
    <p:sldId id="902" r:id="rId5"/>
    <p:sldId id="906" r:id="rId6"/>
    <p:sldId id="915" r:id="rId7"/>
    <p:sldId id="903" r:id="rId8"/>
    <p:sldId id="917" r:id="rId9"/>
    <p:sldId id="907" r:id="rId10"/>
    <p:sldId id="910" r:id="rId11"/>
    <p:sldId id="908" r:id="rId12"/>
    <p:sldId id="909" r:id="rId13"/>
    <p:sldId id="918" r:id="rId14"/>
    <p:sldId id="924" r:id="rId15"/>
    <p:sldId id="925" r:id="rId16"/>
    <p:sldId id="926" r:id="rId17"/>
    <p:sldId id="927" r:id="rId18"/>
    <p:sldId id="919" r:id="rId19"/>
    <p:sldId id="878" r:id="rId20"/>
    <p:sldId id="912" r:id="rId21"/>
    <p:sldId id="879" r:id="rId22"/>
    <p:sldId id="921" r:id="rId23"/>
    <p:sldId id="922" r:id="rId24"/>
    <p:sldId id="904" r:id="rId25"/>
    <p:sldId id="881" r:id="rId26"/>
    <p:sldId id="92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ercepts" id="{266429B8-0F0B-42B1-A951-F13D3CFC007A}">
          <p14:sldIdLst>
            <p14:sldId id="619"/>
            <p14:sldId id="923"/>
            <p14:sldId id="901"/>
            <p14:sldId id="902"/>
          </p14:sldIdLst>
        </p14:section>
        <p14:section name="Difference between general and specific" id="{B62A4475-A187-4C23-B385-996C4114DC21}">
          <p14:sldIdLst>
            <p14:sldId id="906"/>
            <p14:sldId id="915"/>
            <p14:sldId id="903"/>
            <p14:sldId id="917"/>
            <p14:sldId id="907"/>
            <p14:sldId id="910"/>
            <p14:sldId id="908"/>
            <p14:sldId id="909"/>
            <p14:sldId id="918"/>
          </p14:sldIdLst>
        </p14:section>
        <p14:section name="Extend graph meaning of intercepts" id="{7F75077E-81D6-4DB3-96E3-FD883A1C3A47}">
          <p14:sldIdLst>
            <p14:sldId id="924"/>
            <p14:sldId id="925"/>
            <p14:sldId id="926"/>
            <p14:sldId id="927"/>
          </p14:sldIdLst>
        </p14:section>
        <p14:section name="Meaning from equation" id="{8C1060C6-114F-4BA6-B4FB-8C490B98C967}">
          <p14:sldIdLst>
            <p14:sldId id="919"/>
            <p14:sldId id="878"/>
            <p14:sldId id="912"/>
            <p14:sldId id="879"/>
            <p14:sldId id="921"/>
            <p14:sldId id="922"/>
            <p14:sldId id="904"/>
            <p14:sldId id="881"/>
            <p14:sldId id="92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84" y="-5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e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2" Type="http://schemas.openxmlformats.org/officeDocument/2006/relationships/image" Target="../media/image50.e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e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5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e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5" Type="http://schemas.openxmlformats.org/officeDocument/2006/relationships/image" Target="../media/image3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Relationship Id="rId1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e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BB25B-161E-4A88-A0EB-02944BEBACF6}" type="datetimeFigureOut">
              <a:rPr lang="en-US" smtClean="0"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1231-1778-4BC6-9832-73CB91A80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10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D7EC-0BC0-4C3F-A60D-1E1709E5B65B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7906D-C33E-4E37-8CFB-BA55748B97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9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4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94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2.w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emf"/><Relationship Id="rId11" Type="http://schemas.openxmlformats.org/officeDocument/2006/relationships/oleObject" Target="../embeddings/oleObject12.bin"/><Relationship Id="rId5" Type="http://schemas.openxmlformats.org/officeDocument/2006/relationships/package" Target="../embeddings/Microsoft_Word_Document1.docx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9.wmf"/><Relationship Id="rId26" Type="http://schemas.openxmlformats.org/officeDocument/2006/relationships/image" Target="../media/image33.wmf"/><Relationship Id="rId3" Type="http://schemas.openxmlformats.org/officeDocument/2006/relationships/notesSlide" Target="../notesSlides/notesSlide20.xml"/><Relationship Id="rId21" Type="http://schemas.openxmlformats.org/officeDocument/2006/relationships/oleObject" Target="../embeddings/oleObject24.bin"/><Relationship Id="rId34" Type="http://schemas.openxmlformats.org/officeDocument/2006/relationships/image" Target="../media/image37.wmf"/><Relationship Id="rId7" Type="http://schemas.openxmlformats.org/officeDocument/2006/relationships/package" Target="../embeddings/Microsoft_Word_Document2.docx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2.bin"/><Relationship Id="rId25" Type="http://schemas.openxmlformats.org/officeDocument/2006/relationships/oleObject" Target="../embeddings/oleObject26.bin"/><Relationship Id="rId3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29" Type="http://schemas.openxmlformats.org/officeDocument/2006/relationships/oleObject" Target="../embeddings/oleObject28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19.bin"/><Relationship Id="rId24" Type="http://schemas.openxmlformats.org/officeDocument/2006/relationships/image" Target="../media/image32.wmf"/><Relationship Id="rId32" Type="http://schemas.openxmlformats.org/officeDocument/2006/relationships/image" Target="../media/image36.wmf"/><Relationship Id="rId5" Type="http://schemas.openxmlformats.org/officeDocument/2006/relationships/image" Target="../media/image23.wmf"/><Relationship Id="rId15" Type="http://schemas.openxmlformats.org/officeDocument/2006/relationships/oleObject" Target="../embeddings/oleObject21.bin"/><Relationship Id="rId23" Type="http://schemas.openxmlformats.org/officeDocument/2006/relationships/oleObject" Target="../embeddings/oleObject25.bin"/><Relationship Id="rId28" Type="http://schemas.openxmlformats.org/officeDocument/2006/relationships/image" Target="../media/image34.wmf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3.bin"/><Relationship Id="rId31" Type="http://schemas.openxmlformats.org/officeDocument/2006/relationships/oleObject" Target="../embeddings/oleObject29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Relationship Id="rId27" Type="http://schemas.openxmlformats.org/officeDocument/2006/relationships/oleObject" Target="../embeddings/oleObject27.bin"/><Relationship Id="rId30" Type="http://schemas.openxmlformats.org/officeDocument/2006/relationships/image" Target="../media/image3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5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34.bin"/><Relationship Id="rId5" Type="http://schemas.openxmlformats.org/officeDocument/2006/relationships/package" Target="../embeddings/Microsoft_Word_Document3.docx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31.bin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42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0.bin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emf"/><Relationship Id="rId11" Type="http://schemas.openxmlformats.org/officeDocument/2006/relationships/oleObject" Target="../embeddings/oleObject39.bin"/><Relationship Id="rId5" Type="http://schemas.openxmlformats.org/officeDocument/2006/relationships/package" Target="../embeddings/Microsoft_Word_Document4.docx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7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5.wmf"/><Relationship Id="rId3" Type="http://schemas.openxmlformats.org/officeDocument/2006/relationships/notesSlide" Target="../notesSlides/notesSlide25.xml"/><Relationship Id="rId21" Type="http://schemas.openxmlformats.org/officeDocument/2006/relationships/oleObject" Target="../embeddings/oleObject50.bin"/><Relationship Id="rId7" Type="http://schemas.openxmlformats.org/officeDocument/2006/relationships/package" Target="../embeddings/Microsoft_Word_Document5.docx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11" Type="http://schemas.openxmlformats.org/officeDocument/2006/relationships/oleObject" Target="../embeddings/oleObject45.bin"/><Relationship Id="rId24" Type="http://schemas.openxmlformats.org/officeDocument/2006/relationships/image" Target="../media/image58.wmf"/><Relationship Id="rId5" Type="http://schemas.openxmlformats.org/officeDocument/2006/relationships/image" Target="../media/image49.wmf"/><Relationship Id="rId15" Type="http://schemas.openxmlformats.org/officeDocument/2006/relationships/oleObject" Target="../embeddings/oleObject47.bin"/><Relationship Id="rId23" Type="http://schemas.openxmlformats.org/officeDocument/2006/relationships/oleObject" Target="../embeddings/oleObject51.bin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49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199" y="1447800"/>
            <a:ext cx="7391401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An Introduction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805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287" y="381000"/>
            <a:ext cx="4180592" cy="3478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Oval 12"/>
          <p:cNvSpPr>
            <a:spLocks noChangeAspect="1"/>
          </p:cNvSpPr>
          <p:nvPr/>
        </p:nvSpPr>
        <p:spPr>
          <a:xfrm>
            <a:off x="4233670" y="1987915"/>
            <a:ext cx="129540" cy="1295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750444" y="42672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each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42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Hunter_74 Feb. 11 19.41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76500" y="685800"/>
            <a:ext cx="4191000" cy="2286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00200" y="32766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Why won’t there be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3871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04800"/>
            <a:ext cx="3427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675412" y="30480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each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642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599" y="1447800"/>
            <a:ext cx="72390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Graphs and Tables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9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06138" y="304800"/>
            <a:ext cx="5867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  <a:cs typeface="Times New Roman"/>
              </a:rPr>
              <a:t>Graph the data and extend the line to estimate the intercepts.  </a:t>
            </a:r>
            <a:r>
              <a:rPr lang="en-US" sz="1800" dirty="0" smtClean="0">
                <a:latin typeface="Arial"/>
                <a:ea typeface="Calibri"/>
                <a:cs typeface="Times New Roman"/>
              </a:rPr>
              <a:t>Use 0 to 20 for x values and 0 to 1000 for y values.  Discuss </a:t>
            </a:r>
            <a:r>
              <a:rPr lang="en-US" sz="1800" dirty="0">
                <a:latin typeface="Arial"/>
                <a:ea typeface="Calibri"/>
                <a:cs typeface="Times New Roman"/>
              </a:rPr>
              <a:t>the meaning of any intercept or explain why the intercept doesn’t exist.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771525"/>
              </p:ext>
            </p:extLst>
          </p:nvPr>
        </p:nvGraphicFramePr>
        <p:xfrm>
          <a:off x="2646562" y="2057400"/>
          <a:ext cx="3786552" cy="1689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0" name="Equation" r:id="rId4" imgW="1943100" imgH="863600" progId="Equation.DSMT4">
                  <p:embed/>
                </p:oleObj>
              </mc:Choice>
              <mc:Fallback>
                <p:oleObj name="Equation" r:id="rId4" imgW="19431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562" y="2057400"/>
                        <a:ext cx="3786552" cy="1689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620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06138" y="304800"/>
            <a:ext cx="5867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>
                <a:latin typeface="Arial"/>
                <a:ea typeface="Calibri"/>
                <a:cs typeface="Times New Roman"/>
              </a:rPr>
              <a:t>Graph the data and extend the line to estimate the intercepts.  </a:t>
            </a:r>
            <a:r>
              <a:rPr lang="en-US" sz="1800" dirty="0" smtClean="0">
                <a:latin typeface="Arial"/>
                <a:ea typeface="Calibri"/>
                <a:cs typeface="Times New Roman"/>
              </a:rPr>
              <a:t>Use 0 to 20 for x values and 0 to 100 for y values.  Discuss </a:t>
            </a:r>
            <a:r>
              <a:rPr lang="en-US" sz="1800" dirty="0">
                <a:latin typeface="Arial"/>
                <a:ea typeface="Calibri"/>
                <a:cs typeface="Times New Roman"/>
              </a:rPr>
              <a:t>the meaning of any intercept or explain why the intercept doesn’t exist.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65120"/>
              </p:ext>
            </p:extLst>
          </p:nvPr>
        </p:nvGraphicFramePr>
        <p:xfrm>
          <a:off x="2646562" y="2057400"/>
          <a:ext cx="3786552" cy="1689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14" name="Equation" r:id="rId4" imgW="1943100" imgH="863600" progId="Equation.DSMT4">
                  <p:embed/>
                </p:oleObj>
              </mc:Choice>
              <mc:Fallback>
                <p:oleObj name="Equation" r:id="rId4" imgW="1943100" imgH="86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562" y="2057400"/>
                        <a:ext cx="3786552" cy="16891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345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06138" y="304800"/>
            <a:ext cx="586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Arial"/>
                <a:ea typeface="Calibri"/>
                <a:cs typeface="Times New Roman"/>
              </a:rPr>
              <a:t>Graph the data and </a:t>
            </a:r>
            <a:r>
              <a:rPr lang="en-US" sz="1800" dirty="0">
                <a:latin typeface="Arial"/>
                <a:ea typeface="Calibri"/>
                <a:cs typeface="Times New Roman"/>
              </a:rPr>
              <a:t>extend</a:t>
            </a:r>
            <a:r>
              <a:rPr lang="en-US" sz="2000" dirty="0">
                <a:latin typeface="Arial"/>
                <a:ea typeface="Calibri"/>
                <a:cs typeface="Times New Roman"/>
              </a:rPr>
              <a:t> the line to estimate the intercepts.  Discuss the meaning of any intercept or explain why the intercept doesn’t exist.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38300" y="1600200"/>
            <a:ext cx="5867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Arial"/>
                <a:ea typeface="Calibri"/>
                <a:cs typeface="Times New Roman"/>
              </a:rPr>
              <a:t>A grade school is putting on a carnival.  When people enter they buy tokens which they use to play the carnival games.  Scale the </a:t>
            </a:r>
            <a:r>
              <a:rPr lang="en-US" sz="1800" i="1" dirty="0">
                <a:latin typeface="Arial"/>
                <a:ea typeface="Calibri"/>
                <a:cs typeface="Times New Roman"/>
              </a:rPr>
              <a:t>x</a:t>
            </a:r>
            <a:r>
              <a:rPr lang="en-US" sz="1800" dirty="0">
                <a:latin typeface="Arial"/>
                <a:ea typeface="Calibri"/>
                <a:cs typeface="Times New Roman"/>
              </a:rPr>
              <a:t>-axis from 0 to 2000 and the </a:t>
            </a:r>
            <a:r>
              <a:rPr lang="en-US" sz="1800" i="1" dirty="0">
                <a:latin typeface="Arial"/>
                <a:ea typeface="Calibri"/>
                <a:cs typeface="Times New Roman"/>
              </a:rPr>
              <a:t>y</a:t>
            </a:r>
            <a:r>
              <a:rPr lang="en-US" sz="1800" dirty="0">
                <a:latin typeface="Arial"/>
                <a:ea typeface="Calibri"/>
                <a:cs typeface="Times New Roman"/>
              </a:rPr>
              <a:t>-axis from -400 to 400.</a:t>
            </a:r>
            <a:endParaRPr lang="en-US" sz="1800" dirty="0">
              <a:ea typeface="Calibri"/>
              <a:cs typeface="Times New Roman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663658"/>
              </p:ext>
            </p:extLst>
          </p:nvPr>
        </p:nvGraphicFramePr>
        <p:xfrm>
          <a:off x="2906423" y="3429000"/>
          <a:ext cx="3266830" cy="146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8" name="Equation" r:id="rId4" imgW="1676400" imgH="749300" progId="Equation.DSMT4">
                  <p:embed/>
                </p:oleObj>
              </mc:Choice>
              <mc:Fallback>
                <p:oleObj name="Equation" r:id="rId4" imgW="1676400" imgH="749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423" y="3429000"/>
                        <a:ext cx="3266830" cy="1466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0258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Scott Storla</a:t>
            </a:r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606138" y="304800"/>
            <a:ext cx="586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>
                <a:latin typeface="Arial"/>
                <a:ea typeface="Calibri"/>
                <a:cs typeface="Times New Roman"/>
              </a:rPr>
              <a:t>Graph the data and extend the line to estimate the intercepts.  Discuss the meaning of any intercept or explain why the intercept doesn’t exist</a:t>
            </a:r>
            <a:r>
              <a:rPr lang="en-US" sz="2000" dirty="0" smtClean="0">
                <a:latin typeface="Arial"/>
                <a:ea typeface="Calibri"/>
                <a:cs typeface="Times New Roman"/>
              </a:rPr>
              <a:t>.  Scale the </a:t>
            </a:r>
            <a:r>
              <a:rPr lang="en-US" sz="2000" i="1" dirty="0" smtClean="0">
                <a:latin typeface="Arial"/>
                <a:ea typeface="Calibri"/>
                <a:cs typeface="Times New Roman"/>
              </a:rPr>
              <a:t>x</a:t>
            </a:r>
            <a:r>
              <a:rPr lang="en-US" sz="2000" dirty="0" smtClean="0">
                <a:latin typeface="Arial"/>
                <a:ea typeface="Calibri"/>
                <a:cs typeface="Times New Roman"/>
              </a:rPr>
              <a:t>-axis from 0 to 80 and the </a:t>
            </a:r>
            <a:r>
              <a:rPr lang="en-US" sz="2000" i="1" dirty="0" smtClean="0">
                <a:latin typeface="Arial"/>
                <a:ea typeface="Calibri"/>
                <a:cs typeface="Times New Roman"/>
              </a:rPr>
              <a:t>y</a:t>
            </a:r>
            <a:r>
              <a:rPr lang="en-US" sz="2000" dirty="0" smtClean="0">
                <a:latin typeface="Arial"/>
                <a:ea typeface="Calibri"/>
                <a:cs typeface="Times New Roman"/>
              </a:rPr>
              <a:t>-axis from 0 to 80.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761794"/>
              </p:ext>
            </p:extLst>
          </p:nvPr>
        </p:nvGraphicFramePr>
        <p:xfrm>
          <a:off x="3143250" y="1685925"/>
          <a:ext cx="2824163" cy="191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2" name="Equation" r:id="rId4" imgW="1447560" imgH="977760" progId="Equation.DSMT4">
                  <p:embed/>
                </p:oleObj>
              </mc:Choice>
              <mc:Fallback>
                <p:oleObj name="Equation" r:id="rId4" imgW="1447560" imgH="977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1685925"/>
                        <a:ext cx="2824163" cy="191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35736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399" y="1447800"/>
            <a:ext cx="73152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Equations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Part 1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9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752600" y="152400"/>
            <a:ext cx="5867400" cy="15240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To find the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-intercept of an equation substitute 0 for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solve for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y.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 smtClean="0"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latin typeface="Arial" pitchFamily="34" charset="0"/>
                <a:cs typeface="Arial" pitchFamily="34" charset="0"/>
              </a:rPr>
              <a:t/>
            </a:r>
            <a:br>
              <a:rPr lang="en-US" sz="1800" dirty="0">
                <a:latin typeface="Arial" pitchFamily="34" charset="0"/>
                <a:cs typeface="Arial" pitchFamily="34" charset="0"/>
              </a:rPr>
            </a:br>
            <a:r>
              <a:rPr lang="en-US" sz="1800" dirty="0">
                <a:latin typeface="Arial" pitchFamily="34" charset="0"/>
                <a:cs typeface="Arial" pitchFamily="34" charset="0"/>
              </a:rPr>
              <a:t>To find the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-intercept(s)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of an equation substitute 0 for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y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and solve for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x.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063873"/>
              </p:ext>
            </p:extLst>
          </p:nvPr>
        </p:nvGraphicFramePr>
        <p:xfrm>
          <a:off x="1528763" y="1985963"/>
          <a:ext cx="6700837" cy="167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6" name="Document" r:id="rId5" imgW="6758092" imgH="1692506" progId="Word.Document.12">
                  <p:embed/>
                </p:oleObj>
              </mc:Choice>
              <mc:Fallback>
                <p:oleObj name="Document" r:id="rId5" imgW="6758092" imgH="169250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8763" y="1985963"/>
                        <a:ext cx="6700837" cy="1671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933694"/>
              </p:ext>
            </p:extLst>
          </p:nvPr>
        </p:nvGraphicFramePr>
        <p:xfrm>
          <a:off x="301625" y="2906713"/>
          <a:ext cx="2995613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7" name="Equation" r:id="rId7" imgW="1485720" imgH="533160" progId="Equation.DSMT4">
                  <p:embed/>
                </p:oleObj>
              </mc:Choice>
              <mc:Fallback>
                <p:oleObj name="Equation" r:id="rId7" imgW="148572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2906713"/>
                        <a:ext cx="2995613" cy="1077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685800" y="5029200"/>
            <a:ext cx="3048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Before any cars are washed the loss is $20.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2481"/>
              </p:ext>
            </p:extLst>
          </p:nvPr>
        </p:nvGraphicFramePr>
        <p:xfrm>
          <a:off x="4503738" y="2986088"/>
          <a:ext cx="2922587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8" name="Equation" r:id="rId9" imgW="1485720" imgH="533160" progId="Equation.DSMT4">
                  <p:embed/>
                </p:oleObj>
              </mc:Choice>
              <mc:Fallback>
                <p:oleObj name="Equation" r:id="rId9" imgW="1485720" imgH="533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8" y="2986088"/>
                        <a:ext cx="2922587" cy="1057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4876800" y="5181600"/>
            <a:ext cx="3200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To make up the $20 loss (your profit is $0) you need to wash 4 cars.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7916331"/>
              </p:ext>
            </p:extLst>
          </p:nvPr>
        </p:nvGraphicFramePr>
        <p:xfrm>
          <a:off x="1066800" y="4091050"/>
          <a:ext cx="1558925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9" name="Equation" r:id="rId11" imgW="774360" imgH="203040" progId="Equation.DSMT4">
                  <p:embed/>
                </p:oleObj>
              </mc:Choice>
              <mc:Fallback>
                <p:oleObj name="Equation" r:id="rId11" imgW="774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91050"/>
                        <a:ext cx="1558925" cy="411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895850"/>
              </p:ext>
            </p:extLst>
          </p:nvPr>
        </p:nvGraphicFramePr>
        <p:xfrm>
          <a:off x="1365250" y="4624450"/>
          <a:ext cx="8445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0" name="Equation" r:id="rId13" imgW="419040" imgH="164880" progId="Equation.DSMT4">
                  <p:embed/>
                </p:oleObj>
              </mc:Choice>
              <mc:Fallback>
                <p:oleObj name="Equation" r:id="rId13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4624450"/>
                        <a:ext cx="844550" cy="333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930517"/>
              </p:ext>
            </p:extLst>
          </p:nvPr>
        </p:nvGraphicFramePr>
        <p:xfrm>
          <a:off x="5334000" y="4173187"/>
          <a:ext cx="150018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1" name="Equation" r:id="rId15" imgW="761760" imgH="203040" progId="Equation.DSMT4">
                  <p:embed/>
                </p:oleObj>
              </mc:Choice>
              <mc:Fallback>
                <p:oleObj name="Equation" r:id="rId15" imgW="761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73187"/>
                        <a:ext cx="1500187" cy="4016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76528"/>
              </p:ext>
            </p:extLst>
          </p:nvPr>
        </p:nvGraphicFramePr>
        <p:xfrm>
          <a:off x="5562600" y="4706587"/>
          <a:ext cx="10001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72" name="Equation" r:id="rId17" imgW="507960" imgH="152280" progId="Equation.DSMT4">
                  <p:embed/>
                </p:oleObj>
              </mc:Choice>
              <mc:Fallback>
                <p:oleObj name="Equation" r:id="rId17" imgW="507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706587"/>
                        <a:ext cx="1000125" cy="301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>
            <a:off x="4737603" y="2241332"/>
            <a:ext cx="1246909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321268" y="2667000"/>
            <a:ext cx="2208976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330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855076" y="2133600"/>
            <a:ext cx="54102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Although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 and the y-intercept are ordered pairs, in practice people often refer to just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-coordinate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intercept or just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-coordinate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1881352" y="152400"/>
            <a:ext cx="5410200" cy="7620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 of a function is the ordered pair when x is 0.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28800" y="980090"/>
            <a:ext cx="5410200" cy="848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An x-intercept of a function is any ordered pair when y is 0.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22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5" y="2333625"/>
            <a:ext cx="353377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rc 1"/>
          <p:cNvSpPr/>
          <p:nvPr/>
        </p:nvSpPr>
        <p:spPr>
          <a:xfrm rot="5596684">
            <a:off x="1793773" y="1373930"/>
            <a:ext cx="3810079" cy="1809830"/>
          </a:xfrm>
          <a:prstGeom prst="arc">
            <a:avLst>
              <a:gd name="adj1" fmla="val 16943714"/>
              <a:gd name="adj2" fmla="val 0"/>
            </a:avLst>
          </a:prstGeom>
          <a:ln w="28575">
            <a:solidFill>
              <a:srgbClr val="00B0F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4435693" y="2849781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526235" y="4078031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53807"/>
              </p:ext>
            </p:extLst>
          </p:nvPr>
        </p:nvGraphicFramePr>
        <p:xfrm>
          <a:off x="4611726" y="2722872"/>
          <a:ext cx="692502" cy="497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82" name="Equation" r:id="rId5" imgW="291960" imgH="203040" progId="Equation.DSMT4">
                  <p:embed/>
                </p:oleObj>
              </mc:Choice>
              <mc:Fallback>
                <p:oleObj name="Equation" r:id="rId5" imgW="2919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726" y="2722872"/>
                        <a:ext cx="692502" cy="49785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854817"/>
              </p:ext>
            </p:extLst>
          </p:nvPr>
        </p:nvGraphicFramePr>
        <p:xfrm>
          <a:off x="3232294" y="3602181"/>
          <a:ext cx="764886" cy="451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83" name="Equation" r:id="rId7" imgW="355320" imgH="203040" progId="Equation.DSMT4">
                  <p:embed/>
                </p:oleObj>
              </mc:Choice>
              <mc:Fallback>
                <p:oleObj name="Equation" r:id="rId7" imgW="3553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294" y="3602181"/>
                        <a:ext cx="764886" cy="45171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74011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5" grpId="0"/>
      <p:bldP spid="2" grpId="0" animBg="1"/>
      <p:bldP spid="7" grpId="0" animBg="1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76474"/>
              </p:ext>
            </p:extLst>
          </p:nvPr>
        </p:nvGraphicFramePr>
        <p:xfrm>
          <a:off x="4945669" y="4191000"/>
          <a:ext cx="112871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0" name="Equation" r:id="rId4" imgW="495000" imgH="317160" progId="Equation.DSMT4">
                  <p:embed/>
                </p:oleObj>
              </mc:Choice>
              <mc:Fallback>
                <p:oleObj name="Equation" r:id="rId4" imgW="4950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669" y="4191000"/>
                        <a:ext cx="1128713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039658"/>
              </p:ext>
            </p:extLst>
          </p:nvPr>
        </p:nvGraphicFramePr>
        <p:xfrm>
          <a:off x="992981" y="228600"/>
          <a:ext cx="7158038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1" name="Document" r:id="rId7" imgW="7173581" imgH="1153492" progId="Word.Document.12">
                  <p:embed/>
                </p:oleObj>
              </mc:Choice>
              <mc:Fallback>
                <p:oleObj name="Document" r:id="rId7" imgW="7173581" imgH="115349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81" y="228600"/>
                        <a:ext cx="7158038" cy="1150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600200" y="13716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Why won’t there be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264524"/>
              </p:ext>
            </p:extLst>
          </p:nvPr>
        </p:nvGraphicFramePr>
        <p:xfrm>
          <a:off x="609600" y="3200400"/>
          <a:ext cx="1533525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2" name="Equation" r:id="rId9" imgW="672840" imgH="736560" progId="Equation.DSMT4">
                  <p:embed/>
                </p:oleObj>
              </mc:Choice>
              <mc:Fallback>
                <p:oleObj name="Equation" r:id="rId9" imgW="672840" imgH="736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00400"/>
                        <a:ext cx="1533525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5638800" y="609600"/>
            <a:ext cx="25146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90600" y="1066800"/>
            <a:ext cx="28194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16668" y="1077310"/>
            <a:ext cx="2514600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/>
        </p:nvSpPr>
        <p:spPr>
          <a:xfrm>
            <a:off x="457200" y="5105400"/>
            <a:ext cx="23622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1960 around 13% of households were one-person households.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933849"/>
              </p:ext>
            </p:extLst>
          </p:nvPr>
        </p:nvGraphicFramePr>
        <p:xfrm>
          <a:off x="2808890" y="3276600"/>
          <a:ext cx="1601932" cy="15822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3" name="Equation" r:id="rId11" imgW="850680" imgH="850680" progId="Equation.DSMT4">
                  <p:embed/>
                </p:oleObj>
              </mc:Choice>
              <mc:Fallback>
                <p:oleObj name="Equation" r:id="rId11" imgW="85068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890" y="3276600"/>
                        <a:ext cx="1601932" cy="15822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954858"/>
              </p:ext>
            </p:extLst>
          </p:nvPr>
        </p:nvGraphicFramePr>
        <p:xfrm>
          <a:off x="4800600" y="3810000"/>
          <a:ext cx="1244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4" name="Equation" r:id="rId13" imgW="545760" imgH="164880" progId="Equation.DSMT4">
                  <p:embed/>
                </p:oleObj>
              </mc:Choice>
              <mc:Fallback>
                <p:oleObj name="Equation" r:id="rId13" imgW="54576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10000"/>
                        <a:ext cx="1244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086402"/>
              </p:ext>
            </p:extLst>
          </p:nvPr>
        </p:nvGraphicFramePr>
        <p:xfrm>
          <a:off x="4724400" y="2971800"/>
          <a:ext cx="1533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5" name="Equation" r:id="rId15" imgW="672840" imgH="190440" progId="Equation.DSMT4">
                  <p:embed/>
                </p:oleObj>
              </mc:Choice>
              <mc:Fallback>
                <p:oleObj name="Equation" r:id="rId15" imgW="672840" imgH="1904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15335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854100"/>
              </p:ext>
            </p:extLst>
          </p:nvPr>
        </p:nvGraphicFramePr>
        <p:xfrm>
          <a:off x="4800600" y="3429000"/>
          <a:ext cx="1476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6" name="Equation" r:id="rId17" imgW="647640" imgH="177480" progId="Equation.DSMT4">
                  <p:embed/>
                </p:oleObj>
              </mc:Choice>
              <mc:Fallback>
                <p:oleObj name="Equation" r:id="rId17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29000"/>
                        <a:ext cx="14763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73985"/>
              </p:ext>
            </p:extLst>
          </p:nvPr>
        </p:nvGraphicFramePr>
        <p:xfrm>
          <a:off x="4800600" y="4191000"/>
          <a:ext cx="12731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7" name="Equation" r:id="rId19" imgW="558720" imgH="177480" progId="Equation.DSMT4">
                  <p:embed/>
                </p:oleObj>
              </mc:Choice>
              <mc:Fallback>
                <p:oleObj name="Equation" r:id="rId19" imgW="5587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191000"/>
                        <a:ext cx="12731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7106065"/>
              </p:ext>
            </p:extLst>
          </p:nvPr>
        </p:nvGraphicFramePr>
        <p:xfrm>
          <a:off x="4800600" y="4905375"/>
          <a:ext cx="12160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8" name="Equation" r:id="rId21" imgW="533160" imgH="177480" progId="Equation.DSMT4">
                  <p:embed/>
                </p:oleObj>
              </mc:Choice>
              <mc:Fallback>
                <p:oleObj name="Equation" r:id="rId21" imgW="533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905375"/>
                        <a:ext cx="121602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697133"/>
              </p:ext>
            </p:extLst>
          </p:nvPr>
        </p:nvGraphicFramePr>
        <p:xfrm>
          <a:off x="4515507" y="5257800"/>
          <a:ext cx="1854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9" name="Equation" r:id="rId23" imgW="812520" imgH="291960" progId="Equation.DSMT4">
                  <p:embed/>
                </p:oleObj>
              </mc:Choice>
              <mc:Fallback>
                <p:oleObj name="Equation" r:id="rId23" imgW="8125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507" y="5257800"/>
                        <a:ext cx="1854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136216"/>
              </p:ext>
            </p:extLst>
          </p:nvPr>
        </p:nvGraphicFramePr>
        <p:xfrm>
          <a:off x="4715093" y="5943600"/>
          <a:ext cx="11588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0" name="Equation" r:id="rId25" imgW="507960" imgH="152280" progId="Equation.DSMT4">
                  <p:embed/>
                </p:oleObj>
              </mc:Choice>
              <mc:Fallback>
                <p:oleObj name="Equation" r:id="rId25" imgW="5079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093" y="5943600"/>
                        <a:ext cx="115887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771452"/>
              </p:ext>
            </p:extLst>
          </p:nvPr>
        </p:nvGraphicFramePr>
        <p:xfrm>
          <a:off x="6812017" y="3124200"/>
          <a:ext cx="1476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1" name="Equation" r:id="rId27" imgW="647640" imgH="177480" progId="Equation.DSMT4">
                  <p:embed/>
                </p:oleObj>
              </mc:Choice>
              <mc:Fallback>
                <p:oleObj name="Equation" r:id="rId27" imgW="6476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2017" y="3124200"/>
                        <a:ext cx="14763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64338"/>
              </p:ext>
            </p:extLst>
          </p:nvPr>
        </p:nvGraphicFramePr>
        <p:xfrm>
          <a:off x="6659563" y="3810000"/>
          <a:ext cx="19113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2" name="Equation" r:id="rId29" imgW="838080" imgH="177480" progId="Equation.DSMT4">
                  <p:embed/>
                </p:oleObj>
              </mc:Choice>
              <mc:Fallback>
                <p:oleObj name="Equation" r:id="rId29" imgW="8380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810000"/>
                        <a:ext cx="19113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712171"/>
              </p:ext>
            </p:extLst>
          </p:nvPr>
        </p:nvGraphicFramePr>
        <p:xfrm>
          <a:off x="6835775" y="4343400"/>
          <a:ext cx="16510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3" name="Equation" r:id="rId31" imgW="723600" imgH="177480" progId="Equation.DSMT4">
                  <p:embed/>
                </p:oleObj>
              </mc:Choice>
              <mc:Fallback>
                <p:oleObj name="Equation" r:id="rId31" imgW="7236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4343400"/>
                        <a:ext cx="16510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020463"/>
              </p:ext>
            </p:extLst>
          </p:nvPr>
        </p:nvGraphicFramePr>
        <p:xfrm>
          <a:off x="7069138" y="4933950"/>
          <a:ext cx="13049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4" name="Equation" r:id="rId33" imgW="571320" imgH="152280" progId="Equation.DSMT4">
                  <p:embed/>
                </p:oleObj>
              </mc:Choice>
              <mc:Fallback>
                <p:oleObj name="Equation" r:id="rId33" imgW="5713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8" y="4933950"/>
                        <a:ext cx="13049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5127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548048"/>
              </p:ext>
            </p:extLst>
          </p:nvPr>
        </p:nvGraphicFramePr>
        <p:xfrm>
          <a:off x="1828800" y="152400"/>
          <a:ext cx="5770563" cy="198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77" name="Document" r:id="rId5" imgW="4539748" imgH="1562424" progId="Word.Document.12">
                  <p:embed/>
                </p:oleObj>
              </mc:Choice>
              <mc:Fallback>
                <p:oleObj name="Document" r:id="rId5" imgW="4539748" imgH="156242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28800" y="152400"/>
                        <a:ext cx="5770563" cy="19859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600200" y="17526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455972"/>
              </p:ext>
            </p:extLst>
          </p:nvPr>
        </p:nvGraphicFramePr>
        <p:xfrm>
          <a:off x="500856" y="3276600"/>
          <a:ext cx="2198687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78" name="Equation" r:id="rId7" imgW="965160" imgH="1015920" progId="Equation.DSMT4">
                  <p:embed/>
                </p:oleObj>
              </mc:Choice>
              <mc:Fallback>
                <p:oleObj name="Equation" r:id="rId7" imgW="965160" imgH="10159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" y="3276600"/>
                        <a:ext cx="2198687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534101"/>
              </p:ext>
            </p:extLst>
          </p:nvPr>
        </p:nvGraphicFramePr>
        <p:xfrm>
          <a:off x="6488112" y="3048000"/>
          <a:ext cx="21986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79" name="Equation" r:id="rId9" imgW="965160" imgH="482400" progId="Equation.DSMT4">
                  <p:embed/>
                </p:oleObj>
              </mc:Choice>
              <mc:Fallback>
                <p:oleObj name="Equation" r:id="rId9" imgW="96516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2" y="3048000"/>
                        <a:ext cx="2198688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319469"/>
              </p:ext>
            </p:extLst>
          </p:nvPr>
        </p:nvGraphicFramePr>
        <p:xfrm>
          <a:off x="3581400" y="3236913"/>
          <a:ext cx="1470025" cy="167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80" name="Equation" r:id="rId11" imgW="977760" imgH="1130040" progId="Equation.DSMT4">
                  <p:embed/>
                </p:oleObj>
              </mc:Choice>
              <mc:Fallback>
                <p:oleObj name="Equation" r:id="rId11" imgW="97776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36913"/>
                        <a:ext cx="1470025" cy="167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584099"/>
              </p:ext>
            </p:extLst>
          </p:nvPr>
        </p:nvGraphicFramePr>
        <p:xfrm>
          <a:off x="6566867" y="4012826"/>
          <a:ext cx="1908175" cy="222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81" name="Equation" r:id="rId13" imgW="838080" imgH="990360" progId="Equation.DSMT4">
                  <p:embed/>
                </p:oleObj>
              </mc:Choice>
              <mc:Fallback>
                <p:oleObj name="Equation" r:id="rId13" imgW="838080" imgH="990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6867" y="4012826"/>
                        <a:ext cx="1908175" cy="222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272392" y="459830"/>
            <a:ext cx="14194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91817" y="775136"/>
            <a:ext cx="1419425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304800" y="5486400"/>
            <a:ext cx="2819399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Setting the price to $0 leads to an income of $0.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348592" y="5181600"/>
            <a:ext cx="2595008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Setting the income to $0 leads to a price of $0 or </a:t>
            </a:r>
            <a:r>
              <a:rPr lang="en-US" sz="1800" smtClean="0">
                <a:latin typeface="Arial" pitchFamily="34" charset="0"/>
                <a:cs typeface="Arial" pitchFamily="34" charset="0"/>
              </a:rPr>
              <a:t>$8.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1700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199" y="1447800"/>
            <a:ext cx="73152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Equations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Part 1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39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399" y="1447800"/>
            <a:ext cx="73152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Equations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Part 2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39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378215"/>
              </p:ext>
            </p:extLst>
          </p:nvPr>
        </p:nvGraphicFramePr>
        <p:xfrm>
          <a:off x="1655763" y="300038"/>
          <a:ext cx="663733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1" name="Document" r:id="rId5" imgW="6691786" imgH="903389" progId="Word.Document.12">
                  <p:embed/>
                </p:oleObj>
              </mc:Choice>
              <mc:Fallback>
                <p:oleObj name="Document" r:id="rId5" imgW="6691786" imgH="9033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55763" y="300038"/>
                        <a:ext cx="6637337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00200" y="1250729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55532" y="974834"/>
            <a:ext cx="801228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H="1" flipV="1">
            <a:off x="1271838" y="670034"/>
            <a:ext cx="328362" cy="30480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79423" y="345003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y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293472" y="990600"/>
            <a:ext cx="801228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864402"/>
              </p:ext>
            </p:extLst>
          </p:nvPr>
        </p:nvGraphicFramePr>
        <p:xfrm>
          <a:off x="428625" y="2690813"/>
          <a:ext cx="2343150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2" name="Equation" r:id="rId7" imgW="1028520" imgH="1130040" progId="Equation.DSMT4">
                  <p:embed/>
                </p:oleObj>
              </mc:Choice>
              <mc:Fallback>
                <p:oleObj name="Equation" r:id="rId7" imgW="102852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2690813"/>
                        <a:ext cx="2343150" cy="254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451945" y="5383924"/>
            <a:ext cx="251985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car initially cost $31,500.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4135973"/>
              </p:ext>
            </p:extLst>
          </p:nvPr>
        </p:nvGraphicFramePr>
        <p:xfrm>
          <a:off x="6488113" y="2976563"/>
          <a:ext cx="2198687" cy="122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3" name="Equation" r:id="rId9" imgW="965160" imgH="545760" progId="Equation.DSMT4">
                  <p:embed/>
                </p:oleObj>
              </mc:Choice>
              <mc:Fallback>
                <p:oleObj name="Equation" r:id="rId9" imgW="9651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8113" y="2976563"/>
                        <a:ext cx="2198687" cy="122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6924044"/>
              </p:ext>
            </p:extLst>
          </p:nvPr>
        </p:nvGraphicFramePr>
        <p:xfrm>
          <a:off x="3286125" y="3398838"/>
          <a:ext cx="20621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4" name="Equation" r:id="rId11" imgW="1371600" imgH="914400" progId="Equation.DSMT4">
                  <p:embed/>
                </p:oleObj>
              </mc:Choice>
              <mc:Fallback>
                <p:oleObj name="Equation" r:id="rId11" imgW="1371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3398838"/>
                        <a:ext cx="2062163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031097"/>
              </p:ext>
            </p:extLst>
          </p:nvPr>
        </p:nvGraphicFramePr>
        <p:xfrm>
          <a:off x="6105525" y="4010025"/>
          <a:ext cx="2833688" cy="254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5" name="Equation" r:id="rId13" imgW="1244520" imgH="1130040" progId="Equation.DSMT4">
                  <p:embed/>
                </p:oleObj>
              </mc:Choice>
              <mc:Fallback>
                <p:oleObj name="Equation" r:id="rId13" imgW="124452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525" y="4010025"/>
                        <a:ext cx="2833688" cy="254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>
          <a:xfrm>
            <a:off x="2948152" y="5002924"/>
            <a:ext cx="3041429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value doesn’t go to $0.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53522"/>
              </p:ext>
            </p:extLst>
          </p:nvPr>
        </p:nvGraphicFramePr>
        <p:xfrm>
          <a:off x="5410200" y="5629275"/>
          <a:ext cx="8969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76" name="Equation" r:id="rId15" imgW="393480" imgH="241200" progId="Equation.DSMT4">
                  <p:embed/>
                </p:oleObj>
              </mc:Choice>
              <mc:Fallback>
                <p:oleObj name="Equation" r:id="rId15" imgW="393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629275"/>
                        <a:ext cx="8969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41681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0939545"/>
              </p:ext>
            </p:extLst>
          </p:nvPr>
        </p:nvGraphicFramePr>
        <p:xfrm>
          <a:off x="6324600" y="4038600"/>
          <a:ext cx="2398713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3" name="Equation" r:id="rId4" imgW="1054080" imgH="317160" progId="Equation.DSMT4">
                  <p:embed/>
                </p:oleObj>
              </mc:Choice>
              <mc:Fallback>
                <p:oleObj name="Equation" r:id="rId4" imgW="10540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038600"/>
                        <a:ext cx="2398713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113148"/>
              </p:ext>
            </p:extLst>
          </p:nvPr>
        </p:nvGraphicFramePr>
        <p:xfrm>
          <a:off x="993775" y="381000"/>
          <a:ext cx="6842125" cy="175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4" name="Document" r:id="rId7" imgW="6903675" imgH="1763656" progId="Word.Document.12">
                  <p:embed/>
                </p:oleObj>
              </mc:Choice>
              <mc:Fallback>
                <p:oleObj name="Document" r:id="rId7" imgW="6903675" imgH="176365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3775" y="381000"/>
                        <a:ext cx="6842125" cy="1751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600200" y="1524000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general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specific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714298" y="654268"/>
            <a:ext cx="1889257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147842" y="-183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x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828997" y="990600"/>
            <a:ext cx="1889257" cy="0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9336" y="58673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>
                <a:latin typeface="Arial" pitchFamily="34" charset="0"/>
                <a:cs typeface="Arial" pitchFamily="34" charset="0"/>
              </a:rPr>
              <a:t>y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822574"/>
              </p:ext>
            </p:extLst>
          </p:nvPr>
        </p:nvGraphicFramePr>
        <p:xfrm>
          <a:off x="614363" y="3176588"/>
          <a:ext cx="2430462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5" name="Equation" r:id="rId9" imgW="1066680" imgH="1015920" progId="Equation.DSMT4">
                  <p:embed/>
                </p:oleObj>
              </mc:Choice>
              <mc:Fallback>
                <p:oleObj name="Equation" r:id="rId9" imgW="106668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3" y="3176588"/>
                        <a:ext cx="2430462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794838" y="5562600"/>
            <a:ext cx="251985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1985 approximately 79 pounds of beef was consumed per person.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48015"/>
              </p:ext>
            </p:extLst>
          </p:nvPr>
        </p:nvGraphicFramePr>
        <p:xfrm>
          <a:off x="6372225" y="3048000"/>
          <a:ext cx="24304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6" name="Equation" r:id="rId11" imgW="1066680" imgH="342720" progId="Equation.DSMT4">
                  <p:embed/>
                </p:oleObj>
              </mc:Choice>
              <mc:Fallback>
                <p:oleObj name="Equation" r:id="rId11" imgW="1066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3048000"/>
                        <a:ext cx="2430463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549846"/>
              </p:ext>
            </p:extLst>
          </p:nvPr>
        </p:nvGraphicFramePr>
        <p:xfrm>
          <a:off x="3448050" y="3238500"/>
          <a:ext cx="1738313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7" name="Equation" r:id="rId13" imgW="1155600" imgH="1130040" progId="Equation.DSMT4">
                  <p:embed/>
                </p:oleObj>
              </mc:Choice>
              <mc:Fallback>
                <p:oleObj name="Equation" r:id="rId13" imgW="115560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238500"/>
                        <a:ext cx="1738313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2517920"/>
              </p:ext>
            </p:extLst>
          </p:nvPr>
        </p:nvGraphicFramePr>
        <p:xfrm>
          <a:off x="6172200" y="3733800"/>
          <a:ext cx="25146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8" name="Equation" r:id="rId15" imgW="1104840" imgH="164880" progId="Equation.DSMT4">
                  <p:embed/>
                </p:oleObj>
              </mc:Choice>
              <mc:Fallback>
                <p:oleObj name="Equation" r:id="rId15" imgW="11048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733800"/>
                        <a:ext cx="251460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>
          <a:xfrm>
            <a:off x="3658926" y="5257800"/>
            <a:ext cx="2330655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 pounds of beef consumed will not drop to 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639266"/>
              </p:ext>
            </p:extLst>
          </p:nvPr>
        </p:nvGraphicFramePr>
        <p:xfrm>
          <a:off x="6381750" y="4114800"/>
          <a:ext cx="21701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99" name="Equation" r:id="rId17" imgW="952200" imgH="164880" progId="Equation.DSMT4">
                  <p:embed/>
                </p:oleObj>
              </mc:Choice>
              <mc:Fallback>
                <p:oleObj name="Equation" r:id="rId17" imgW="9522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0" y="4114800"/>
                        <a:ext cx="21701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024633"/>
              </p:ext>
            </p:extLst>
          </p:nvPr>
        </p:nvGraphicFramePr>
        <p:xfrm>
          <a:off x="6219825" y="4800600"/>
          <a:ext cx="22272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00" name="Equation" r:id="rId19" imgW="977760" imgH="177480" progId="Equation.DSMT4">
                  <p:embed/>
                </p:oleObj>
              </mc:Choice>
              <mc:Fallback>
                <p:oleObj name="Equation" r:id="rId19" imgW="9777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4800600"/>
                        <a:ext cx="2227263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214563"/>
              </p:ext>
            </p:extLst>
          </p:nvPr>
        </p:nvGraphicFramePr>
        <p:xfrm>
          <a:off x="6215063" y="5257800"/>
          <a:ext cx="213995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01" name="Equation" r:id="rId21" imgW="939600" imgH="190440" progId="Equation.DSMT4">
                  <p:embed/>
                </p:oleObj>
              </mc:Choice>
              <mc:Fallback>
                <p:oleObj name="Equation" r:id="rId21" imgW="939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5257800"/>
                        <a:ext cx="213995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976032"/>
              </p:ext>
            </p:extLst>
          </p:nvPr>
        </p:nvGraphicFramePr>
        <p:xfrm>
          <a:off x="6435725" y="5807075"/>
          <a:ext cx="17637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02" name="Equation" r:id="rId23" imgW="774360" imgH="152280" progId="Equation.DSMT4">
                  <p:embed/>
                </p:oleObj>
              </mc:Choice>
              <mc:Fallback>
                <p:oleObj name="Equation" r:id="rId23" imgW="774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5" y="5807075"/>
                        <a:ext cx="1763713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13414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399" y="1447800"/>
            <a:ext cx="73152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Equations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Part 2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145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3053269" y="400050"/>
            <a:ext cx="3372030" cy="3867150"/>
          </a:xfrm>
          <a:prstGeom prst="rect">
            <a:avLst/>
          </a:prstGeom>
        </p:spPr>
      </p:pic>
      <p:sp>
        <p:nvSpPr>
          <p:cNvPr id="8" name="Oval 7"/>
          <p:cNvSpPr>
            <a:spLocks noChangeAspect="1"/>
          </p:cNvSpPr>
          <p:nvPr/>
        </p:nvSpPr>
        <p:spPr>
          <a:xfrm>
            <a:off x="3794234" y="4037263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4175234" y="2277140"/>
            <a:ext cx="176033" cy="176033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69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057330"/>
              </p:ext>
            </p:extLst>
          </p:nvPr>
        </p:nvGraphicFramePr>
        <p:xfrm>
          <a:off x="2667000" y="609600"/>
          <a:ext cx="3886200" cy="3318344"/>
        </p:xfrm>
        <a:graphic>
          <a:graphicData uri="http://schemas.openxmlformats.org/drawingml/2006/table">
            <a:tbl>
              <a:tblPr firstRow="1" firstCol="1" bandRow="1"/>
              <a:tblGrid>
                <a:gridCol w="1785669"/>
                <a:gridCol w="2100531"/>
              </a:tblGrid>
              <a:tr h="10668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Time traveling in car </a:t>
                      </a:r>
                      <a:endParaRPr lang="en-US" sz="2000" dirty="0" smtClean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Arial"/>
                          <a:ea typeface="Calibri"/>
                          <a:cs typeface="Arial"/>
                        </a:rPr>
                        <a:t>(</a:t>
                      </a: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hours)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Distance from home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(miles)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2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0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288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Calibri"/>
                          <a:cs typeface="Arial"/>
                        </a:rPr>
                        <a:t>2.25</a:t>
                      </a:r>
                      <a:endParaRPr lang="en-US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172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2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Calibri"/>
                          <a:cs typeface="Arial"/>
                        </a:rPr>
                        <a:t>4.5</a:t>
                      </a:r>
                      <a:endParaRPr lang="en-US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81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Arial"/>
                          <a:ea typeface="Calibri"/>
                          <a:cs typeface="Arial"/>
                        </a:rPr>
                        <a:t>6</a:t>
                      </a:r>
                      <a:endParaRPr lang="en-US" sz="20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Arial"/>
                          <a:ea typeface="Calibri"/>
                          <a:cs typeface="Arial"/>
                        </a:rPr>
                        <a:t>0</a:t>
                      </a:r>
                      <a:endParaRPr lang="en-US" sz="20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397468" y="1700842"/>
            <a:ext cx="457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34302" y="1700841"/>
            <a:ext cx="79353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288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18234" y="3329939"/>
            <a:ext cx="457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05350" y="3332569"/>
            <a:ext cx="4572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0588901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776248" y="440230"/>
            <a:ext cx="5105401" cy="3727119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600200" y="4572000"/>
            <a:ext cx="59436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913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075" y="410599"/>
            <a:ext cx="5327185" cy="384944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525539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19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828799" y="1447800"/>
            <a:ext cx="5486401" cy="1371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An Introduction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06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38199" y="1447800"/>
            <a:ext cx="7315201" cy="1676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Applying Intercepts</a:t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latin typeface="Arial" pitchFamily="34" charset="0"/>
                <a:cs typeface="Arial" pitchFamily="34" charset="0"/>
              </a:rPr>
              <a:t>Graphs and Tables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237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592317" y="3011214"/>
            <a:ext cx="58674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065646"/>
              </p:ext>
            </p:extLst>
          </p:nvPr>
        </p:nvGraphicFramePr>
        <p:xfrm>
          <a:off x="3086100" y="152400"/>
          <a:ext cx="2366908" cy="215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86" name="Equation" r:id="rId4" imgW="1218960" imgH="1104840" progId="Equation.DSMT4">
                  <p:embed/>
                </p:oleObj>
              </mc:Choice>
              <mc:Fallback>
                <p:oleObj name="Equation" r:id="rId4" imgW="121896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52400"/>
                        <a:ext cx="2366908" cy="21514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407879"/>
              </p:ext>
            </p:extLst>
          </p:nvPr>
        </p:nvGraphicFramePr>
        <p:xfrm>
          <a:off x="3095298" y="152400"/>
          <a:ext cx="2366908" cy="215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87" name="Equation" r:id="rId6" imgW="1218960" imgH="1104840" progId="Equation.DSMT4">
                  <p:embed/>
                </p:oleObj>
              </mc:Choice>
              <mc:Fallback>
                <p:oleObj name="Equation" r:id="rId6" imgW="121896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298" y="152400"/>
                        <a:ext cx="2366908" cy="215140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018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2014  Scott Storla</a:t>
            </a:r>
            <a:endParaRPr lang="en-US"/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"/>
            <a:ext cx="3519487" cy="402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981200" y="4598276"/>
            <a:ext cx="5943600" cy="13400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specific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the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What is 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general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meaning of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-intercept?</a:t>
            </a:r>
          </a:p>
          <a:p>
            <a:pPr algn="l"/>
            <a:r>
              <a:rPr lang="en-US" sz="2000" dirty="0" smtClean="0">
                <a:latin typeface="Arial" pitchFamily="34" charset="0"/>
                <a:cs typeface="Arial" pitchFamily="34" charset="0"/>
              </a:rPr>
              <a:t>Why won’t there be any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-intercepts?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1493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</a:spPr>
      <a:bodyPr wrap="square" rtlCol="0">
        <a:spAutoFit/>
      </a:bodyPr>
      <a:lstStyle>
        <a:defPPr>
          <a:defRPr sz="2400" dirty="0" smtClean="0">
            <a:solidFill>
              <a:srgbClr val="FF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24249</TotalTime>
  <Words>902</Words>
  <Application>Microsoft Office PowerPoint</Application>
  <PresentationFormat>On-screen Show (4:3)</PresentationFormat>
  <Paragraphs>137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1_Office Theme</vt:lpstr>
      <vt:lpstr>Equation</vt:lpstr>
      <vt:lpstr>Document</vt:lpstr>
      <vt:lpstr>Intercepts An Introduction</vt:lpstr>
      <vt:lpstr>The y-intercept of a function is the ordered pair when x is 0.</vt:lpstr>
      <vt:lpstr>PowerPoint Presentation</vt:lpstr>
      <vt:lpstr>PowerPoint Presentation</vt:lpstr>
      <vt:lpstr>PowerPoint Presentation</vt:lpstr>
      <vt:lpstr>Intercepts An Introduction</vt:lpstr>
      <vt:lpstr>Applying Intercepts Graphs and Tables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Applying Intercepts Graphs and Tables</vt:lpstr>
      <vt:lpstr>PowerPoint Presentation</vt:lpstr>
      <vt:lpstr>PowerPoint Presentation</vt:lpstr>
      <vt:lpstr>PowerPoint Presentation</vt:lpstr>
      <vt:lpstr>PowerPoint Presentation</vt:lpstr>
      <vt:lpstr>Applying Intercepts Equations Part 1</vt:lpstr>
      <vt:lpstr>To find the y-intercept of an equation substitute 0 for x and solve for y.   To find the x-intercept(s) of an equation substitute 0 for y and solve for x.</vt:lpstr>
      <vt:lpstr>PowerPoint Presentation</vt:lpstr>
      <vt:lpstr>PowerPoint Presentation</vt:lpstr>
      <vt:lpstr>Applying Intercepts Equations Part 1</vt:lpstr>
      <vt:lpstr>Applying Intercepts Equations Part 2</vt:lpstr>
      <vt:lpstr>PowerPoint Presentation</vt:lpstr>
      <vt:lpstr>PowerPoint Presentation</vt:lpstr>
      <vt:lpstr>Applying Intercepts Equations Part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Algebraic Expressions</dc:title>
  <dc:creator>scott storla</dc:creator>
  <cp:lastModifiedBy>sas</cp:lastModifiedBy>
  <cp:revision>507</cp:revision>
  <dcterms:created xsi:type="dcterms:W3CDTF">2010-09-04T18:04:48Z</dcterms:created>
  <dcterms:modified xsi:type="dcterms:W3CDTF">2014-10-24T20:19:24Z</dcterms:modified>
</cp:coreProperties>
</file>