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7" r:id="rId2"/>
    <p:sldId id="359" r:id="rId3"/>
    <p:sldId id="258" r:id="rId4"/>
    <p:sldId id="369" r:id="rId5"/>
    <p:sldId id="268" r:id="rId6"/>
    <p:sldId id="327" r:id="rId7"/>
    <p:sldId id="357" r:id="rId8"/>
    <p:sldId id="358" r:id="rId9"/>
    <p:sldId id="363" r:id="rId10"/>
    <p:sldId id="330" r:id="rId11"/>
    <p:sldId id="331" r:id="rId12"/>
    <p:sldId id="332" r:id="rId13"/>
    <p:sldId id="333" r:id="rId14"/>
    <p:sldId id="364" r:id="rId15"/>
    <p:sldId id="370" r:id="rId16"/>
    <p:sldId id="329" r:id="rId17"/>
    <p:sldId id="371" r:id="rId18"/>
    <p:sldId id="335" r:id="rId19"/>
    <p:sldId id="367" r:id="rId20"/>
    <p:sldId id="366" r:id="rId21"/>
    <p:sldId id="368" r:id="rId22"/>
    <p:sldId id="361" r:id="rId23"/>
    <p:sldId id="362" r:id="rId24"/>
    <p:sldId id="372" r:id="rId25"/>
    <p:sldId id="373" r:id="rId26"/>
    <p:sldId id="374" r:id="rId27"/>
    <p:sldId id="375" r:id="rId28"/>
    <p:sldId id="376" r:id="rId29"/>
    <p:sldId id="377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B673F2C-A48B-4D37-AD78-B65E65DFEBF2}">
          <p14:sldIdLst>
            <p14:sldId id="257"/>
            <p14:sldId id="359"/>
            <p14:sldId id="258"/>
            <p14:sldId id="369"/>
            <p14:sldId id="268"/>
            <p14:sldId id="327"/>
            <p14:sldId id="357"/>
            <p14:sldId id="358"/>
          </p14:sldIdLst>
        </p14:section>
        <p14:section name="Using Functional Notation" id="{66ABE89A-F86E-4827-9067-12E0367112FF}">
          <p14:sldIdLst>
            <p14:sldId id="363"/>
            <p14:sldId id="330"/>
            <p14:sldId id="331"/>
            <p14:sldId id="332"/>
            <p14:sldId id="333"/>
            <p14:sldId id="364"/>
            <p14:sldId id="370"/>
            <p14:sldId id="329"/>
          </p14:sldIdLst>
        </p14:section>
        <p14:section name="Appllying Functional Notation" id="{48D30AF1-35DF-4C18-8818-7463523AECBE}">
          <p14:sldIdLst>
            <p14:sldId id="371"/>
            <p14:sldId id="335"/>
            <p14:sldId id="367"/>
            <p14:sldId id="366"/>
            <p14:sldId id="368"/>
            <p14:sldId id="361"/>
            <p14:sldId id="362"/>
          </p14:sldIdLst>
        </p14:section>
        <p14:section name="Linear functional notation" id="{E2F2E6CA-DD75-4502-A0B2-13849F35F3D8}">
          <p14:sldIdLst>
            <p14:sldId id="372"/>
            <p14:sldId id="373"/>
            <p14:sldId id="374"/>
            <p14:sldId id="375"/>
            <p14:sldId id="376"/>
            <p14:sldId id="37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914" y="-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2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e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61015-6CAE-473D-B98A-CF0597C4C46E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73A476-FFAD-4045-B639-A00CFF171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73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2014 Scott Storla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7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5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0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6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41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1.emf"/><Relationship Id="rId10" Type="http://schemas.openxmlformats.org/officeDocument/2006/relationships/image" Target="../media/image3.wmf"/><Relationship Id="rId4" Type="http://schemas.openxmlformats.org/officeDocument/2006/relationships/package" Target="../embeddings/Microsoft_Word_Document1.docx"/><Relationship Id="rId9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7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42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8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43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9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44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0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45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46.emf"/><Relationship Id="rId4" Type="http://schemas.openxmlformats.org/officeDocument/2006/relationships/package" Target="../embeddings/Microsoft_Word_Document11.docx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package" Target="../embeddings/Microsoft_Word_Document2.docx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oleObject" Target="../embeddings/oleObject9.bin"/><Relationship Id="rId7" Type="http://schemas.openxmlformats.org/officeDocument/2006/relationships/package" Target="../embeddings/Microsoft_Word_Document3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package" Target="../embeddings/Microsoft_Word_Document4.docx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5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524001"/>
            <a:ext cx="7315200" cy="76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Functional Notation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3628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3698506"/>
              </p:ext>
            </p:extLst>
          </p:nvPr>
        </p:nvGraphicFramePr>
        <p:xfrm>
          <a:off x="1985962" y="685800"/>
          <a:ext cx="51720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26" name="Equation" r:id="rId3" imgW="2273040" imgH="203040" progId="Equation.DSMT4">
                  <p:embed/>
                </p:oleObj>
              </mc:Choice>
              <mc:Fallback>
                <p:oleObj name="Equation" r:id="rId3" imgW="22730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5962" y="685800"/>
                        <a:ext cx="5172075" cy="4540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8890356"/>
              </p:ext>
            </p:extLst>
          </p:nvPr>
        </p:nvGraphicFramePr>
        <p:xfrm>
          <a:off x="3662362" y="1295400"/>
          <a:ext cx="18192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27" name="Equation" r:id="rId5" imgW="799920" imgH="203040" progId="Equation.DSMT4">
                  <p:embed/>
                </p:oleObj>
              </mc:Choice>
              <mc:Fallback>
                <p:oleObj name="Equation" r:id="rId5" imgW="799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2362" y="1295400"/>
                        <a:ext cx="1819275" cy="4540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7427909"/>
              </p:ext>
            </p:extLst>
          </p:nvPr>
        </p:nvGraphicFramePr>
        <p:xfrm>
          <a:off x="3488531" y="1905000"/>
          <a:ext cx="216693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28" name="Equation" r:id="rId7" imgW="952200" imgH="203040" progId="Equation.DSMT4">
                  <p:embed/>
                </p:oleObj>
              </mc:Choice>
              <mc:Fallback>
                <p:oleObj name="Equation" r:id="rId7" imgW="952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8531" y="1905000"/>
                        <a:ext cx="2166938" cy="4540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001763"/>
              </p:ext>
            </p:extLst>
          </p:nvPr>
        </p:nvGraphicFramePr>
        <p:xfrm>
          <a:off x="3879056" y="2514600"/>
          <a:ext cx="1385888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29" name="Equation" r:id="rId9" imgW="609480" imgH="203040" progId="Equation.DSMT4">
                  <p:embed/>
                </p:oleObj>
              </mc:Choice>
              <mc:Fallback>
                <p:oleObj name="Equation" r:id="rId9" imgW="609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056" y="2514600"/>
                        <a:ext cx="1385888" cy="4556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91054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012378"/>
              </p:ext>
            </p:extLst>
          </p:nvPr>
        </p:nvGraphicFramePr>
        <p:xfrm>
          <a:off x="1764506" y="533400"/>
          <a:ext cx="5614988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63" name="Equation" r:id="rId3" imgW="2133360" imgH="203040" progId="Equation.DSMT4">
                  <p:embed/>
                </p:oleObj>
              </mc:Choice>
              <mc:Fallback>
                <p:oleObj name="Equation" r:id="rId3" imgW="2133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4506" y="533400"/>
                        <a:ext cx="5614988" cy="5254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4800304"/>
              </p:ext>
            </p:extLst>
          </p:nvPr>
        </p:nvGraphicFramePr>
        <p:xfrm>
          <a:off x="3352800" y="1219200"/>
          <a:ext cx="210502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64" name="Equation" r:id="rId5" imgW="799920" imgH="203040" progId="Equation.DSMT4">
                  <p:embed/>
                </p:oleObj>
              </mc:Choice>
              <mc:Fallback>
                <p:oleObj name="Equation" r:id="rId5" imgW="799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219200"/>
                        <a:ext cx="2105025" cy="5270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3653444"/>
              </p:ext>
            </p:extLst>
          </p:nvPr>
        </p:nvGraphicFramePr>
        <p:xfrm>
          <a:off x="3429000" y="1828800"/>
          <a:ext cx="2006600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65" name="Equation" r:id="rId7" imgW="761760" imgH="152280" progId="Equation.DSMT4">
                  <p:embed/>
                </p:oleObj>
              </mc:Choice>
              <mc:Fallback>
                <p:oleObj name="Equation" r:id="rId7" imgW="7617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828800"/>
                        <a:ext cx="2006600" cy="3952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9762593"/>
              </p:ext>
            </p:extLst>
          </p:nvPr>
        </p:nvGraphicFramePr>
        <p:xfrm>
          <a:off x="3810000" y="2362200"/>
          <a:ext cx="1403350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66" name="Equation" r:id="rId9" imgW="533160" imgH="152280" progId="Equation.DSMT4">
                  <p:embed/>
                </p:oleObj>
              </mc:Choice>
              <mc:Fallback>
                <p:oleObj name="Equation" r:id="rId9" imgW="5331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362200"/>
                        <a:ext cx="1403350" cy="3952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4640019"/>
              </p:ext>
            </p:extLst>
          </p:nvPr>
        </p:nvGraphicFramePr>
        <p:xfrm>
          <a:off x="3886200" y="2895600"/>
          <a:ext cx="1169988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67" name="Equation" r:id="rId11" imgW="444240" imgH="152280" progId="Equation.DSMT4">
                  <p:embed/>
                </p:oleObj>
              </mc:Choice>
              <mc:Fallback>
                <p:oleObj name="Equation" r:id="rId11" imgW="4442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895600"/>
                        <a:ext cx="1169988" cy="3952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47815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234368"/>
              </p:ext>
            </p:extLst>
          </p:nvPr>
        </p:nvGraphicFramePr>
        <p:xfrm>
          <a:off x="2200275" y="457200"/>
          <a:ext cx="47434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68" name="Equation" r:id="rId3" imgW="1803240" imgH="215640" progId="Equation.DSMT4">
                  <p:embed/>
                </p:oleObj>
              </mc:Choice>
              <mc:Fallback>
                <p:oleObj name="Equation" r:id="rId3" imgW="18032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275" y="457200"/>
                        <a:ext cx="4743450" cy="5588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2777345"/>
              </p:ext>
            </p:extLst>
          </p:nvPr>
        </p:nvGraphicFramePr>
        <p:xfrm>
          <a:off x="3200400" y="1371600"/>
          <a:ext cx="25368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69" name="Equation" r:id="rId5" imgW="965160" imgH="215640" progId="Equation.DSMT4">
                  <p:embed/>
                </p:oleObj>
              </mc:Choice>
              <mc:Fallback>
                <p:oleObj name="Equation" r:id="rId5" imgW="9651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371600"/>
                        <a:ext cx="2536825" cy="5588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860525"/>
              </p:ext>
            </p:extLst>
          </p:nvPr>
        </p:nvGraphicFramePr>
        <p:xfrm>
          <a:off x="3352800" y="2133600"/>
          <a:ext cx="213677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70" name="Equation" r:id="rId7" imgW="812520" imgH="203040" progId="Equation.DSMT4">
                  <p:embed/>
                </p:oleObj>
              </mc:Choice>
              <mc:Fallback>
                <p:oleObj name="Equation" r:id="rId7" imgW="812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133600"/>
                        <a:ext cx="2136775" cy="5254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0736798"/>
              </p:ext>
            </p:extLst>
          </p:nvPr>
        </p:nvGraphicFramePr>
        <p:xfrm>
          <a:off x="3937793" y="2819400"/>
          <a:ext cx="1268413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71" name="Equation" r:id="rId9" imgW="482400" imgH="203040" progId="Equation.DSMT4">
                  <p:embed/>
                </p:oleObj>
              </mc:Choice>
              <mc:Fallback>
                <p:oleObj name="Equation" r:id="rId9" imgW="482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793" y="2819400"/>
                        <a:ext cx="1268413" cy="5254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08640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105676"/>
              </p:ext>
            </p:extLst>
          </p:nvPr>
        </p:nvGraphicFramePr>
        <p:xfrm>
          <a:off x="1615281" y="533400"/>
          <a:ext cx="5913438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80" name="Equation" r:id="rId3" imgW="2184120" imgH="215640" progId="Equation.DSMT4">
                  <p:embed/>
                </p:oleObj>
              </mc:Choice>
              <mc:Fallback>
                <p:oleObj name="Equation" r:id="rId3" imgW="21841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281" y="533400"/>
                        <a:ext cx="5913438" cy="5746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5264906"/>
              </p:ext>
            </p:extLst>
          </p:nvPr>
        </p:nvGraphicFramePr>
        <p:xfrm>
          <a:off x="3352800" y="1295400"/>
          <a:ext cx="216535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81" name="Equation" r:id="rId5" imgW="799920" imgH="177480" progId="Equation.DSMT4">
                  <p:embed/>
                </p:oleObj>
              </mc:Choice>
              <mc:Fallback>
                <p:oleObj name="Equation" r:id="rId5" imgW="7999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295400"/>
                        <a:ext cx="2165350" cy="4746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2664339"/>
              </p:ext>
            </p:extLst>
          </p:nvPr>
        </p:nvGraphicFramePr>
        <p:xfrm>
          <a:off x="3657600" y="1981200"/>
          <a:ext cx="1684338" cy="236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82" name="Equation" r:id="rId7" imgW="622080" imgH="888840" progId="Equation.DSMT4">
                  <p:embed/>
                </p:oleObj>
              </mc:Choice>
              <mc:Fallback>
                <p:oleObj name="Equation" r:id="rId7" imgW="622080" imgH="888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981200"/>
                        <a:ext cx="1684338" cy="23685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28002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164221"/>
              </p:ext>
            </p:extLst>
          </p:nvPr>
        </p:nvGraphicFramePr>
        <p:xfrm>
          <a:off x="1203325" y="381000"/>
          <a:ext cx="67373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70" name="Equation" r:id="rId3" imgW="2489040" imgH="228600" progId="Equation.DSMT4">
                  <p:embed/>
                </p:oleObj>
              </mc:Choice>
              <mc:Fallback>
                <p:oleObj name="Equation" r:id="rId3" imgW="24890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3325" y="381000"/>
                        <a:ext cx="6737350" cy="6096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071831"/>
              </p:ext>
            </p:extLst>
          </p:nvPr>
        </p:nvGraphicFramePr>
        <p:xfrm>
          <a:off x="3200400" y="1219200"/>
          <a:ext cx="3127375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71" name="Equation" r:id="rId5" imgW="1155600" imgH="203040" progId="Equation.DSMT4">
                  <p:embed/>
                </p:oleObj>
              </mc:Choice>
              <mc:Fallback>
                <p:oleObj name="Equation" r:id="rId5" imgW="1155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219200"/>
                        <a:ext cx="3127375" cy="5413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8852130"/>
              </p:ext>
            </p:extLst>
          </p:nvPr>
        </p:nvGraphicFramePr>
        <p:xfrm>
          <a:off x="3733800" y="2133600"/>
          <a:ext cx="2097088" cy="304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72" name="Equation" r:id="rId7" imgW="774360" imgH="1143000" progId="Equation.DSMT4">
                  <p:embed/>
                </p:oleObj>
              </mc:Choice>
              <mc:Fallback>
                <p:oleObj name="Equation" r:id="rId7" imgW="774360" imgH="1143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133600"/>
                        <a:ext cx="2097088" cy="30448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08333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3394282"/>
              </p:ext>
            </p:extLst>
          </p:nvPr>
        </p:nvGraphicFramePr>
        <p:xfrm>
          <a:off x="1959768" y="457200"/>
          <a:ext cx="52244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67" name="Equation" r:id="rId3" imgW="1930320" imgH="228600" progId="Equation.DSMT4">
                  <p:embed/>
                </p:oleObj>
              </mc:Choice>
              <mc:Fallback>
                <p:oleObj name="Equation" r:id="rId3" imgW="19303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9768" y="457200"/>
                        <a:ext cx="5224463" cy="6096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7952920"/>
              </p:ext>
            </p:extLst>
          </p:nvPr>
        </p:nvGraphicFramePr>
        <p:xfrm>
          <a:off x="2870994" y="1295400"/>
          <a:ext cx="3402012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68" name="Equation" r:id="rId5" imgW="1257120" imgH="241200" progId="Equation.DSMT4">
                  <p:embed/>
                </p:oleObj>
              </mc:Choice>
              <mc:Fallback>
                <p:oleObj name="Equation" r:id="rId5" imgW="12571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994" y="1295400"/>
                        <a:ext cx="3402012" cy="6445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4943365"/>
              </p:ext>
            </p:extLst>
          </p:nvPr>
        </p:nvGraphicFramePr>
        <p:xfrm>
          <a:off x="2895600" y="1981200"/>
          <a:ext cx="3503613" cy="210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69" name="Equation" r:id="rId7" imgW="1295280" imgH="787320" progId="Equation.DSMT4">
                  <p:embed/>
                </p:oleObj>
              </mc:Choice>
              <mc:Fallback>
                <p:oleObj name="Equation" r:id="rId7" imgW="129528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981200"/>
                        <a:ext cx="3503613" cy="21002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061307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828800" y="685800"/>
            <a:ext cx="5486400" cy="147002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Next</a:t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>Using functional notation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to 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sk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answer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questions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062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828800" y="685800"/>
            <a:ext cx="5486400" cy="147002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Applying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functional notation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6338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734526"/>
              </p:ext>
            </p:extLst>
          </p:nvPr>
        </p:nvGraphicFramePr>
        <p:xfrm>
          <a:off x="2146300" y="355600"/>
          <a:ext cx="52451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74" name="Document" r:id="rId3" imgW="3235264" imgH="866017" progId="Word.Document.12">
                  <p:embed/>
                </p:oleObj>
              </mc:Choice>
              <mc:Fallback>
                <p:oleObj name="Document" r:id="rId3" imgW="3235264" imgH="866017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355600"/>
                        <a:ext cx="5245100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1905000"/>
            <a:ext cx="3276600" cy="5334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Translate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(12) into English.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85800" y="2514600"/>
            <a:ext cx="37338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Translate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A(x)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= 100 into English.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57200" y="3276600"/>
            <a:ext cx="3962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>
                <a:latin typeface="Arial"/>
                <a:ea typeface="Calibri"/>
              </a:rPr>
              <a:t>Translate, “How many passenger airlines do you expect this year?” into functional </a:t>
            </a:r>
            <a:r>
              <a:rPr lang="en-US" sz="1800" dirty="0" smtClean="0">
                <a:latin typeface="Arial"/>
                <a:ea typeface="Calibri"/>
              </a:rPr>
              <a:t>notation.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57200" y="4191000"/>
            <a:ext cx="39624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>
                <a:latin typeface="Arial"/>
                <a:ea typeface="Calibri"/>
              </a:rPr>
              <a:t>Translate, “What will be the first year the number of passenger airlines will drop to 60?” into functional notation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105400" y="1905000"/>
            <a:ext cx="3644900" cy="73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In English answer the question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(12) asks.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5105400" y="2908300"/>
            <a:ext cx="3644900" cy="73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In English answer the question 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A(x)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= 100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asks.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5080000" y="3886200"/>
            <a:ext cx="3644900" cy="73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Predict the year the number of airlines will be half that in 1985.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5080000" y="4724400"/>
            <a:ext cx="3644900" cy="121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Predict the number of airlines 10 years after there were 200 airlines.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4435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2121317"/>
              </p:ext>
            </p:extLst>
          </p:nvPr>
        </p:nvGraphicFramePr>
        <p:xfrm>
          <a:off x="1219200" y="266700"/>
          <a:ext cx="6870700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75" name="Document" r:id="rId3" imgW="6534311" imgH="1407547" progId="Word.Document.12">
                  <p:embed/>
                </p:oleObj>
              </mc:Choice>
              <mc:Fallback>
                <p:oleObj name="Document" r:id="rId3" imgW="6534311" imgH="140754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19200" y="266700"/>
                        <a:ext cx="6870700" cy="165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1905000"/>
            <a:ext cx="3276600" cy="5334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Translate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(0) into English.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85800" y="2514600"/>
            <a:ext cx="37338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Translate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H(t)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= 0 into English.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57200" y="3276600"/>
            <a:ext cx="3962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>
                <a:latin typeface="Arial"/>
                <a:ea typeface="Calibri"/>
              </a:rPr>
              <a:t>Translate, </a:t>
            </a:r>
            <a:r>
              <a:rPr lang="en-US" sz="1800" dirty="0" smtClean="0">
                <a:latin typeface="Arial"/>
                <a:ea typeface="Calibri"/>
              </a:rPr>
              <a:t>“What is the height of the ball after 2 seconds?” </a:t>
            </a:r>
            <a:r>
              <a:rPr lang="en-US" sz="1800" dirty="0">
                <a:latin typeface="Arial"/>
                <a:ea typeface="Calibri"/>
              </a:rPr>
              <a:t>into functional </a:t>
            </a:r>
            <a:r>
              <a:rPr lang="en-US" sz="1800" dirty="0" smtClean="0">
                <a:latin typeface="Arial"/>
                <a:ea typeface="Calibri"/>
              </a:rPr>
              <a:t>notation.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57200" y="4191000"/>
            <a:ext cx="39624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>
                <a:latin typeface="Arial"/>
                <a:ea typeface="Calibri"/>
              </a:rPr>
              <a:t>Translate, </a:t>
            </a:r>
            <a:r>
              <a:rPr lang="en-US" sz="1800" dirty="0" smtClean="0">
                <a:latin typeface="Arial"/>
                <a:ea typeface="Calibri"/>
              </a:rPr>
              <a:t>“How long will it take for the ball to be 100 feet above the ground?” </a:t>
            </a:r>
            <a:r>
              <a:rPr lang="en-US" sz="1800" dirty="0">
                <a:latin typeface="Arial"/>
                <a:ea typeface="Calibri"/>
              </a:rPr>
              <a:t>into functional notation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5105400" y="1905000"/>
            <a:ext cx="3644900" cy="73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In English answer the question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(2) asks.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105400" y="2908300"/>
            <a:ext cx="3644900" cy="73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In English answer the question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H(t)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= 100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asks.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5080000" y="3733800"/>
            <a:ext cx="36449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Predict the height of the ball 1 second after it’s 100 feet above the ground.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5080000" y="4724400"/>
            <a:ext cx="3644900" cy="121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Predict the time it takes for the height of the ball to be 42 feet less than it is after 2 seconds.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7293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207026" y="1768798"/>
            <a:ext cx="2729949" cy="52322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Written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07026" y="3645567"/>
            <a:ext cx="2729949" cy="850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Graph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66353" y="2719716"/>
            <a:ext cx="2006048" cy="523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Data Table</a:t>
            </a:r>
          </a:p>
        </p:txBody>
      </p:sp>
      <p:cxnSp>
        <p:nvCxnSpPr>
          <p:cNvPr id="8" name="Straight Arrow Connector 7"/>
          <p:cNvCxnSpPr>
            <a:endCxn id="2" idx="2"/>
          </p:cNvCxnSpPr>
          <p:nvPr/>
        </p:nvCxnSpPr>
        <p:spPr>
          <a:xfrm flipV="1">
            <a:off x="3377647" y="2292018"/>
            <a:ext cx="1194352" cy="689306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4529345" y="2292016"/>
            <a:ext cx="1194352" cy="689310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349616" y="2981324"/>
            <a:ext cx="1194352" cy="689310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4529344" y="2997868"/>
            <a:ext cx="1194352" cy="689310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4538427" y="2353019"/>
            <a:ext cx="9198" cy="1308434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548269" y="2990352"/>
            <a:ext cx="1962150" cy="7698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787476"/>
              </p:ext>
            </p:extLst>
          </p:nvPr>
        </p:nvGraphicFramePr>
        <p:xfrm>
          <a:off x="2873375" y="685800"/>
          <a:ext cx="339725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85" name="Document" r:id="rId4" imgW="2219064" imgH="958009" progId="Word.Document.12">
                  <p:embed/>
                </p:oleObj>
              </mc:Choice>
              <mc:Fallback>
                <p:oleObj name="Document" r:id="rId4" imgW="2219064" imgH="95800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73375" y="685800"/>
                        <a:ext cx="3397250" cy="147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907462"/>
              </p:ext>
            </p:extLst>
          </p:nvPr>
        </p:nvGraphicFramePr>
        <p:xfrm>
          <a:off x="5766352" y="2030409"/>
          <a:ext cx="3286125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5537"/>
                <a:gridCol w="1880588"/>
              </a:tblGrid>
              <a:tr h="66420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Number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of payments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Amount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owed</a:t>
                      </a:r>
                    </a:p>
                    <a:p>
                      <a:pPr algn="ctr"/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(Dollars)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541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850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541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650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541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64582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231" y="3719835"/>
            <a:ext cx="3161278" cy="2395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619667" y="2713078"/>
            <a:ext cx="2729949" cy="523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800" dirty="0" smtClean="0">
                <a:latin typeface="Arial" pitchFamily="34" charset="0"/>
                <a:cs typeface="Arial" pitchFamily="34" charset="0"/>
              </a:rPr>
              <a:t>Equation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683869"/>
              </p:ext>
            </p:extLst>
          </p:nvPr>
        </p:nvGraphicFramePr>
        <p:xfrm>
          <a:off x="557629" y="2779496"/>
          <a:ext cx="2784475" cy="495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86" name="Equation" r:id="rId7" imgW="927000" imgH="164880" progId="Equation.DSMT4">
                  <p:embed/>
                </p:oleObj>
              </mc:Choice>
              <mc:Fallback>
                <p:oleObj name="Equation" r:id="rId7" imgW="9270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629" y="2779496"/>
                        <a:ext cx="2784475" cy="4958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735373"/>
              </p:ext>
            </p:extLst>
          </p:nvPr>
        </p:nvGraphicFramePr>
        <p:xfrm>
          <a:off x="411163" y="2790825"/>
          <a:ext cx="2913062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87" name="Equation" r:id="rId9" imgW="1104840" imgH="203040" progId="Equation.DSMT4">
                  <p:embed/>
                </p:oleObj>
              </mc:Choice>
              <mc:Fallback>
                <p:oleObj name="Equation" r:id="rId9" imgW="1104840" imgH="20304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163" y="2790825"/>
                        <a:ext cx="2913062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06479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6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8" grpId="0"/>
      <p:bldP spid="1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5767578"/>
              </p:ext>
            </p:extLst>
          </p:nvPr>
        </p:nvGraphicFramePr>
        <p:xfrm>
          <a:off x="660400" y="457199"/>
          <a:ext cx="7569200" cy="5202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52" name="Document" r:id="rId3" imgW="7163491" imgH="5142560" progId="Word.Document.12">
                  <p:embed/>
                </p:oleObj>
              </mc:Choice>
              <mc:Fallback>
                <p:oleObj name="Document" r:id="rId3" imgW="7163491" imgH="514256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0400" y="457199"/>
                        <a:ext cx="7569200" cy="5202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74044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931813"/>
              </p:ext>
            </p:extLst>
          </p:nvPr>
        </p:nvGraphicFramePr>
        <p:xfrm>
          <a:off x="838200" y="469900"/>
          <a:ext cx="9893300" cy="657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97" name="Document" r:id="rId3" imgW="9407780" imgH="6237119" progId="Word.Document.12">
                  <p:embed/>
                </p:oleObj>
              </mc:Choice>
              <mc:Fallback>
                <p:oleObj name="Document" r:id="rId3" imgW="9407780" imgH="623711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469900"/>
                        <a:ext cx="9893300" cy="657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97152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93865"/>
              </p:ext>
            </p:extLst>
          </p:nvPr>
        </p:nvGraphicFramePr>
        <p:xfrm>
          <a:off x="1219200" y="381000"/>
          <a:ext cx="71247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70" name="Document" r:id="rId3" imgW="6671607" imgH="1128697" progId="Word.Document.12">
                  <p:embed/>
                </p:oleObj>
              </mc:Choice>
              <mc:Fallback>
                <p:oleObj name="Document" r:id="rId3" imgW="6671607" imgH="112869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19200" y="381000"/>
                        <a:ext cx="7124700" cy="1206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1905000"/>
            <a:ext cx="3276600" cy="5334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Translate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(0) into English.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685800" y="2514600"/>
            <a:ext cx="3733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Translate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P(t)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= 210,000 into English.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57200" y="3429000"/>
            <a:ext cx="3962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>
                <a:latin typeface="Arial"/>
                <a:ea typeface="Calibri"/>
              </a:rPr>
              <a:t>Translate, </a:t>
            </a:r>
            <a:r>
              <a:rPr lang="en-US" sz="1800" dirty="0" smtClean="0">
                <a:latin typeface="Arial"/>
                <a:ea typeface="Calibri"/>
              </a:rPr>
              <a:t>“What will the population be in 2017?” </a:t>
            </a:r>
            <a:r>
              <a:rPr lang="en-US" sz="1800" dirty="0">
                <a:latin typeface="Arial"/>
                <a:ea typeface="Calibri"/>
              </a:rPr>
              <a:t>into functional </a:t>
            </a:r>
            <a:r>
              <a:rPr lang="en-US" sz="1800" dirty="0" smtClean="0">
                <a:latin typeface="Arial"/>
                <a:ea typeface="Calibri"/>
              </a:rPr>
              <a:t>notation.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57200" y="4356100"/>
            <a:ext cx="39624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>
                <a:latin typeface="Arial"/>
                <a:ea typeface="Calibri"/>
              </a:rPr>
              <a:t>Translate, </a:t>
            </a:r>
            <a:r>
              <a:rPr lang="en-US" sz="1800" dirty="0" smtClean="0">
                <a:latin typeface="Arial"/>
                <a:ea typeface="Calibri"/>
              </a:rPr>
              <a:t>“What year will the population reach 185,000?” </a:t>
            </a:r>
            <a:r>
              <a:rPr lang="en-US" sz="1800" dirty="0">
                <a:latin typeface="Arial"/>
                <a:ea typeface="Calibri"/>
              </a:rPr>
              <a:t>into functional notation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5105400" y="1905000"/>
            <a:ext cx="3644900" cy="73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In English answer the question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(-1) asks.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5105400" y="2908300"/>
            <a:ext cx="3644900" cy="73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In English answer the </a:t>
            </a:r>
            <a:r>
              <a:rPr lang="en-US" sz="1800" smtClean="0">
                <a:latin typeface="Arial" pitchFamily="34" charset="0"/>
                <a:cs typeface="Arial" pitchFamily="34" charset="0"/>
              </a:rPr>
              <a:t>question </a:t>
            </a:r>
            <a:r>
              <a:rPr lang="en-US" sz="1800" i="1" smtClean="0">
                <a:latin typeface="Arial" pitchFamily="34" charset="0"/>
                <a:cs typeface="Arial" pitchFamily="34" charset="0"/>
              </a:rPr>
              <a:t>P(t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1800">
                <a:latin typeface="Arial" pitchFamily="34" charset="0"/>
                <a:cs typeface="Arial" pitchFamily="34" charset="0"/>
              </a:rPr>
              <a:t>= </a:t>
            </a:r>
            <a:r>
              <a:rPr lang="en-US" sz="1800" smtClean="0">
                <a:latin typeface="Arial" pitchFamily="34" charset="0"/>
                <a:cs typeface="Arial" pitchFamily="34" charset="0"/>
              </a:rPr>
              <a:t>210,000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asks.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5080000" y="3733800"/>
            <a:ext cx="36449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Predict the height of the ball 1 second after it’s 100 feet above the ground.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5080000" y="4724400"/>
            <a:ext cx="3644900" cy="121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Predict the time it takes for the height of the ball to be 42 feet less than it is after 2 seconds.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7766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4863981"/>
              </p:ext>
            </p:extLst>
          </p:nvPr>
        </p:nvGraphicFramePr>
        <p:xfrm>
          <a:off x="660400" y="457200"/>
          <a:ext cx="7950200" cy="577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94" name="Document" r:id="rId3" imgW="7970685" imgH="5900415" progId="Word.Document.12">
                  <p:embed/>
                </p:oleObj>
              </mc:Choice>
              <mc:Fallback>
                <p:oleObj name="Document" r:id="rId3" imgW="7970685" imgH="590041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0400" y="457200"/>
                        <a:ext cx="7950200" cy="577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09761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457200"/>
            <a:ext cx="4419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Using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D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for the miles driven and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for the gallons of gas find the linear function for the data.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394364"/>
              </p:ext>
            </p:extLst>
          </p:nvPr>
        </p:nvGraphicFramePr>
        <p:xfrm>
          <a:off x="741363" y="2868613"/>
          <a:ext cx="7613650" cy="2728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0" name="Document" r:id="rId4" imgW="4391642" imgH="1574282" progId="Word.Document.12">
                  <p:embed/>
                </p:oleObj>
              </mc:Choice>
              <mc:Fallback>
                <p:oleObj name="Document" r:id="rId4" imgW="4391642" imgH="1574282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363" y="2868613"/>
                        <a:ext cx="7613650" cy="2728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614379"/>
              </p:ext>
            </p:extLst>
          </p:nvPr>
        </p:nvGraphicFramePr>
        <p:xfrm>
          <a:off x="5486400" y="457200"/>
          <a:ext cx="3429000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00"/>
                <a:gridCol w="17145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Gallons used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Miles driven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800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175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450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5807314"/>
              </p:ext>
            </p:extLst>
          </p:nvPr>
        </p:nvGraphicFramePr>
        <p:xfrm>
          <a:off x="1828800" y="1752600"/>
          <a:ext cx="2146300" cy="459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1" name="Equation" r:id="rId6" imgW="965160" imgH="203040" progId="Equation.DSMT4">
                  <p:embed/>
                </p:oleObj>
              </mc:Choice>
              <mc:Fallback>
                <p:oleObj name="Equation" r:id="rId6" imgW="965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752600"/>
                        <a:ext cx="2146300" cy="4599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76996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457200"/>
            <a:ext cx="5181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Using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for hourly earnings and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for the number of years since 1980 find the linear function for the data.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695139"/>
              </p:ext>
            </p:extLst>
          </p:nvPr>
        </p:nvGraphicFramePr>
        <p:xfrm>
          <a:off x="5867400" y="228600"/>
          <a:ext cx="2971800" cy="1981201"/>
        </p:xfrm>
        <a:graphic>
          <a:graphicData uri="http://schemas.openxmlformats.org/drawingml/2006/table">
            <a:tbl>
              <a:tblPr/>
              <a:tblGrid>
                <a:gridCol w="1127234"/>
                <a:gridCol w="1844566"/>
              </a:tblGrid>
              <a:tr h="1132114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latin typeface="Arial"/>
                        </a:rPr>
                        <a:t>Year </a:t>
                      </a:r>
                      <a:r>
                        <a:rPr lang="en-US" sz="1800" b="0" i="0" u="none" strike="noStrike" dirty="0">
                          <a:latin typeface="Arial"/>
                        </a:rPr>
                        <a:t> </a:t>
                      </a:r>
                      <a:endParaRPr lang="en-US" sz="1800" b="0" i="0" u="none" strike="noStrike" dirty="0" smtClean="0">
                        <a:latin typeface="Arial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latin typeface="Arial"/>
                        </a:rPr>
                        <a:t>Since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latin typeface="Arial"/>
                        </a:rPr>
                        <a:t>1980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latin typeface="Arial"/>
                        </a:rPr>
                        <a:t>Hourly earnings</a:t>
                      </a:r>
                      <a:r>
                        <a:rPr lang="en-US" sz="1800" b="0" i="0" u="none" strike="noStrike" baseline="0" dirty="0" smtClean="0">
                          <a:latin typeface="Arial"/>
                        </a:rPr>
                        <a:t> </a:t>
                      </a:r>
                      <a:r>
                        <a:rPr lang="en-US" sz="1800" b="0" i="0" u="none" strike="noStrike" dirty="0" smtClean="0">
                          <a:latin typeface="Arial"/>
                        </a:rPr>
                        <a:t>for construction </a:t>
                      </a:r>
                      <a:r>
                        <a:rPr lang="en-US" sz="1800" b="0" i="0" u="none" strike="noStrike" baseline="0" dirty="0" smtClean="0">
                          <a:latin typeface="Arial"/>
                        </a:rPr>
                        <a:t>workers </a:t>
                      </a:r>
                      <a:r>
                        <a:rPr lang="en-US" sz="1800" b="0" i="0" u="none" strike="noStrike" dirty="0" smtClean="0">
                          <a:latin typeface="Arial"/>
                        </a:rPr>
                        <a:t>(dollars)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Arial"/>
                        </a:rPr>
                        <a:t>11.85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Arial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Arial"/>
                        </a:rPr>
                        <a:t>15.55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Arial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Arial"/>
                        </a:rPr>
                        <a:t>17.40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612900" y="2743200"/>
            <a:ext cx="5867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Translate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E(t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= 20 into English and use your function to answer the question.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/>
                <a:ea typeface="Calibri"/>
              </a:rPr>
              <a:t>Translate the question, “What’s the expected hourly earnings in 2025?” into functional </a:t>
            </a:r>
            <a:r>
              <a:rPr lang="en-US" sz="2000" dirty="0" smtClean="0">
                <a:latin typeface="Arial"/>
                <a:ea typeface="Calibri"/>
              </a:rPr>
              <a:t>notation and use your function to answer the question.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5750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185074"/>
              </p:ext>
            </p:extLst>
          </p:nvPr>
        </p:nvGraphicFramePr>
        <p:xfrm>
          <a:off x="457200" y="457200"/>
          <a:ext cx="2895600" cy="1758746"/>
        </p:xfrm>
        <a:graphic>
          <a:graphicData uri="http://schemas.openxmlformats.org/drawingml/2006/table">
            <a:tbl>
              <a:tblPr/>
              <a:tblGrid>
                <a:gridCol w="1129991"/>
                <a:gridCol w="1765609"/>
              </a:tblGrid>
              <a:tr h="3109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 since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Uncompensated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09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care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(millions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7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60.8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9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1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1000" y="2667000"/>
            <a:ext cx="8229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Find the slope and discuss its meaning.</a:t>
            </a:r>
          </a:p>
          <a:p>
            <a:pPr marL="457200" indent="-457200">
              <a:buAutoNum type="arabicPeriod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Find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 and discuss its meaning.</a:t>
            </a:r>
          </a:p>
          <a:p>
            <a:pPr marL="457200" indent="-457200">
              <a:buAutoNum type="arabicPeriod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Find the linear function.</a:t>
            </a:r>
          </a:p>
          <a:p>
            <a:pPr marL="457200" indent="-457200">
              <a:buAutoNum type="arabicPeriod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Use the linear function to estimate the amount of uncompensated care this year.</a:t>
            </a:r>
          </a:p>
          <a:p>
            <a:pPr marL="457200" indent="-457200">
              <a:buAutoNum type="arabicPeriod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Use the linear function to estimate the year the amount of uncompensated care will exceed 125 million dollars.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66897" y="609600"/>
            <a:ext cx="41437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for the number of years since 2005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for the cost of uncompensated care.</a:t>
            </a:r>
          </a:p>
        </p:txBody>
      </p:sp>
    </p:spTree>
    <p:extLst>
      <p:ext uri="{BB962C8B-B14F-4D97-AF65-F5344CB8AC3E}">
        <p14:creationId xmlns:p14="http://schemas.microsoft.com/office/powerpoint/2010/main" val="4184147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14400" y="2667000"/>
            <a:ext cx="7315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Discuss the meaning of the slope.</a:t>
            </a:r>
          </a:p>
          <a:p>
            <a:pPr marL="457200" indent="-457200">
              <a:buAutoNum type="arabicPeriod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Discuss the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-intercept.</a:t>
            </a:r>
          </a:p>
          <a:p>
            <a:pPr marL="457200" indent="-457200">
              <a:buAutoNum type="arabicPeriod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If F(t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) = 400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find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and explain its meaning.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Predict the year the number of structural fires will be half the number in 1992.</a:t>
            </a:r>
          </a:p>
          <a:p>
            <a:pPr marL="457200" indent="-457200">
              <a:buAutoNum type="arabicPeriod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Translate, “Estimate the number of fires in 1999.” into functional notation.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507622"/>
              </p:ext>
            </p:extLst>
          </p:nvPr>
        </p:nvGraphicFramePr>
        <p:xfrm>
          <a:off x="390830" y="228600"/>
          <a:ext cx="3911600" cy="1905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55800"/>
                <a:gridCol w="1955800"/>
              </a:tblGrid>
              <a:tr h="3397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Year since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Structural fires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1980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(Thousands)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879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714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549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876799" y="609599"/>
            <a:ext cx="41437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for the number of years since 1980 and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for the number of structural fires (in thousands).</a:t>
            </a:r>
          </a:p>
        </p:txBody>
      </p:sp>
    </p:spTree>
    <p:extLst>
      <p:ext uri="{BB962C8B-B14F-4D97-AF65-F5344CB8AC3E}">
        <p14:creationId xmlns:p14="http://schemas.microsoft.com/office/powerpoint/2010/main" val="2659969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19806" y="3200400"/>
            <a:ext cx="7391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Discuss the meaning of the slope and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-intercept.</a:t>
            </a:r>
          </a:p>
          <a:p>
            <a:pPr marL="457200" indent="-457200">
              <a:buAutoNum type="arabicPeriod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Predict the price of a movie ticket 10 years after the price went to $4.</a:t>
            </a:r>
          </a:p>
          <a:p>
            <a:pPr marL="457200" indent="-457200">
              <a:buAutoNum type="arabicPeriod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Translate P(30) to English and answer the question.</a:t>
            </a:r>
          </a:p>
          <a:p>
            <a:pPr marL="457200" indent="-457200">
              <a:buAutoNum type="arabicPeriod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Translate, “Estimate the year the cost of a movie ticket was $6.00.” into functional notation.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17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2073"/>
            <a:ext cx="3523102" cy="279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0" y="762000"/>
            <a:ext cx="41437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for the number of years since 1974 and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for the price of a movie ticket.</a:t>
            </a:r>
          </a:p>
        </p:txBody>
      </p:sp>
    </p:spTree>
    <p:extLst>
      <p:ext uri="{BB962C8B-B14F-4D97-AF65-F5344CB8AC3E}">
        <p14:creationId xmlns:p14="http://schemas.microsoft.com/office/powerpoint/2010/main" val="1735025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422400" y="2438400"/>
            <a:ext cx="61722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Discuss the meaning of the slope and the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-intercept.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8799" y="3124200"/>
            <a:ext cx="54864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Find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if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= 75 and discuss its meaning.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1" y="3862552"/>
            <a:ext cx="6019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Translate, “When will eighty percent of households be using online banking?” into functional notation.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52599" y="4967355"/>
            <a:ext cx="563495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Predict the percent of households using online banking in 2016.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ScreenHunter_73 Feb. 07 21.25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8200" y="186559"/>
            <a:ext cx="2590800" cy="1981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466897" y="609600"/>
            <a:ext cx="41437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for the number of years since 1998 and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for the percent of households using online banking.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513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81200" y="381000"/>
            <a:ext cx="556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Functional notation allows us to discuss functions without the vagueness of English.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2741383"/>
              </p:ext>
            </p:extLst>
          </p:nvPr>
        </p:nvGraphicFramePr>
        <p:xfrm>
          <a:off x="3124200" y="3200400"/>
          <a:ext cx="2628900" cy="575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Equation" r:id="rId3" imgW="914400" imgH="203200" progId="Equation.DSMT4">
                  <p:embed/>
                </p:oleObj>
              </mc:Choice>
              <mc:Fallback>
                <p:oleObj name="Equation" r:id="rId3" imgW="914400" imgH="203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200400"/>
                        <a:ext cx="2628900" cy="57507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09800" y="1501238"/>
            <a:ext cx="464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average height in centimeters of a child in the United States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can be estimated by adding fifty to the product of the child’s age and six and a half.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5005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940134"/>
              </p:ext>
            </p:extLst>
          </p:nvPr>
        </p:nvGraphicFramePr>
        <p:xfrm>
          <a:off x="1676400" y="609600"/>
          <a:ext cx="5791200" cy="3733801"/>
        </p:xfrm>
        <a:graphic>
          <a:graphicData uri="http://schemas.openxmlformats.org/drawingml/2006/table">
            <a:tbl>
              <a:tblPr/>
              <a:tblGrid>
                <a:gridCol w="5791200"/>
              </a:tblGrid>
              <a:tr h="651244">
                <a:tc>
                  <a:txBody>
                    <a:bodyPr/>
                    <a:lstStyle/>
                    <a:p>
                      <a:pPr marL="1320800" marR="0" indent="-132080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Procedure</a:t>
                      </a:r>
                      <a:r>
                        <a:rPr lang="en-US" sz="18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–Building a Two Item Function Using Functional Notation</a:t>
                      </a: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369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a)  Decide on the two items.  Choose a variable to represent the values of each.</a:t>
                      </a:r>
                    </a:p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8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43504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b)  Decide which variable will represent the domain values and which will represent the range values.</a:t>
                      </a:r>
                    </a:p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8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36564">
                <a:tc>
                  <a:txBody>
                    <a:bodyPr/>
                    <a:lstStyle/>
                    <a:p>
                      <a:pPr marL="292100" marR="0" lvl="0" indent="-29210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c)  On </a:t>
                      </a:r>
                      <a:r>
                        <a:rPr lang="en-US" sz="1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the left side of the equation write the dependent variable outside parentheses and the independent variable inside parentheses.  </a:t>
                      </a:r>
                      <a:endParaRPr lang="en-US" sz="1800" dirty="0" smtClean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8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612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d)  On </a:t>
                      </a:r>
                      <a:r>
                        <a:rPr lang="en-US" sz="1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the right side use operations to show how to find the range value associated with each domain value.</a:t>
                      </a: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8013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311083"/>
              </p:ext>
            </p:extLst>
          </p:nvPr>
        </p:nvGraphicFramePr>
        <p:xfrm>
          <a:off x="3352800" y="3124200"/>
          <a:ext cx="10826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7" name="Equation" r:id="rId3" imgW="419040" imgH="203040" progId="Equation.DSMT4">
                  <p:embed/>
                </p:oleObj>
              </mc:Choice>
              <mc:Fallback>
                <p:oleObj name="Equation" r:id="rId3" imgW="4190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124200"/>
                        <a:ext cx="1082675" cy="5159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829954" y="304800"/>
            <a:ext cx="54852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>
                <a:latin typeface="Arial" pitchFamily="34" charset="0"/>
                <a:cs typeface="Arial" pitchFamily="34" charset="0"/>
              </a:rPr>
              <a:t>average height in centimeters of a child in the United States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can be estimated by adding fifty to the product of the child’s age and six and a half.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13709" y="1551931"/>
            <a:ext cx="5026891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Items:  Child’s Age, Child’s Height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Domain: Child’s Age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Range: Child’s Height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58670"/>
              </p:ext>
            </p:extLst>
          </p:nvPr>
        </p:nvGraphicFramePr>
        <p:xfrm>
          <a:off x="3721100" y="3175000"/>
          <a:ext cx="32702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8" name="Equation" r:id="rId5" imgW="126720" imgH="139680" progId="Equation.DSMT4">
                  <p:embed/>
                </p:oleObj>
              </mc:Choice>
              <mc:Fallback>
                <p:oleObj name="Equation" r:id="rId5" imgW="12672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3175000"/>
                        <a:ext cx="327025" cy="3540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5082114"/>
              </p:ext>
            </p:extLst>
          </p:nvPr>
        </p:nvGraphicFramePr>
        <p:xfrm>
          <a:off x="4419600" y="3200400"/>
          <a:ext cx="13462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9" name="Equation" r:id="rId7" imgW="520560" imgH="152280" progId="Equation.DSMT4">
                  <p:embed/>
                </p:oleObj>
              </mc:Choice>
              <mc:Fallback>
                <p:oleObj name="Equation" r:id="rId7" imgW="5205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200400"/>
                        <a:ext cx="1346200" cy="3873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472131" y="1967429"/>
            <a:ext cx="45604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A</a:t>
            </a: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62054" y="2386360"/>
            <a:ext cx="456046" cy="456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i="1" dirty="0">
                <a:latin typeface="Arial" pitchFamily="34" charset="0"/>
                <a:cs typeface="Arial" pitchFamily="34" charset="0"/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9485255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398395"/>
              </p:ext>
            </p:extLst>
          </p:nvPr>
        </p:nvGraphicFramePr>
        <p:xfrm>
          <a:off x="1778000" y="2400300"/>
          <a:ext cx="5499100" cy="186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46" name="Document" r:id="rId3" imgW="5585858" imgH="1891942" progId="Word.Document.12">
                  <p:embed/>
                </p:oleObj>
              </mc:Choice>
              <mc:Fallback>
                <p:oleObj name="Document" r:id="rId3" imgW="5585858" imgH="189194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78000" y="2400300"/>
                        <a:ext cx="5499100" cy="186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111034"/>
              </p:ext>
            </p:extLst>
          </p:nvPr>
        </p:nvGraphicFramePr>
        <p:xfrm>
          <a:off x="5257800" y="2796216"/>
          <a:ext cx="6517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47" name="Equation" r:id="rId5" imgW="291960" imgH="203040" progId="Equation.DSMT4">
                  <p:embed/>
                </p:oleObj>
              </mc:Choice>
              <mc:Fallback>
                <p:oleObj name="Equation" r:id="rId5" imgW="291960" imgH="20304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796216"/>
                        <a:ext cx="651752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0"/>
          <p:cNvSpPr>
            <a:spLocks noChangeArrowheads="1"/>
          </p:cNvSpPr>
          <p:nvPr/>
        </p:nvSpPr>
        <p:spPr bwMode="auto">
          <a:xfrm>
            <a:off x="0" y="438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5170719"/>
              </p:ext>
            </p:extLst>
          </p:nvPr>
        </p:nvGraphicFramePr>
        <p:xfrm>
          <a:off x="6400800" y="2851150"/>
          <a:ext cx="255587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48" name="Equation" r:id="rId7" imgW="114120" imgH="126720" progId="Equation.DSMT4">
                  <p:embed/>
                </p:oleObj>
              </mc:Choice>
              <mc:Fallback>
                <p:oleObj name="Equation" r:id="rId7" imgW="114120" imgH="126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851150"/>
                        <a:ext cx="255587" cy="285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828800" y="438150"/>
            <a:ext cx="5486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/>
                <a:ea typeface="Times New Roman"/>
              </a:rPr>
              <a:t>Using </a:t>
            </a:r>
            <a:r>
              <a:rPr lang="en-US" sz="2000" i="1" dirty="0">
                <a:latin typeface="Arial"/>
                <a:ea typeface="Times New Roman"/>
              </a:rPr>
              <a:t>c</a:t>
            </a:r>
            <a:r>
              <a:rPr lang="en-US" sz="2000" dirty="0">
                <a:latin typeface="Arial"/>
                <a:ea typeface="Times New Roman"/>
              </a:rPr>
              <a:t> to represent the number of cars washed and </a:t>
            </a:r>
            <a:r>
              <a:rPr lang="en-US" sz="2000" i="1" dirty="0">
                <a:latin typeface="Arial"/>
                <a:ea typeface="Times New Roman"/>
              </a:rPr>
              <a:t>P</a:t>
            </a:r>
            <a:r>
              <a:rPr lang="en-US" sz="2000" dirty="0">
                <a:latin typeface="Arial"/>
                <a:ea typeface="Times New Roman"/>
              </a:rPr>
              <a:t> to represent the profit made f</a:t>
            </a:r>
            <a:r>
              <a:rPr lang="en-US" sz="2000" dirty="0">
                <a:solidFill>
                  <a:srgbClr val="000000"/>
                </a:solidFill>
                <a:latin typeface="Arial"/>
                <a:ea typeface="Times New Roman"/>
              </a:rPr>
              <a:t>ill in the box on the left side and the right side to write the function in functional notation.</a:t>
            </a:r>
            <a:r>
              <a:rPr lang="en-US" sz="2000" dirty="0">
                <a:latin typeface="Arial"/>
                <a:ea typeface="Times New Roman"/>
              </a:rPr>
              <a:t> </a:t>
            </a:r>
            <a:endParaRPr lang="en-US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419651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2233744"/>
              </p:ext>
            </p:extLst>
          </p:nvPr>
        </p:nvGraphicFramePr>
        <p:xfrm>
          <a:off x="4037382" y="4281488"/>
          <a:ext cx="47111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80" name="Equation" r:id="rId3" imgW="253800" imgH="203040" progId="Equation.DSMT4">
                  <p:embed/>
                </p:oleObj>
              </mc:Choice>
              <mc:Fallback>
                <p:oleObj name="Equation" r:id="rId3" imgW="253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7382" y="4281488"/>
                        <a:ext cx="471118" cy="3794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5" name="Rectangle 40"/>
          <p:cNvSpPr>
            <a:spLocks noChangeArrowheads="1"/>
          </p:cNvSpPr>
          <p:nvPr/>
        </p:nvSpPr>
        <p:spPr bwMode="auto">
          <a:xfrm>
            <a:off x="0" y="438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7673852"/>
              </p:ext>
            </p:extLst>
          </p:nvPr>
        </p:nvGraphicFramePr>
        <p:xfrm>
          <a:off x="5909932" y="4229100"/>
          <a:ext cx="165100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81" name="Equation" r:id="rId5" imgW="88560" imgH="152280" progId="Equation.DSMT4">
                  <p:embed/>
                </p:oleObj>
              </mc:Choice>
              <mc:Fallback>
                <p:oleObj name="Equation" r:id="rId5" imgW="885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9932" y="4229100"/>
                        <a:ext cx="165100" cy="2841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828800" y="304800"/>
            <a:ext cx="5486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/>
                <a:ea typeface="Times New Roman"/>
              </a:rPr>
              <a:t>Using </a:t>
            </a:r>
            <a:r>
              <a:rPr lang="en-US" sz="2000" i="1" dirty="0" smtClean="0">
                <a:latin typeface="Arial"/>
                <a:ea typeface="Times New Roman"/>
              </a:rPr>
              <a:t>v </a:t>
            </a:r>
            <a:r>
              <a:rPr lang="en-US" sz="2000" dirty="0" smtClean="0">
                <a:latin typeface="Arial"/>
                <a:ea typeface="Times New Roman"/>
              </a:rPr>
              <a:t>to </a:t>
            </a:r>
            <a:r>
              <a:rPr lang="en-US" sz="2000" dirty="0">
                <a:latin typeface="Arial"/>
                <a:ea typeface="Times New Roman"/>
              </a:rPr>
              <a:t>represent the </a:t>
            </a:r>
            <a:r>
              <a:rPr lang="en-US" sz="2000" dirty="0" smtClean="0">
                <a:latin typeface="Arial"/>
                <a:ea typeface="Times New Roman"/>
              </a:rPr>
              <a:t>current value of a car and </a:t>
            </a:r>
            <a:r>
              <a:rPr lang="en-US" sz="2000" i="1" dirty="0" smtClean="0">
                <a:latin typeface="Arial"/>
                <a:ea typeface="Times New Roman"/>
              </a:rPr>
              <a:t>t</a:t>
            </a:r>
            <a:r>
              <a:rPr lang="en-US" sz="2000" dirty="0" smtClean="0">
                <a:latin typeface="Arial"/>
                <a:ea typeface="Times New Roman"/>
              </a:rPr>
              <a:t> </a:t>
            </a:r>
            <a:r>
              <a:rPr lang="en-US" sz="2000" dirty="0">
                <a:latin typeface="Arial"/>
                <a:ea typeface="Times New Roman"/>
              </a:rPr>
              <a:t>to represent the </a:t>
            </a:r>
            <a:r>
              <a:rPr lang="en-US" sz="2000" dirty="0" smtClean="0">
                <a:latin typeface="Arial"/>
                <a:ea typeface="Times New Roman"/>
              </a:rPr>
              <a:t>number of years since the car was purchased </a:t>
            </a:r>
            <a:r>
              <a:rPr lang="en-US" sz="2000" dirty="0">
                <a:latin typeface="Arial"/>
                <a:ea typeface="Times New Roman"/>
              </a:rPr>
              <a:t>f</a:t>
            </a:r>
            <a:r>
              <a:rPr lang="en-US" sz="2000" dirty="0">
                <a:solidFill>
                  <a:srgbClr val="000000"/>
                </a:solidFill>
                <a:latin typeface="Arial"/>
                <a:ea typeface="Times New Roman"/>
              </a:rPr>
              <a:t>ill in the box on the left side and the right side to write the function in functional notation.</a:t>
            </a:r>
            <a:r>
              <a:rPr lang="en-US" sz="2000" dirty="0">
                <a:latin typeface="Arial"/>
                <a:ea typeface="Times New Roman"/>
              </a:rPr>
              <a:t> </a:t>
            </a:r>
            <a:endParaRPr lang="en-US" sz="1200" dirty="0"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148020"/>
              </p:ext>
            </p:extLst>
          </p:nvPr>
        </p:nvGraphicFramePr>
        <p:xfrm>
          <a:off x="1905000" y="2514600"/>
          <a:ext cx="5410200" cy="285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82" name="Document" r:id="rId7" imgW="5491805" imgH="2884088" progId="Word.Document.12">
                  <p:embed/>
                </p:oleObj>
              </mc:Choice>
              <mc:Fallback>
                <p:oleObj name="Document" r:id="rId7" imgW="5491805" imgH="288408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05000" y="2514600"/>
                        <a:ext cx="5410200" cy="285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842815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3308782"/>
              </p:ext>
            </p:extLst>
          </p:nvPr>
        </p:nvGraphicFramePr>
        <p:xfrm>
          <a:off x="1981200" y="1854200"/>
          <a:ext cx="5334000" cy="218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503" name="Document" r:id="rId3" imgW="5491805" imgH="2242301" progId="Word.Document.12">
                  <p:embed/>
                </p:oleObj>
              </mc:Choice>
              <mc:Fallback>
                <p:oleObj name="Document" r:id="rId3" imgW="5491805" imgH="224230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81200" y="1854200"/>
                        <a:ext cx="5334000" cy="218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8337868"/>
              </p:ext>
            </p:extLst>
          </p:nvPr>
        </p:nvGraphicFramePr>
        <p:xfrm>
          <a:off x="3390900" y="2882900"/>
          <a:ext cx="571500" cy="385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504" name="Equation" r:id="rId5" imgW="304560" imgH="203040" progId="Equation.DSMT4">
                  <p:embed/>
                </p:oleObj>
              </mc:Choice>
              <mc:Fallback>
                <p:oleObj name="Equation" r:id="rId5" imgW="304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2882900"/>
                        <a:ext cx="571500" cy="3852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0"/>
          <p:cNvSpPr>
            <a:spLocks noChangeArrowheads="1"/>
          </p:cNvSpPr>
          <p:nvPr/>
        </p:nvSpPr>
        <p:spPr bwMode="auto">
          <a:xfrm>
            <a:off x="0" y="438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324484"/>
              </p:ext>
            </p:extLst>
          </p:nvPr>
        </p:nvGraphicFramePr>
        <p:xfrm>
          <a:off x="4864100" y="2933700"/>
          <a:ext cx="238125" cy="26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505" name="Equation" r:id="rId7" imgW="126720" imgH="139680" progId="Equation.DSMT4">
                  <p:embed/>
                </p:oleObj>
              </mc:Choice>
              <mc:Fallback>
                <p:oleObj name="Equation" r:id="rId7" imgW="12672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2933700"/>
                        <a:ext cx="238125" cy="2651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905000" y="124361"/>
            <a:ext cx="5486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/>
                <a:ea typeface="Times New Roman"/>
              </a:rPr>
              <a:t>Using </a:t>
            </a:r>
            <a:r>
              <a:rPr lang="en-US" sz="2000" i="1" dirty="0" smtClean="0">
                <a:latin typeface="Arial"/>
                <a:ea typeface="Times New Roman"/>
              </a:rPr>
              <a:t>D </a:t>
            </a:r>
            <a:r>
              <a:rPr lang="en-US" sz="2000" dirty="0" smtClean="0">
                <a:latin typeface="Arial"/>
                <a:ea typeface="Times New Roman"/>
              </a:rPr>
              <a:t>to </a:t>
            </a:r>
            <a:r>
              <a:rPr lang="en-US" sz="2000" dirty="0">
                <a:latin typeface="Arial"/>
                <a:ea typeface="Times New Roman"/>
              </a:rPr>
              <a:t>represent the </a:t>
            </a:r>
            <a:r>
              <a:rPr lang="en-US" sz="2000" dirty="0" smtClean="0">
                <a:latin typeface="Arial"/>
                <a:ea typeface="Times New Roman"/>
              </a:rPr>
              <a:t>diameter of a storm and </a:t>
            </a:r>
            <a:r>
              <a:rPr lang="en-US" sz="2000" i="1" dirty="0" smtClean="0">
                <a:latin typeface="Arial"/>
                <a:ea typeface="Times New Roman"/>
              </a:rPr>
              <a:t>T</a:t>
            </a:r>
            <a:r>
              <a:rPr lang="en-US" sz="2000" dirty="0" smtClean="0">
                <a:latin typeface="Arial"/>
                <a:ea typeface="Times New Roman"/>
              </a:rPr>
              <a:t> </a:t>
            </a:r>
            <a:r>
              <a:rPr lang="en-US" sz="2000" dirty="0">
                <a:latin typeface="Arial"/>
                <a:ea typeface="Times New Roman"/>
              </a:rPr>
              <a:t>to represent the </a:t>
            </a:r>
            <a:r>
              <a:rPr lang="en-US" sz="2000" dirty="0" smtClean="0">
                <a:latin typeface="Arial"/>
                <a:ea typeface="Times New Roman"/>
              </a:rPr>
              <a:t>hours to storm will last </a:t>
            </a:r>
            <a:r>
              <a:rPr lang="en-US" sz="2000" dirty="0">
                <a:latin typeface="Arial"/>
                <a:ea typeface="Times New Roman"/>
              </a:rPr>
              <a:t>f</a:t>
            </a:r>
            <a:r>
              <a:rPr lang="en-US" sz="2000" dirty="0">
                <a:solidFill>
                  <a:srgbClr val="000000"/>
                </a:solidFill>
                <a:latin typeface="Arial"/>
                <a:ea typeface="Times New Roman"/>
              </a:rPr>
              <a:t>ill in the box on the left side and the right side to write the function in functional notation.</a:t>
            </a:r>
            <a:r>
              <a:rPr lang="en-US" sz="2000" dirty="0">
                <a:latin typeface="Arial"/>
                <a:ea typeface="Times New Roman"/>
              </a:rPr>
              <a:t> </a:t>
            </a:r>
            <a:endParaRPr lang="en-US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788765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685800"/>
            <a:ext cx="7315200" cy="147002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Using functional notation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6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2004</TotalTime>
  <Words>1202</Words>
  <Application>Microsoft Office PowerPoint</Application>
  <PresentationFormat>On-screen Show (4:3)</PresentationFormat>
  <Paragraphs>169</Paragraphs>
  <Slides>29</Slides>
  <Notes>7</Notes>
  <HiddenSlides>6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Office Theme</vt:lpstr>
      <vt:lpstr>Document</vt:lpstr>
      <vt:lpstr>Equation</vt:lpstr>
      <vt:lpstr> Functional Notation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Using functional notation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Next Using functional notation to ask and answer questions </vt:lpstr>
      <vt:lpstr>Applying functional notation</vt:lpstr>
      <vt:lpstr>Translate A(12) into English.</vt:lpstr>
      <vt:lpstr>Translate H(0) into English.</vt:lpstr>
      <vt:lpstr>PowerPoint Presentation</vt:lpstr>
      <vt:lpstr>PowerPoint Presentation</vt:lpstr>
      <vt:lpstr>Translate P(0) into English.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sas</dc:creator>
  <cp:lastModifiedBy>sas</cp:lastModifiedBy>
  <cp:revision>76</cp:revision>
  <dcterms:created xsi:type="dcterms:W3CDTF">2006-08-16T00:00:00Z</dcterms:created>
  <dcterms:modified xsi:type="dcterms:W3CDTF">2014-11-02T23:55:41Z</dcterms:modified>
</cp:coreProperties>
</file>