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67" r:id="rId2"/>
    <p:sldId id="404" r:id="rId3"/>
    <p:sldId id="383" r:id="rId4"/>
    <p:sldId id="384" r:id="rId5"/>
    <p:sldId id="389" r:id="rId6"/>
    <p:sldId id="391" r:id="rId7"/>
    <p:sldId id="395" r:id="rId8"/>
    <p:sldId id="385" r:id="rId9"/>
    <p:sldId id="396" r:id="rId10"/>
    <p:sldId id="397" r:id="rId11"/>
    <p:sldId id="386" r:id="rId12"/>
    <p:sldId id="399" r:id="rId13"/>
    <p:sldId id="400" r:id="rId14"/>
    <p:sldId id="387" r:id="rId15"/>
    <p:sldId id="388" r:id="rId16"/>
    <p:sldId id="402" r:id="rId17"/>
    <p:sldId id="403" r:id="rId18"/>
    <p:sldId id="405" r:id="rId19"/>
    <p:sldId id="392" r:id="rId20"/>
    <p:sldId id="39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B75BB3B-5CC6-4E58-9AB0-2C92FAC4A78E}">
          <p14:sldIdLst>
            <p14:sldId id="367"/>
            <p14:sldId id="404"/>
          </p14:sldIdLst>
        </p14:section>
        <p14:section name="The Pythagorean Theorem" id="{75B11A3D-9451-42B6-BF8E-65C916DFBED4}">
          <p14:sldIdLst>
            <p14:sldId id="383"/>
            <p14:sldId id="384"/>
            <p14:sldId id="389"/>
            <p14:sldId id="391"/>
          </p14:sldIdLst>
        </p14:section>
        <p14:section name="Temperature" id="{2D659221-C3C0-40E3-B39B-29744A5FF4F4}">
          <p14:sldIdLst>
            <p14:sldId id="395"/>
            <p14:sldId id="385"/>
            <p14:sldId id="396"/>
            <p14:sldId id="397"/>
          </p14:sldIdLst>
        </p14:section>
        <p14:section name="Continuous compounding" id="{EFF0E60D-3853-4893-BA0B-EF65376D1B8C}">
          <p14:sldIdLst>
            <p14:sldId id="386"/>
            <p14:sldId id="399"/>
            <p14:sldId id="400"/>
          </p14:sldIdLst>
        </p14:section>
        <p14:section name="Assorted formulas" id="{1D7BFFB9-C29E-464D-89C0-6E3080BDD701}">
          <p14:sldIdLst>
            <p14:sldId id="387"/>
            <p14:sldId id="388"/>
            <p14:sldId id="402"/>
            <p14:sldId id="403"/>
            <p14:sldId id="405"/>
          </p14:sldIdLst>
        </p14:section>
        <p14:section name="Geometry" id="{ECE61714-1F20-44BF-81E6-80A0D6BD4447}">
          <p14:sldIdLst>
            <p14:sldId id="392"/>
            <p14:sldId id="39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4" autoAdjust="0"/>
  </p:normalViewPr>
  <p:slideViewPr>
    <p:cSldViewPr>
      <p:cViewPr varScale="1">
        <p:scale>
          <a:sx n="103" d="100"/>
          <a:sy n="103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3.wmf"/><Relationship Id="rId7" Type="http://schemas.openxmlformats.org/officeDocument/2006/relationships/image" Target="../media/image53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43.wmf"/><Relationship Id="rId7" Type="http://schemas.openxmlformats.org/officeDocument/2006/relationships/image" Target="../media/image61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52.wmf"/><Relationship Id="rId5" Type="http://schemas.openxmlformats.org/officeDocument/2006/relationships/image" Target="../media/image60.wmf"/><Relationship Id="rId10" Type="http://schemas.openxmlformats.org/officeDocument/2006/relationships/image" Target="../media/image64.wmf"/><Relationship Id="rId4" Type="http://schemas.openxmlformats.org/officeDocument/2006/relationships/image" Target="../media/image59.wmf"/><Relationship Id="rId9" Type="http://schemas.openxmlformats.org/officeDocument/2006/relationships/image" Target="../media/image6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emf"/><Relationship Id="rId4" Type="http://schemas.openxmlformats.org/officeDocument/2006/relationships/image" Target="../media/image6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67.wmf"/><Relationship Id="rId1" Type="http://schemas.openxmlformats.org/officeDocument/2006/relationships/image" Target="../media/image70.emf"/><Relationship Id="rId4" Type="http://schemas.openxmlformats.org/officeDocument/2006/relationships/image" Target="../media/image7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67.wmf"/><Relationship Id="rId7" Type="http://schemas.openxmlformats.org/officeDocument/2006/relationships/image" Target="../media/image78.wmf"/><Relationship Id="rId12" Type="http://schemas.openxmlformats.org/officeDocument/2006/relationships/image" Target="../media/image83.wmf"/><Relationship Id="rId2" Type="http://schemas.openxmlformats.org/officeDocument/2006/relationships/image" Target="../media/image74.emf"/><Relationship Id="rId1" Type="http://schemas.openxmlformats.org/officeDocument/2006/relationships/image" Target="../media/image73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1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5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25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25.wmf"/><Relationship Id="rId6" Type="http://schemas.openxmlformats.org/officeDocument/2006/relationships/image" Target="../media/image41.wmf"/><Relationship Id="rId5" Type="http://schemas.openxmlformats.org/officeDocument/2006/relationships/image" Target="../media/image32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B018B-B6AD-4A31-A45C-FA4D9F83F9DB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0493F-906D-4C64-918D-3841871AC7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73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Scott Storla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5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1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4.bin"/><Relationship Id="rId5" Type="http://schemas.openxmlformats.org/officeDocument/2006/relationships/image" Target="../media/image25.wmf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39.wmf"/><Relationship Id="rId4" Type="http://schemas.openxmlformats.org/officeDocument/2006/relationships/oleObject" Target="../embeddings/oleObject40.bin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6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5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5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60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55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1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0.wmf"/><Relationship Id="rId5" Type="http://schemas.openxmlformats.org/officeDocument/2006/relationships/image" Target="../media/image48.wmf"/><Relationship Id="rId15" Type="http://schemas.openxmlformats.org/officeDocument/2006/relationships/image" Target="../media/image52.wmf"/><Relationship Id="rId23" Type="http://schemas.openxmlformats.org/officeDocument/2006/relationships/image" Target="../media/image56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54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58.bin"/><Relationship Id="rId22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60.wmf"/><Relationship Id="rId18" Type="http://schemas.openxmlformats.org/officeDocument/2006/relationships/oleObject" Target="../embeddings/oleObject70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63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6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59.wmf"/><Relationship Id="rId5" Type="http://schemas.openxmlformats.org/officeDocument/2006/relationships/image" Target="../media/image57.wmf"/><Relationship Id="rId15" Type="http://schemas.openxmlformats.org/officeDocument/2006/relationships/image" Target="../media/image52.wmf"/><Relationship Id="rId23" Type="http://schemas.openxmlformats.org/officeDocument/2006/relationships/image" Target="../media/image64.wmf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62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68.bin"/><Relationship Id="rId22" Type="http://schemas.openxmlformats.org/officeDocument/2006/relationships/oleObject" Target="../embeddings/oleObject7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65.emf"/><Relationship Id="rId4" Type="http://schemas.openxmlformats.org/officeDocument/2006/relationships/package" Target="../embeddings/Microsoft_Word_Document2.docx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69.wmf"/><Relationship Id="rId5" Type="http://schemas.openxmlformats.org/officeDocument/2006/relationships/image" Target="../media/image66.emf"/><Relationship Id="rId10" Type="http://schemas.openxmlformats.org/officeDocument/2006/relationships/oleObject" Target="../embeddings/oleObject75.bin"/><Relationship Id="rId4" Type="http://schemas.openxmlformats.org/officeDocument/2006/relationships/package" Target="../embeddings/Microsoft_Word_Document3.docx"/><Relationship Id="rId9" Type="http://schemas.openxmlformats.org/officeDocument/2006/relationships/image" Target="../media/image6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2.wmf"/><Relationship Id="rId5" Type="http://schemas.openxmlformats.org/officeDocument/2006/relationships/image" Target="../media/image70.emf"/><Relationship Id="rId10" Type="http://schemas.openxmlformats.org/officeDocument/2006/relationships/oleObject" Target="../embeddings/oleObject78.bin"/><Relationship Id="rId4" Type="http://schemas.openxmlformats.org/officeDocument/2006/relationships/package" Target="../embeddings/Microsoft_Word_Document4.docx"/><Relationship Id="rId9" Type="http://schemas.openxmlformats.org/officeDocument/2006/relationships/image" Target="../media/image7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85.bin"/><Relationship Id="rId26" Type="http://schemas.openxmlformats.org/officeDocument/2006/relationships/oleObject" Target="../embeddings/oleObject89.bin"/><Relationship Id="rId3" Type="http://schemas.openxmlformats.org/officeDocument/2006/relationships/notesSlide" Target="../notesSlides/notesSlide17.xml"/><Relationship Id="rId21" Type="http://schemas.openxmlformats.org/officeDocument/2006/relationships/image" Target="../media/image80.wmf"/><Relationship Id="rId7" Type="http://schemas.openxmlformats.org/officeDocument/2006/relationships/image" Target="../media/image74.e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78.wmf"/><Relationship Id="rId25" Type="http://schemas.openxmlformats.org/officeDocument/2006/relationships/image" Target="../media/image8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6.bin"/><Relationship Id="rId1" Type="http://schemas.openxmlformats.org/officeDocument/2006/relationships/vmlDrawing" Target="../drawings/vmlDrawing15.vml"/><Relationship Id="rId6" Type="http://schemas.openxmlformats.org/officeDocument/2006/relationships/package" Target="../embeddings/Microsoft_Word_Document5.docx"/><Relationship Id="rId11" Type="http://schemas.openxmlformats.org/officeDocument/2006/relationships/image" Target="../media/image75.wmf"/><Relationship Id="rId24" Type="http://schemas.openxmlformats.org/officeDocument/2006/relationships/oleObject" Target="../embeddings/oleObject88.bin"/><Relationship Id="rId5" Type="http://schemas.openxmlformats.org/officeDocument/2006/relationships/image" Target="../media/image73.wmf"/><Relationship Id="rId15" Type="http://schemas.openxmlformats.org/officeDocument/2006/relationships/image" Target="../media/image77.wmf"/><Relationship Id="rId23" Type="http://schemas.openxmlformats.org/officeDocument/2006/relationships/image" Target="../media/image81.wmf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79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83.bin"/><Relationship Id="rId22" Type="http://schemas.openxmlformats.org/officeDocument/2006/relationships/oleObject" Target="../embeddings/oleObject87.bin"/><Relationship Id="rId27" Type="http://schemas.openxmlformats.org/officeDocument/2006/relationships/image" Target="../media/image83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84.wmf"/><Relationship Id="rId4" Type="http://schemas.openxmlformats.org/officeDocument/2006/relationships/oleObject" Target="../embeddings/oleObject90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85.wmf"/><Relationship Id="rId4" Type="http://schemas.openxmlformats.org/officeDocument/2006/relationships/oleObject" Target="../embeddings/oleObject9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jpeg"/><Relationship Id="rId11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7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19.png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2.wmf"/><Relationship Id="rId5" Type="http://schemas.openxmlformats.org/officeDocument/2006/relationships/image" Target="../media/image11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6.bin"/><Relationship Id="rId5" Type="http://schemas.openxmlformats.org/officeDocument/2006/relationships/image" Target="../media/image25.wmf"/><Relationship Id="rId10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2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8.bin"/><Relationship Id="rId11" Type="http://schemas.openxmlformats.org/officeDocument/2006/relationships/oleObject" Target="../embeddings/oleObject31.bin"/><Relationship Id="rId5" Type="http://schemas.openxmlformats.org/officeDocument/2006/relationships/image" Target="../media/image25.wmf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0.wmf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7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6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14400" y="1524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Formulas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717368"/>
      </p:ext>
    </p:extLst>
  </p:cSld>
  <p:clrMapOvr>
    <a:masterClrMapping/>
  </p:clrMapOvr>
  <p:transition advTm="342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38200" y="152400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Temperature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318437"/>
              </p:ext>
            </p:extLst>
          </p:nvPr>
        </p:nvGraphicFramePr>
        <p:xfrm>
          <a:off x="3854450" y="685800"/>
          <a:ext cx="145891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26" name="Equation" r:id="rId4" imgW="850680" imgH="393480" progId="Equation.DSMT4">
                  <p:embed/>
                </p:oleObj>
              </mc:Choice>
              <mc:Fallback>
                <p:oleObj name="Equation" r:id="rId4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685800"/>
                        <a:ext cx="1458913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676400" y="1390471"/>
            <a:ext cx="5867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ea typeface="Calibri"/>
                <a:cs typeface="Times New Roman"/>
              </a:rPr>
              <a:t>On a trip to Europe you plan to cook a dish for your relatives and you need to set the oven to 350</a:t>
            </a:r>
            <a:r>
              <a:rPr lang="en-US" dirty="0">
                <a:latin typeface="Arial"/>
                <a:ea typeface="Calibri"/>
              </a:rPr>
              <a:t>º</a:t>
            </a:r>
            <a:r>
              <a:rPr lang="en-US" dirty="0">
                <a:latin typeface="Arial"/>
                <a:ea typeface="Calibri"/>
                <a:cs typeface="Times New Roman"/>
              </a:rPr>
              <a:t> Fahrenheit.  What Celsius temperature should you use?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11611"/>
              </p:ext>
            </p:extLst>
          </p:nvPr>
        </p:nvGraphicFramePr>
        <p:xfrm>
          <a:off x="3803650" y="2689225"/>
          <a:ext cx="145891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27" name="Equation" r:id="rId6" imgW="850680" imgH="393480" progId="Equation.DSMT4">
                  <p:embed/>
                </p:oleObj>
              </mc:Choice>
              <mc:Fallback>
                <p:oleObj name="Equation" r:id="rId6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689225"/>
                        <a:ext cx="1458913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947289"/>
              </p:ext>
            </p:extLst>
          </p:nvPr>
        </p:nvGraphicFramePr>
        <p:xfrm>
          <a:off x="3708400" y="3527425"/>
          <a:ext cx="1724025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28" name="Equation" r:id="rId7" imgW="1002960" imgH="393480" progId="Equation.DSMT4">
                  <p:embed/>
                </p:oleObj>
              </mc:Choice>
              <mc:Fallback>
                <p:oleObj name="Equation" r:id="rId7" imgW="1002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527425"/>
                        <a:ext cx="1724025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269951"/>
              </p:ext>
            </p:extLst>
          </p:nvPr>
        </p:nvGraphicFramePr>
        <p:xfrm>
          <a:off x="3971925" y="4376738"/>
          <a:ext cx="11969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29" name="Equation" r:id="rId9" imgW="698400" imgH="393480" progId="Equation.DSMT4">
                  <p:embed/>
                </p:oleObj>
              </mc:Choice>
              <mc:Fallback>
                <p:oleObj name="Equation" r:id="rId9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925" y="4376738"/>
                        <a:ext cx="1196975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473201"/>
              </p:ext>
            </p:extLst>
          </p:nvPr>
        </p:nvGraphicFramePr>
        <p:xfrm>
          <a:off x="6858000" y="2994025"/>
          <a:ext cx="95726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30" name="Equation" r:id="rId11" imgW="558720" imgH="177480" progId="Equation.DSMT4">
                  <p:embed/>
                </p:oleObj>
              </mc:Choice>
              <mc:Fallback>
                <p:oleObj name="Equation" r:id="rId11" imgW="558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994025"/>
                        <a:ext cx="957263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6096000" y="3517323"/>
            <a:ext cx="274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/>
                <a:ea typeface="Calibri"/>
                <a:cs typeface="Times New Roman"/>
              </a:rPr>
              <a:t>You should set the temperature of the oven to 177° </a:t>
            </a:r>
            <a:r>
              <a:rPr lang="en-US" i="1" dirty="0" smtClean="0">
                <a:latin typeface="Arial"/>
                <a:ea typeface="Calibri"/>
                <a:cs typeface="Times New Roman"/>
              </a:rPr>
              <a:t>C</a:t>
            </a:r>
            <a:r>
              <a:rPr lang="en-US" dirty="0" smtClean="0">
                <a:latin typeface="Arial"/>
                <a:ea typeface="Calibri"/>
                <a:cs typeface="Times New Roman"/>
              </a:rPr>
              <a:t>.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855302"/>
              </p:ext>
            </p:extLst>
          </p:nvPr>
        </p:nvGraphicFramePr>
        <p:xfrm>
          <a:off x="914400" y="2862263"/>
          <a:ext cx="1558925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31" name="Equation" r:id="rId13" imgW="1079280" imgH="927000" progId="Equation.DSMT4">
                  <p:embed/>
                </p:oleObj>
              </mc:Choice>
              <mc:Fallback>
                <p:oleObj name="Equation" r:id="rId13" imgW="107928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62263"/>
                        <a:ext cx="1558925" cy="134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296774"/>
              </p:ext>
            </p:extLst>
          </p:nvPr>
        </p:nvGraphicFramePr>
        <p:xfrm>
          <a:off x="3702050" y="5280025"/>
          <a:ext cx="20447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32" name="Equation" r:id="rId15" imgW="1193760" imgH="431640" progId="Equation.DSMT4">
                  <p:embed/>
                </p:oleObj>
              </mc:Choice>
              <mc:Fallback>
                <p:oleObj name="Equation" r:id="rId15" imgW="11937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5280025"/>
                        <a:ext cx="20447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953611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211373"/>
              </p:ext>
            </p:extLst>
          </p:nvPr>
        </p:nvGraphicFramePr>
        <p:xfrm>
          <a:off x="3505200" y="3581400"/>
          <a:ext cx="20558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67" name="Equation" r:id="rId4" imgW="927000" imgH="342720" progId="Equation.DSMT4">
                  <p:embed/>
                </p:oleObj>
              </mc:Choice>
              <mc:Fallback>
                <p:oleObj name="Equation" r:id="rId4" imgW="9270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81400"/>
                        <a:ext cx="20558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14400" y="3048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Continuous Compounding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634454"/>
              </p:ext>
            </p:extLst>
          </p:nvPr>
        </p:nvGraphicFramePr>
        <p:xfrm>
          <a:off x="4012089" y="2286000"/>
          <a:ext cx="1043623" cy="45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68" name="Equation" r:id="rId6" imgW="469800" imgH="203040" progId="Equation.DSMT4">
                  <p:embed/>
                </p:oleObj>
              </mc:Choice>
              <mc:Fallback>
                <p:oleObj name="Equation" r:id="rId6" imgW="469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2089" y="2286000"/>
                        <a:ext cx="1043623" cy="4508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1752600" y="1524000"/>
            <a:ext cx="556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ea typeface="Calibri"/>
                <a:cs typeface="Times New Roman"/>
              </a:rPr>
              <a:t>How much should be saved today to have $50,000 in 20 years at 4% interest compounded continuously?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064027"/>
              </p:ext>
            </p:extLst>
          </p:nvPr>
        </p:nvGraphicFramePr>
        <p:xfrm>
          <a:off x="3467659" y="2819400"/>
          <a:ext cx="2535706" cy="506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69" name="Equation" r:id="rId8" imgW="1143000" imgH="228600" progId="Equation.DSMT4">
                  <p:embed/>
                </p:oleObj>
              </mc:Choice>
              <mc:Fallback>
                <p:oleObj name="Equation" r:id="rId8" imgW="1143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659" y="2819400"/>
                        <a:ext cx="2535706" cy="5069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323878"/>
              </p:ext>
            </p:extLst>
          </p:nvPr>
        </p:nvGraphicFramePr>
        <p:xfrm>
          <a:off x="3563937" y="3517900"/>
          <a:ext cx="18034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70" name="Equation" r:id="rId10" imgW="812520" imgH="215640" progId="Equation.DSMT4">
                  <p:embed/>
                </p:oleObj>
              </mc:Choice>
              <mc:Fallback>
                <p:oleObj name="Equation" r:id="rId10" imgW="8125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7" y="3517900"/>
                        <a:ext cx="18034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01533"/>
              </p:ext>
            </p:extLst>
          </p:nvPr>
        </p:nvGraphicFramePr>
        <p:xfrm>
          <a:off x="3856037" y="4495800"/>
          <a:ext cx="135572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71" name="Equation" r:id="rId12" imgW="609480" imgH="164880" progId="Equation.DSMT4">
                  <p:embed/>
                </p:oleObj>
              </mc:Choice>
              <mc:Fallback>
                <p:oleObj name="Equation" r:id="rId12" imgW="609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37" y="4495800"/>
                        <a:ext cx="135572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734127" y="5040868"/>
            <a:ext cx="5562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/>
                <a:ea typeface="Calibri"/>
                <a:cs typeface="Times New Roman"/>
              </a:rPr>
              <a:t>I would need to save at least $22,467 today.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813174"/>
              </p:ext>
            </p:extLst>
          </p:nvPr>
        </p:nvGraphicFramePr>
        <p:xfrm>
          <a:off x="3998802" y="830079"/>
          <a:ext cx="1147985" cy="527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72" name="Equation" r:id="rId14" imgW="469800" imgH="215640" progId="Equation.DSMT4">
                  <p:embed/>
                </p:oleObj>
              </mc:Choice>
              <mc:Fallback>
                <p:oleObj name="Equation" r:id="rId14" imgW="469800" imgH="2156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802" y="830079"/>
                        <a:ext cx="1147985" cy="5274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6939586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493647"/>
              </p:ext>
            </p:extLst>
          </p:nvPr>
        </p:nvGraphicFramePr>
        <p:xfrm>
          <a:off x="3581400" y="4278868"/>
          <a:ext cx="18002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86" name="Equation" r:id="rId4" imgW="812520" imgH="317160" progId="Equation.DSMT4">
                  <p:embed/>
                </p:oleObj>
              </mc:Choice>
              <mc:Fallback>
                <p:oleObj name="Equation" r:id="rId4" imgW="8125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278868"/>
                        <a:ext cx="180022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448053"/>
              </p:ext>
            </p:extLst>
          </p:nvPr>
        </p:nvGraphicFramePr>
        <p:xfrm>
          <a:off x="3308496" y="2394506"/>
          <a:ext cx="273208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87" name="Equation" r:id="rId6" imgW="1231560" imgH="330120" progId="Equation.DSMT4">
                  <p:embed/>
                </p:oleObj>
              </mc:Choice>
              <mc:Fallback>
                <p:oleObj name="Equation" r:id="rId6" imgW="12315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496" y="2394506"/>
                        <a:ext cx="2732088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14400" y="1524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Continuous Compounding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048857"/>
              </p:ext>
            </p:extLst>
          </p:nvPr>
        </p:nvGraphicFramePr>
        <p:xfrm>
          <a:off x="4012089" y="1840468"/>
          <a:ext cx="1043623" cy="45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88" name="Equation" r:id="rId8" imgW="469800" imgH="203040" progId="Equation.DSMT4">
                  <p:embed/>
                </p:oleObj>
              </mc:Choice>
              <mc:Fallback>
                <p:oleObj name="Equation" r:id="rId8" imgW="469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2089" y="1840468"/>
                        <a:ext cx="1043623" cy="4508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1676400" y="12954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ea typeface="Calibri"/>
                <a:cs typeface="Times New Roman"/>
              </a:rPr>
              <a:t>How long will it take to double $10,000 at 1% interest?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302479"/>
              </p:ext>
            </p:extLst>
          </p:nvPr>
        </p:nvGraphicFramePr>
        <p:xfrm>
          <a:off x="3354388" y="2297668"/>
          <a:ext cx="276225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89" name="Equation" r:id="rId10" imgW="1244520" imgH="228600" progId="Equation.DSMT4">
                  <p:embed/>
                </p:oleObj>
              </mc:Choice>
              <mc:Fallback>
                <p:oleObj name="Equation" r:id="rId10" imgW="12445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388" y="2297668"/>
                        <a:ext cx="276225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475546"/>
              </p:ext>
            </p:extLst>
          </p:nvPr>
        </p:nvGraphicFramePr>
        <p:xfrm>
          <a:off x="4077493" y="5117068"/>
          <a:ext cx="9890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90" name="Equation" r:id="rId12" imgW="444240" imgH="152280" progId="Equation.DSMT4">
                  <p:embed/>
                </p:oleObj>
              </mc:Choice>
              <mc:Fallback>
                <p:oleObj name="Equation" r:id="rId12" imgW="4442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493" y="5117068"/>
                        <a:ext cx="9890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524000" y="5574268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/>
                <a:ea typeface="Calibri"/>
                <a:cs typeface="Times New Roman"/>
              </a:rPr>
              <a:t>It will take about 63 years to double my money at 1%.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669503"/>
              </p:ext>
            </p:extLst>
          </p:nvPr>
        </p:nvGraphicFramePr>
        <p:xfrm>
          <a:off x="3998802" y="664979"/>
          <a:ext cx="1147985" cy="527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91" name="Equation" r:id="rId14" imgW="469800" imgH="215640" progId="Equation.DSMT4">
                  <p:embed/>
                </p:oleObj>
              </mc:Choice>
              <mc:Fallback>
                <p:oleObj name="Equation" r:id="rId14" imgW="4698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802" y="664979"/>
                        <a:ext cx="1147985" cy="5274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882801"/>
              </p:ext>
            </p:extLst>
          </p:nvPr>
        </p:nvGraphicFramePr>
        <p:xfrm>
          <a:off x="609600" y="2297668"/>
          <a:ext cx="2090738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92" name="Equation" r:id="rId16" imgW="1447560" imgH="965160" progId="Equation.DSMT4">
                  <p:embed/>
                </p:oleObj>
              </mc:Choice>
              <mc:Fallback>
                <p:oleObj name="Equation" r:id="rId16" imgW="1447560" imgH="965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97668"/>
                        <a:ext cx="2090738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377368"/>
              </p:ext>
            </p:extLst>
          </p:nvPr>
        </p:nvGraphicFramePr>
        <p:xfrm>
          <a:off x="3956050" y="3212068"/>
          <a:ext cx="11572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93" name="Equation" r:id="rId18" imgW="520560" imgH="203040" progId="Equation.DSMT4">
                  <p:embed/>
                </p:oleObj>
              </mc:Choice>
              <mc:Fallback>
                <p:oleObj name="Equation" r:id="rId18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3212068"/>
                        <a:ext cx="115728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830022"/>
              </p:ext>
            </p:extLst>
          </p:nvPr>
        </p:nvGraphicFramePr>
        <p:xfrm>
          <a:off x="3573463" y="3669268"/>
          <a:ext cx="19208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94" name="Equation" r:id="rId20" imgW="863280" imgH="215640" progId="Equation.DSMT4">
                  <p:embed/>
                </p:oleObj>
              </mc:Choice>
              <mc:Fallback>
                <p:oleObj name="Equation" r:id="rId20" imgW="8632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3463" y="3669268"/>
                        <a:ext cx="192087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650849"/>
              </p:ext>
            </p:extLst>
          </p:nvPr>
        </p:nvGraphicFramePr>
        <p:xfrm>
          <a:off x="3814763" y="4293156"/>
          <a:ext cx="143827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95" name="Equation" r:id="rId22" imgW="647640" imgH="164880" progId="Equation.DSMT4">
                  <p:embed/>
                </p:oleObj>
              </mc:Choice>
              <mc:Fallback>
                <p:oleObj name="Equation" r:id="rId22" imgW="647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763" y="4293156"/>
                        <a:ext cx="1438275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2720539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315779"/>
              </p:ext>
            </p:extLst>
          </p:nvPr>
        </p:nvGraphicFramePr>
        <p:xfrm>
          <a:off x="3620656" y="4677785"/>
          <a:ext cx="13779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0" name="Equation" r:id="rId4" imgW="622080" imgH="317160" progId="Equation.DSMT4">
                  <p:embed/>
                </p:oleObj>
              </mc:Choice>
              <mc:Fallback>
                <p:oleObj name="Equation" r:id="rId4" imgW="6220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0656" y="4677785"/>
                        <a:ext cx="13779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977762"/>
              </p:ext>
            </p:extLst>
          </p:nvPr>
        </p:nvGraphicFramePr>
        <p:xfrm>
          <a:off x="3252788" y="2774950"/>
          <a:ext cx="28448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1" name="Equation" r:id="rId6" imgW="1282680" imgH="330120" progId="Equation.DSMT4">
                  <p:embed/>
                </p:oleObj>
              </mc:Choice>
              <mc:Fallback>
                <p:oleObj name="Equation" r:id="rId6" imgW="1282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2788" y="2774950"/>
                        <a:ext cx="2844800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14400" y="1524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Continuous Compounding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5171"/>
              </p:ext>
            </p:extLst>
          </p:nvPr>
        </p:nvGraphicFramePr>
        <p:xfrm>
          <a:off x="4012089" y="2221468"/>
          <a:ext cx="1043623" cy="45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2" name="Equation" r:id="rId8" imgW="469800" imgH="203040" progId="Equation.DSMT4">
                  <p:embed/>
                </p:oleObj>
              </mc:Choice>
              <mc:Fallback>
                <p:oleObj name="Equation" r:id="rId8" imgW="469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2089" y="2221468"/>
                        <a:ext cx="1043623" cy="4508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1371600" y="1143000"/>
            <a:ext cx="6019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ea typeface="Calibri"/>
                <a:cs typeface="Times New Roman"/>
              </a:rPr>
              <a:t>Currently an account has $750,000.  Once the account reaches $1,250,000 the account holder has decided to retire.  If they would like to retire in 8 years what interest rate would they need?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90480"/>
              </p:ext>
            </p:extLst>
          </p:nvPr>
        </p:nvGraphicFramePr>
        <p:xfrm>
          <a:off x="3313113" y="2678113"/>
          <a:ext cx="296068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3" name="Equation" r:id="rId10" imgW="1333440" imgH="228600" progId="Equation.DSMT4">
                  <p:embed/>
                </p:oleObj>
              </mc:Choice>
              <mc:Fallback>
                <p:oleObj name="Equation" r:id="rId10" imgW="13334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3113" y="2678113"/>
                        <a:ext cx="2960687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711679"/>
              </p:ext>
            </p:extLst>
          </p:nvPr>
        </p:nvGraphicFramePr>
        <p:xfrm>
          <a:off x="3935413" y="5497513"/>
          <a:ext cx="127158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4" name="Equation" r:id="rId12" imgW="571320" imgH="152280" progId="Equation.DSMT4">
                  <p:embed/>
                </p:oleObj>
              </mc:Choice>
              <mc:Fallback>
                <p:oleObj name="Equation" r:id="rId12" imgW="571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3" y="5497513"/>
                        <a:ext cx="1271587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524000" y="5955268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/>
                <a:ea typeface="Calibri"/>
                <a:cs typeface="Times New Roman"/>
              </a:rPr>
              <a:t>The rate needs to be at least 6.4%.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913756"/>
              </p:ext>
            </p:extLst>
          </p:nvPr>
        </p:nvGraphicFramePr>
        <p:xfrm>
          <a:off x="3998802" y="588779"/>
          <a:ext cx="1147985" cy="527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5" name="Equation" r:id="rId14" imgW="469800" imgH="215640" progId="Equation.DSMT4">
                  <p:embed/>
                </p:oleObj>
              </mc:Choice>
              <mc:Fallback>
                <p:oleObj name="Equation" r:id="rId14" imgW="4698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802" y="588779"/>
                        <a:ext cx="1147985" cy="5274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626126"/>
              </p:ext>
            </p:extLst>
          </p:nvPr>
        </p:nvGraphicFramePr>
        <p:xfrm>
          <a:off x="357981" y="2743200"/>
          <a:ext cx="2332038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6" name="Equation" r:id="rId16" imgW="1612800" imgH="965160" progId="Equation.DSMT4">
                  <p:embed/>
                </p:oleObj>
              </mc:Choice>
              <mc:Fallback>
                <p:oleObj name="Equation" r:id="rId16" imgW="161280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81" y="2743200"/>
                        <a:ext cx="2332038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871836"/>
              </p:ext>
            </p:extLst>
          </p:nvPr>
        </p:nvGraphicFramePr>
        <p:xfrm>
          <a:off x="3998913" y="3505200"/>
          <a:ext cx="10731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7" name="Equation" r:id="rId18" imgW="482400" imgH="253800" progId="Equation.DSMT4">
                  <p:embed/>
                </p:oleObj>
              </mc:Choice>
              <mc:Fallback>
                <p:oleObj name="Equation" r:id="rId18" imgW="4824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3505200"/>
                        <a:ext cx="107315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230017"/>
              </p:ext>
            </p:extLst>
          </p:nvPr>
        </p:nvGraphicFramePr>
        <p:xfrm>
          <a:off x="3616325" y="4008438"/>
          <a:ext cx="183515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8" name="Equation" r:id="rId20" imgW="825480" imgH="253800" progId="Equation.DSMT4">
                  <p:embed/>
                </p:oleObj>
              </mc:Choice>
              <mc:Fallback>
                <p:oleObj name="Equation" r:id="rId20" imgW="825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325" y="4008438"/>
                        <a:ext cx="1835150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631394"/>
              </p:ext>
            </p:extLst>
          </p:nvPr>
        </p:nvGraphicFramePr>
        <p:xfrm>
          <a:off x="3693677" y="4580227"/>
          <a:ext cx="132397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99" name="Equation" r:id="rId22" imgW="596880" imgH="241200" progId="Equation.DSMT4">
                  <p:embed/>
                </p:oleObj>
              </mc:Choice>
              <mc:Fallback>
                <p:oleObj name="Equation" r:id="rId22" imgW="596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3677" y="4580227"/>
                        <a:ext cx="132397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3833900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636443"/>
              </p:ext>
            </p:extLst>
          </p:nvPr>
        </p:nvGraphicFramePr>
        <p:xfrm>
          <a:off x="1577975" y="152400"/>
          <a:ext cx="629285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716" name="Document" r:id="rId4" imgW="6569323" imgH="795044" progId="Word.Document.12">
                  <p:embed/>
                </p:oleObj>
              </mc:Choice>
              <mc:Fallback>
                <p:oleObj name="Document" r:id="rId4" imgW="6569323" imgH="79504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77975" y="152400"/>
                        <a:ext cx="6292850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898073" y="2514600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eriod" startAt="2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Replace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predict when 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percent of one-person households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first rose to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20%.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905378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Replace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with 40 to approximate the percent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one-person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households in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2000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0201" y="3962400"/>
            <a:ext cx="5784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	Replace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30 to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predict the first year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number of one-person households will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reach 30%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0" y="1560731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Around 25.6% of households will be one person households in 2000.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88837" y="3163026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eriod" startAt="2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 year 1972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90965" y="4648200"/>
            <a:ext cx="5784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2032 the number of one-person households will first reach 30%.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554431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941058"/>
              </p:ext>
            </p:extLst>
          </p:nvPr>
        </p:nvGraphicFramePr>
        <p:xfrm>
          <a:off x="1603375" y="152400"/>
          <a:ext cx="6291263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47" name="Document" r:id="rId4" imgW="6569323" imgH="1662791" progId="Word.Document.12">
                  <p:embed/>
                </p:oleObj>
              </mc:Choice>
              <mc:Fallback>
                <p:oleObj name="Document" r:id="rId4" imgW="6569323" imgH="166279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3375" y="152400"/>
                        <a:ext cx="6291263" cy="159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745508" y="1752600"/>
            <a:ext cx="36576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Arial"/>
                <a:ea typeface="Calibri"/>
                <a:cs typeface="Times New Roman"/>
              </a:rPr>
              <a:t>Find their profit per house if they charge $5.00 per box</a:t>
            </a:r>
            <a:r>
              <a:rPr lang="en-US" dirty="0" smtClean="0">
                <a:latin typeface="Arial"/>
                <a:ea typeface="Calibri"/>
                <a:cs typeface="Times New Roman"/>
              </a:rPr>
              <a:t>.</a:t>
            </a:r>
            <a:endParaRPr lang="en-US" dirty="0">
              <a:latin typeface="Arial"/>
              <a:ea typeface="Calibri"/>
              <a:cs typeface="Times New Roman"/>
            </a:endParaRPr>
          </a:p>
        </p:txBody>
      </p:sp>
      <p:sp>
        <p:nvSpPr>
          <p:cNvPr id="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968965"/>
              </p:ext>
            </p:extLst>
          </p:nvPr>
        </p:nvGraphicFramePr>
        <p:xfrm>
          <a:off x="3505200" y="2743200"/>
          <a:ext cx="22955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48" name="Equation" r:id="rId6" imgW="2298700" imgH="508000" progId="Equation.DSMT4">
                  <p:embed/>
                </p:oleObj>
              </mc:Choice>
              <mc:Fallback>
                <p:oleObj name="Equation" r:id="rId6" imgW="2298700" imgH="5080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43200"/>
                        <a:ext cx="229552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213604"/>
              </p:ext>
            </p:extLst>
          </p:nvPr>
        </p:nvGraphicFramePr>
        <p:xfrm>
          <a:off x="3517900" y="3429000"/>
          <a:ext cx="22701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49" name="Equation" r:id="rId8" imgW="2273040" imgH="507960" progId="Equation.DSMT4">
                  <p:embed/>
                </p:oleObj>
              </mc:Choice>
              <mc:Fallback>
                <p:oleObj name="Equation" r:id="rId8" imgW="227304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3429000"/>
                        <a:ext cx="227012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47325"/>
              </p:ext>
            </p:extLst>
          </p:nvPr>
        </p:nvGraphicFramePr>
        <p:xfrm>
          <a:off x="4183663" y="4236733"/>
          <a:ext cx="944951" cy="2784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50" name="Equation" r:id="rId10" imgW="533160" imgH="152280" progId="Equation.DSMT4">
                  <p:embed/>
                </p:oleObj>
              </mc:Choice>
              <mc:Fallback>
                <p:oleObj name="Equation" r:id="rId10" imgW="5331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663" y="4236733"/>
                        <a:ext cx="944951" cy="2784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840345" y="4800600"/>
            <a:ext cx="556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latin typeface="Arial"/>
                <a:ea typeface="Calibri"/>
                <a:cs typeface="Times New Roman"/>
              </a:rPr>
              <a:t>If they set the price at $5 per box they can expect to make about $10.35 per house.</a:t>
            </a:r>
            <a:endParaRPr lang="en-US" dirty="0"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6712573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657015"/>
              </p:ext>
            </p:extLst>
          </p:nvPr>
        </p:nvGraphicFramePr>
        <p:xfrm>
          <a:off x="1603375" y="152400"/>
          <a:ext cx="6291263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58" name="Document" r:id="rId4" imgW="6569323" imgH="1662791" progId="Word.Document.12">
                  <p:embed/>
                </p:oleObj>
              </mc:Choice>
              <mc:Fallback>
                <p:oleObj name="Document" r:id="rId4" imgW="6569323" imgH="166279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3375" y="152400"/>
                        <a:ext cx="6291263" cy="159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819400" y="1752600"/>
            <a:ext cx="39600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ea typeface="Calibri"/>
                <a:cs typeface="Times New Roman"/>
              </a:rPr>
              <a:t>Find their profit per house if they lower their price to $3.40 per box.</a:t>
            </a:r>
          </a:p>
        </p:txBody>
      </p:sp>
      <p:sp>
        <p:nvSpPr>
          <p:cNvPr id="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93321"/>
              </p:ext>
            </p:extLst>
          </p:nvPr>
        </p:nvGraphicFramePr>
        <p:xfrm>
          <a:off x="3505200" y="2743200"/>
          <a:ext cx="22955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59" name="Equation" r:id="rId6" imgW="2298700" imgH="508000" progId="Equation.DSMT4">
                  <p:embed/>
                </p:oleObj>
              </mc:Choice>
              <mc:Fallback>
                <p:oleObj name="Equation" r:id="rId6" imgW="22987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43200"/>
                        <a:ext cx="229552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849659"/>
              </p:ext>
            </p:extLst>
          </p:nvPr>
        </p:nvGraphicFramePr>
        <p:xfrm>
          <a:off x="3429000" y="3429000"/>
          <a:ext cx="24479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60" name="Equation" r:id="rId8" imgW="2450880" imgH="507960" progId="Equation.DSMT4">
                  <p:embed/>
                </p:oleObj>
              </mc:Choice>
              <mc:Fallback>
                <p:oleObj name="Equation" r:id="rId8" imgW="24508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429000"/>
                        <a:ext cx="244792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217624"/>
              </p:ext>
            </p:extLst>
          </p:nvPr>
        </p:nvGraphicFramePr>
        <p:xfrm>
          <a:off x="4183063" y="4237038"/>
          <a:ext cx="94615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61" name="Equation" r:id="rId10" imgW="533160" imgH="152280" progId="Equation.DSMT4">
                  <p:embed/>
                </p:oleObj>
              </mc:Choice>
              <mc:Fallback>
                <p:oleObj name="Equation" r:id="rId10" imgW="5331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4237038"/>
                        <a:ext cx="94615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840345" y="4800600"/>
            <a:ext cx="556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latin typeface="Arial"/>
                <a:ea typeface="Calibri"/>
                <a:cs typeface="Times New Roman"/>
              </a:rPr>
              <a:t>If they set the price at $3.40 per box they can again expect to make about $10.35 per house.</a:t>
            </a:r>
            <a:endParaRPr lang="en-US" dirty="0"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8093318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602576"/>
              </p:ext>
            </p:extLst>
          </p:nvPr>
        </p:nvGraphicFramePr>
        <p:xfrm>
          <a:off x="3505200" y="4724400"/>
          <a:ext cx="20447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26" name="Equation" r:id="rId4" imgW="1117440" imgH="317160" progId="Equation.DSMT4">
                  <p:embed/>
                </p:oleObj>
              </mc:Choice>
              <mc:Fallback>
                <p:oleObj name="Equation" r:id="rId4" imgW="1117440" imgH="3171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724400"/>
                        <a:ext cx="20447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078623"/>
              </p:ext>
            </p:extLst>
          </p:nvPr>
        </p:nvGraphicFramePr>
        <p:xfrm>
          <a:off x="1603375" y="158750"/>
          <a:ext cx="6291263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27" name="Document" r:id="rId6" imgW="6569323" imgH="1662791" progId="Word.Document.12">
                  <p:embed/>
                </p:oleObj>
              </mc:Choice>
              <mc:Fallback>
                <p:oleObj name="Document" r:id="rId6" imgW="6569323" imgH="166279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03375" y="158750"/>
                        <a:ext cx="6291263" cy="159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840345" y="1695271"/>
            <a:ext cx="54748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maximum profit the organization can expect per house is $10.83.  Set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10.83 and solve for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find the price per box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 maximizes profit?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778520"/>
              </p:ext>
            </p:extLst>
          </p:nvPr>
        </p:nvGraphicFramePr>
        <p:xfrm>
          <a:off x="3581400" y="2971800"/>
          <a:ext cx="22955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28" name="Equation" r:id="rId8" imgW="2298700" imgH="508000" progId="Equation.DSMT4">
                  <p:embed/>
                </p:oleObj>
              </mc:Choice>
              <mc:Fallback>
                <p:oleObj name="Equation" r:id="rId8" imgW="22987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971800"/>
                        <a:ext cx="229552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849256"/>
              </p:ext>
            </p:extLst>
          </p:nvPr>
        </p:nvGraphicFramePr>
        <p:xfrm>
          <a:off x="3429000" y="3657600"/>
          <a:ext cx="263683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29" name="Equation" r:id="rId10" imgW="2641320" imgH="507960" progId="Equation.DSMT4">
                  <p:embed/>
                </p:oleObj>
              </mc:Choice>
              <mc:Fallback>
                <p:oleObj name="Equation" r:id="rId10" imgW="264132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657600"/>
                        <a:ext cx="2636838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867400" y="5486400"/>
            <a:ext cx="327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latin typeface="Arial"/>
                <a:ea typeface="Calibri"/>
                <a:cs typeface="Times New Roman"/>
              </a:rPr>
              <a:t>They will earn the maximum profit per house if they set their price per box at $4.20.</a:t>
            </a:r>
            <a:endParaRPr lang="en-US" dirty="0">
              <a:latin typeface="Arial"/>
              <a:ea typeface="Calibri"/>
              <a:cs typeface="Times New Roman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617635"/>
              </p:ext>
            </p:extLst>
          </p:nvPr>
        </p:nvGraphicFramePr>
        <p:xfrm>
          <a:off x="929914" y="3143106"/>
          <a:ext cx="1820862" cy="163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30" name="Equation" r:id="rId12" imgW="1384200" imgH="1244520" progId="Equation.DSMT4">
                  <p:embed/>
                </p:oleObj>
              </mc:Choice>
              <mc:Fallback>
                <p:oleObj name="Equation" r:id="rId12" imgW="1384200" imgH="1244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914" y="3143106"/>
                        <a:ext cx="1820862" cy="163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877209"/>
              </p:ext>
            </p:extLst>
          </p:nvPr>
        </p:nvGraphicFramePr>
        <p:xfrm>
          <a:off x="3352800" y="4146622"/>
          <a:ext cx="1743626" cy="303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31" name="Equation" r:id="rId14" imgW="952200" imgH="164880" progId="Equation.DSMT4">
                  <p:embed/>
                </p:oleObj>
              </mc:Choice>
              <mc:Fallback>
                <p:oleObj name="Equation" r:id="rId14" imgW="952200" imgH="1648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46622"/>
                        <a:ext cx="1743626" cy="3030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200382"/>
              </p:ext>
            </p:extLst>
          </p:nvPr>
        </p:nvGraphicFramePr>
        <p:xfrm>
          <a:off x="3795713" y="4572000"/>
          <a:ext cx="175101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32" name="Equation" r:id="rId16" imgW="1752480" imgH="507960" progId="Equation.DSMT4">
                  <p:embed/>
                </p:oleObj>
              </mc:Choice>
              <mc:Fallback>
                <p:oleObj name="Equation" r:id="rId16" imgW="17524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3" y="4572000"/>
                        <a:ext cx="1751012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594834"/>
              </p:ext>
            </p:extLst>
          </p:nvPr>
        </p:nvGraphicFramePr>
        <p:xfrm>
          <a:off x="7061200" y="2895600"/>
          <a:ext cx="11922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33" name="Equation" r:id="rId18" imgW="1193760" imgH="507960" progId="Equation.DSMT4">
                  <p:embed/>
                </p:oleObj>
              </mc:Choice>
              <mc:Fallback>
                <p:oleObj name="Equation" r:id="rId18" imgW="119376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2895600"/>
                        <a:ext cx="1192213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695373"/>
              </p:ext>
            </p:extLst>
          </p:nvPr>
        </p:nvGraphicFramePr>
        <p:xfrm>
          <a:off x="6978650" y="3581400"/>
          <a:ext cx="12827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34" name="Equation" r:id="rId20" imgW="723600" imgH="190440" progId="Equation.DSMT4">
                  <p:embed/>
                </p:oleObj>
              </mc:Choice>
              <mc:Fallback>
                <p:oleObj name="Equation" r:id="rId20" imgW="7236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8650" y="3581400"/>
                        <a:ext cx="128270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35127"/>
              </p:ext>
            </p:extLst>
          </p:nvPr>
        </p:nvGraphicFramePr>
        <p:xfrm>
          <a:off x="7156450" y="4214813"/>
          <a:ext cx="9906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35" name="Equation" r:id="rId22" imgW="558720" imgH="164880" progId="Equation.DSMT4">
                  <p:embed/>
                </p:oleObj>
              </mc:Choice>
              <mc:Fallback>
                <p:oleObj name="Equation" r:id="rId22" imgW="558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4214813"/>
                        <a:ext cx="9906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095363"/>
              </p:ext>
            </p:extLst>
          </p:nvPr>
        </p:nvGraphicFramePr>
        <p:xfrm>
          <a:off x="6934200" y="4572000"/>
          <a:ext cx="106997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36" name="Equation" r:id="rId24" imgW="583920" imgH="164880" progId="Equation.DSMT4">
                  <p:embed/>
                </p:oleObj>
              </mc:Choice>
              <mc:Fallback>
                <p:oleObj name="Equation" r:id="rId24" imgW="5839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572000"/>
                        <a:ext cx="1069975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867579"/>
              </p:ext>
            </p:extLst>
          </p:nvPr>
        </p:nvGraphicFramePr>
        <p:xfrm>
          <a:off x="7232650" y="5029200"/>
          <a:ext cx="698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37" name="Equation" r:id="rId26" imgW="393480" imgH="164880" progId="Equation.DSMT4">
                  <p:embed/>
                </p:oleObj>
              </mc:Choice>
              <mc:Fallback>
                <p:oleObj name="Equation" r:id="rId26" imgW="393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2650" y="5029200"/>
                        <a:ext cx="698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7096922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14400" y="15240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Formulas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680569"/>
      </p:ext>
    </p:extLst>
  </p:cSld>
  <p:clrMapOvr>
    <a:masterClrMapping/>
  </p:clrMapOvr>
  <p:transition advTm="342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394069"/>
              </p:ext>
            </p:extLst>
          </p:nvPr>
        </p:nvGraphicFramePr>
        <p:xfrm>
          <a:off x="1182688" y="447675"/>
          <a:ext cx="6983412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30" name="Equation" r:id="rId4" imgW="4508280" imgH="660240" progId="Equation.DSMT4">
                  <p:embed/>
                </p:oleObj>
              </mc:Choice>
              <mc:Fallback>
                <p:oleObj name="Equation" r:id="rId4" imgW="450828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8" y="447675"/>
                        <a:ext cx="6983412" cy="10223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val 2"/>
          <p:cNvSpPr/>
          <p:nvPr/>
        </p:nvSpPr>
        <p:spPr>
          <a:xfrm>
            <a:off x="3124200" y="2514600"/>
            <a:ext cx="2819400" cy="2743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3" idx="1"/>
            <a:endCxn id="3" idx="5"/>
          </p:cNvCxnSpPr>
          <p:nvPr/>
        </p:nvCxnSpPr>
        <p:spPr>
          <a:xfrm>
            <a:off x="3537092" y="2916332"/>
            <a:ext cx="1993616" cy="19397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2597560">
            <a:off x="4335239" y="3544455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 feet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797963"/>
      </p:ext>
    </p:extLst>
  </p:cSld>
  <p:clrMapOvr>
    <a:masterClrMapping/>
  </p:clrMapOvr>
  <p:transition advTm="342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752600" y="609600"/>
            <a:ext cx="5638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formula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is an equation that uses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mathematics to express a fact or rule.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Usually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the left hand side is a single letter that represents the concept we’re working with.  The right hand side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might include numbers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variables, operators and grouping symbols.</a:t>
            </a:r>
          </a:p>
        </p:txBody>
      </p:sp>
    </p:spTree>
    <p:extLst>
      <p:ext uri="{BB962C8B-B14F-4D97-AF65-F5344CB8AC3E}">
        <p14:creationId xmlns:p14="http://schemas.microsoft.com/office/powerpoint/2010/main" val="2198375242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434118"/>
              </p:ext>
            </p:extLst>
          </p:nvPr>
        </p:nvGraphicFramePr>
        <p:xfrm>
          <a:off x="985838" y="476250"/>
          <a:ext cx="6472237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854" name="Equation" r:id="rId4" imgW="3517560" imgH="457200" progId="Equation.DSMT4">
                  <p:embed/>
                </p:oleObj>
              </mc:Choice>
              <mc:Fallback>
                <p:oleObj name="Equation" r:id="rId4" imgW="35175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476250"/>
                        <a:ext cx="6472237" cy="8413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505200" y="2812473"/>
            <a:ext cx="2209800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638800" y="396817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20”</a:t>
            </a:r>
            <a:endParaRPr lang="en-US" dirty="0"/>
          </a:p>
        </p:txBody>
      </p:sp>
      <p:sp>
        <p:nvSpPr>
          <p:cNvPr id="2" name="Flowchart: Magnetic Disk 1"/>
          <p:cNvSpPr/>
          <p:nvPr/>
        </p:nvSpPr>
        <p:spPr>
          <a:xfrm>
            <a:off x="3505200" y="2215573"/>
            <a:ext cx="2209800" cy="3581400"/>
          </a:xfrm>
          <a:prstGeom prst="flowChartMagneticDisk">
            <a:avLst/>
          </a:prstGeom>
          <a:noFill/>
          <a:ln w="3810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05200" y="2443141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14”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969130"/>
      </p:ext>
    </p:extLst>
  </p:cSld>
  <p:clrMapOvr>
    <a:masterClrMapping/>
  </p:clrMapOvr>
  <p:transition advTm="342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/>
          <p:nvPr/>
        </p:nvCxnSpPr>
        <p:spPr>
          <a:xfrm flipV="1">
            <a:off x="2660071" y="3443798"/>
            <a:ext cx="0" cy="1436252"/>
          </a:xfrm>
          <a:prstGeom prst="straightConnector1">
            <a:avLst/>
          </a:prstGeom>
          <a:ln w="25400">
            <a:solidFill>
              <a:srgbClr val="00B0F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915807" y="5212558"/>
            <a:ext cx="3730817" cy="0"/>
          </a:xfrm>
          <a:prstGeom prst="straightConnector1">
            <a:avLst/>
          </a:prstGeom>
          <a:ln w="25400">
            <a:solidFill>
              <a:srgbClr val="00B0F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14400" y="3048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The Pythagorean Theorem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205263"/>
              </p:ext>
            </p:extLst>
          </p:nvPr>
        </p:nvGraphicFramePr>
        <p:xfrm>
          <a:off x="1258888" y="1139825"/>
          <a:ext cx="6813550" cy="197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12" name="Document" r:id="rId4" imgW="5648199" imgH="1643716" progId="Word.Document.12">
                  <p:embed/>
                </p:oleObj>
              </mc:Choice>
              <mc:Fallback>
                <p:oleObj name="Document" r:id="rId4" imgW="5648199" imgH="164371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58888" y="1139825"/>
                        <a:ext cx="6813550" cy="1976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ScreenHunter_38 Dec. 18 15.53.jp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19400" y="3443798"/>
            <a:ext cx="3831273" cy="1524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470727" y="3944188"/>
            <a:ext cx="3048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7200" y="4963180"/>
            <a:ext cx="6858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034156" y="3204128"/>
            <a:ext cx="3616517" cy="1382670"/>
          </a:xfrm>
          <a:prstGeom prst="straightConnector1">
            <a:avLst/>
          </a:prstGeom>
          <a:ln w="25400">
            <a:solidFill>
              <a:srgbClr val="00B0F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18691" y="3501526"/>
            <a:ext cx="3048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775942"/>
              </p:ext>
            </p:extLst>
          </p:nvPr>
        </p:nvGraphicFramePr>
        <p:xfrm>
          <a:off x="3793393" y="5638800"/>
          <a:ext cx="1633414" cy="449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13" name="Equation" r:id="rId7" imgW="774364" imgH="203112" progId="Equation.DSMT4">
                  <p:embed/>
                </p:oleObj>
              </mc:Choice>
              <mc:Fallback>
                <p:oleObj name="Equation" r:id="rId7" imgW="774364" imgH="203112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393" y="5638800"/>
                        <a:ext cx="1633414" cy="4491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1633793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670051"/>
              </p:ext>
            </p:extLst>
          </p:nvPr>
        </p:nvGraphicFramePr>
        <p:xfrm>
          <a:off x="3887555" y="2601119"/>
          <a:ext cx="1399052" cy="355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815" name="Equation" r:id="rId4" imgW="799920" imgH="203040" progId="Equation.DSMT4">
                  <p:embed/>
                </p:oleObj>
              </mc:Choice>
              <mc:Fallback>
                <p:oleObj name="Equation" r:id="rId4" imgW="79992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555" y="2601119"/>
                        <a:ext cx="1399052" cy="3554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 descr="ScreenHunter_44 Dec. 20 08.43.jp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978989" y="685800"/>
            <a:ext cx="3232204" cy="145472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828800" y="1524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Find the length of the missing leg.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71091" y="1772851"/>
            <a:ext cx="3048000" cy="33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feet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827806"/>
              </p:ext>
            </p:extLst>
          </p:nvPr>
        </p:nvGraphicFramePr>
        <p:xfrm>
          <a:off x="3709353" y="3060643"/>
          <a:ext cx="1755456" cy="444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816" name="Equation" r:id="rId7" imgW="1104840" imgH="279360" progId="Equation.DSMT4">
                  <p:embed/>
                </p:oleObj>
              </mc:Choice>
              <mc:Fallback>
                <p:oleObj name="Equation" r:id="rId7" imgW="11048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353" y="3060643"/>
                        <a:ext cx="1755456" cy="4445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373577"/>
              </p:ext>
            </p:extLst>
          </p:nvPr>
        </p:nvGraphicFramePr>
        <p:xfrm>
          <a:off x="3860898" y="3715852"/>
          <a:ext cx="1452366" cy="322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817" name="Equation" r:id="rId9" imgW="914400" imgH="203040" progId="Equation.DSMT4">
                  <p:embed/>
                </p:oleObj>
              </mc:Choice>
              <mc:Fallback>
                <p:oleObj name="Equation" r:id="rId9" imgW="914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98" y="3715852"/>
                        <a:ext cx="1452366" cy="3227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154332"/>
              </p:ext>
            </p:extLst>
          </p:nvPr>
        </p:nvGraphicFramePr>
        <p:xfrm>
          <a:off x="1144744" y="2797232"/>
          <a:ext cx="1558875" cy="1229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818" name="Equation" r:id="rId11" imgW="1079280" imgH="850680" progId="Equation.DSMT4">
                  <p:embed/>
                </p:oleObj>
              </mc:Choice>
              <mc:Fallback>
                <p:oleObj name="Equation" r:id="rId11" imgW="1079280" imgH="850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744" y="2797232"/>
                        <a:ext cx="1558875" cy="12296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921631"/>
              </p:ext>
            </p:extLst>
          </p:nvPr>
        </p:nvGraphicFramePr>
        <p:xfrm>
          <a:off x="4088534" y="4324926"/>
          <a:ext cx="966932" cy="323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819" name="Equation" r:id="rId13" imgW="609480" imgH="203040" progId="Equation.DSMT4">
                  <p:embed/>
                </p:oleObj>
              </mc:Choice>
              <mc:Fallback>
                <p:oleObj name="Equation" r:id="rId13" imgW="609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8534" y="4324926"/>
                        <a:ext cx="966932" cy="3232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259355"/>
              </p:ext>
            </p:extLst>
          </p:nvPr>
        </p:nvGraphicFramePr>
        <p:xfrm>
          <a:off x="3758767" y="4838123"/>
          <a:ext cx="1672648" cy="343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820" name="Equation" r:id="rId15" imgW="1054080" imgH="215640" progId="Equation.DSMT4">
                  <p:embed/>
                </p:oleObj>
              </mc:Choice>
              <mc:Fallback>
                <p:oleObj name="Equation" r:id="rId15" imgW="1054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8767" y="4838123"/>
                        <a:ext cx="1672648" cy="3434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1752600" y="54864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The length of the missing leg is 12 feet.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17311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600200" y="228600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One leg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of a right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triangle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 inches shorter than the leg that is 20 inches.  Find the length of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hypotenuse.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37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015663"/>
            <a:ext cx="3035445" cy="165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473685"/>
              </p:ext>
            </p:extLst>
          </p:nvPr>
        </p:nvGraphicFramePr>
        <p:xfrm>
          <a:off x="1535113" y="2362200"/>
          <a:ext cx="127158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45" name="Equation" r:id="rId5" imgW="799920" imgH="203040" progId="Equation.DSMT4">
                  <p:embed/>
                </p:oleObj>
              </mc:Choice>
              <mc:Fallback>
                <p:oleObj name="Equation" r:id="rId5" imgW="79992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2362200"/>
                        <a:ext cx="1271587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887620"/>
              </p:ext>
            </p:extLst>
          </p:nvPr>
        </p:nvGraphicFramePr>
        <p:xfrm>
          <a:off x="1319213" y="2819400"/>
          <a:ext cx="17049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46" name="Equation" r:id="rId7" imgW="1180800" imgH="279360" progId="Equation.DSMT4">
                  <p:embed/>
                </p:oleObj>
              </mc:Choice>
              <mc:Fallback>
                <p:oleObj name="Equation" r:id="rId7" imgW="1180800" imgH="2793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213" y="2819400"/>
                        <a:ext cx="17049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897417"/>
              </p:ext>
            </p:extLst>
          </p:nvPr>
        </p:nvGraphicFramePr>
        <p:xfrm>
          <a:off x="1447800" y="3352800"/>
          <a:ext cx="14462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47" name="Equation" r:id="rId9" imgW="1002960" imgH="203040" progId="Equation.DSMT4">
                  <p:embed/>
                </p:oleObj>
              </mc:Choice>
              <mc:Fallback>
                <p:oleObj name="Equation" r:id="rId9" imgW="1002960" imgH="2030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14462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590053"/>
              </p:ext>
            </p:extLst>
          </p:nvPr>
        </p:nvGraphicFramePr>
        <p:xfrm>
          <a:off x="1725613" y="3810000"/>
          <a:ext cx="8604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48" name="Equation" r:id="rId11" imgW="596880" imgH="203040" progId="Equation.DSMT4">
                  <p:embed/>
                </p:oleObj>
              </mc:Choice>
              <mc:Fallback>
                <p:oleObj name="Equation" r:id="rId11" imgW="596880" imgH="2030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3810000"/>
                        <a:ext cx="8604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695293"/>
              </p:ext>
            </p:extLst>
          </p:nvPr>
        </p:nvGraphicFramePr>
        <p:xfrm>
          <a:off x="1630363" y="4267200"/>
          <a:ext cx="107950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49" name="Equation" r:id="rId13" imgW="749160" imgH="228600" progId="Equation.DSMT4">
                  <p:embed/>
                </p:oleObj>
              </mc:Choice>
              <mc:Fallback>
                <p:oleObj name="Equation" r:id="rId13" imgW="74916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4267200"/>
                        <a:ext cx="107950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350133"/>
              </p:ext>
            </p:extLst>
          </p:nvPr>
        </p:nvGraphicFramePr>
        <p:xfrm>
          <a:off x="1689100" y="4794250"/>
          <a:ext cx="9318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50" name="Equation" r:id="rId15" imgW="647640" imgH="215640" progId="Equation.DSMT4">
                  <p:embed/>
                </p:oleObj>
              </mc:Choice>
              <mc:Fallback>
                <p:oleObj name="Equation" r:id="rId15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794250"/>
                        <a:ext cx="93186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249600"/>
              </p:ext>
            </p:extLst>
          </p:nvPr>
        </p:nvGraphicFramePr>
        <p:xfrm>
          <a:off x="1733550" y="5284788"/>
          <a:ext cx="84137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51" name="Equation" r:id="rId17" imgW="583920" imgH="177480" progId="Equation.DSMT4">
                  <p:embed/>
                </p:oleObj>
              </mc:Choice>
              <mc:Fallback>
                <p:oleObj name="Equation" r:id="rId17" imgW="583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5284788"/>
                        <a:ext cx="841375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412460"/>
              </p:ext>
            </p:extLst>
          </p:nvPr>
        </p:nvGraphicFramePr>
        <p:xfrm>
          <a:off x="3821112" y="3276600"/>
          <a:ext cx="1501775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52" name="Equation" r:id="rId19" imgW="1041120" imgH="1079280" progId="Equation.DSMT4">
                  <p:embed/>
                </p:oleObj>
              </mc:Choice>
              <mc:Fallback>
                <p:oleObj name="Equation" r:id="rId19" imgW="104112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2" y="3276600"/>
                        <a:ext cx="1501775" cy="156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2590800" y="54864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The length of the hypotenuse is about 25.6 inches.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411829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3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68808"/>
              </p:ext>
            </p:extLst>
          </p:nvPr>
        </p:nvGraphicFramePr>
        <p:xfrm>
          <a:off x="5235575" y="2126207"/>
          <a:ext cx="127158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9" name="Equation" r:id="rId4" imgW="799920" imgH="203040" progId="Equation.DSMT4">
                  <p:embed/>
                </p:oleObj>
              </mc:Choice>
              <mc:Fallback>
                <p:oleObj name="Equation" r:id="rId4" imgW="799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575" y="2126207"/>
                        <a:ext cx="1271587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394238"/>
              </p:ext>
            </p:extLst>
          </p:nvPr>
        </p:nvGraphicFramePr>
        <p:xfrm>
          <a:off x="5029200" y="2583407"/>
          <a:ext cx="16859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0" name="Equation" r:id="rId6" imgW="1168200" imgH="279360" progId="Equation.DSMT4">
                  <p:embed/>
                </p:oleObj>
              </mc:Choice>
              <mc:Fallback>
                <p:oleObj name="Equation" r:id="rId6" imgW="11682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583407"/>
                        <a:ext cx="16859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507515"/>
              </p:ext>
            </p:extLst>
          </p:nvPr>
        </p:nvGraphicFramePr>
        <p:xfrm>
          <a:off x="5156200" y="3116807"/>
          <a:ext cx="14287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1" name="Equation" r:id="rId8" imgW="990360" imgH="203040" progId="Equation.DSMT4">
                  <p:embed/>
                </p:oleObj>
              </mc:Choice>
              <mc:Fallback>
                <p:oleObj name="Equation" r:id="rId8" imgW="990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200" y="3116807"/>
                        <a:ext cx="142875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019597"/>
              </p:ext>
            </p:extLst>
          </p:nvPr>
        </p:nvGraphicFramePr>
        <p:xfrm>
          <a:off x="5426075" y="3574007"/>
          <a:ext cx="8604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2" name="Equation" r:id="rId10" imgW="596880" imgH="203040" progId="Equation.DSMT4">
                  <p:embed/>
                </p:oleObj>
              </mc:Choice>
              <mc:Fallback>
                <p:oleObj name="Equation" r:id="rId10" imgW="596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6075" y="3574007"/>
                        <a:ext cx="8604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02473"/>
              </p:ext>
            </p:extLst>
          </p:nvPr>
        </p:nvGraphicFramePr>
        <p:xfrm>
          <a:off x="5330825" y="4031207"/>
          <a:ext cx="107950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3" name="Equation" r:id="rId12" imgW="749160" imgH="228600" progId="Equation.DSMT4">
                  <p:embed/>
                </p:oleObj>
              </mc:Choice>
              <mc:Fallback>
                <p:oleObj name="Equation" r:id="rId12" imgW="749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4031207"/>
                        <a:ext cx="107950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156873"/>
              </p:ext>
            </p:extLst>
          </p:nvPr>
        </p:nvGraphicFramePr>
        <p:xfrm>
          <a:off x="5526087" y="4585245"/>
          <a:ext cx="65722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4" name="Equation" r:id="rId14" imgW="457200" imgH="177480" progId="Equation.DSMT4">
                  <p:embed/>
                </p:oleObj>
              </mc:Choice>
              <mc:Fallback>
                <p:oleObj name="Equation" r:id="rId14" imgW="4572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087" y="4585245"/>
                        <a:ext cx="657225" cy="25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1371600" y="152400"/>
            <a:ext cx="6248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The Pythagorean Theorem can help us decide if something we build is “square” (the corners are 90 degrees).  You’ve built a deck that’s 12 feet by 16 feet.  If the deck is square what should the diagonal distance from corner to corner through the center of the deck be?</a:t>
            </a:r>
          </a:p>
        </p:txBody>
      </p:sp>
      <p:sp>
        <p:nvSpPr>
          <p:cNvPr id="14" name="Parallelogram 13"/>
          <p:cNvSpPr/>
          <p:nvPr/>
        </p:nvSpPr>
        <p:spPr>
          <a:xfrm>
            <a:off x="1676400" y="2145268"/>
            <a:ext cx="1752600" cy="2018168"/>
          </a:xfrm>
          <a:prstGeom prst="parallelogram">
            <a:avLst>
              <a:gd name="adj" fmla="val 52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 flipV="1">
            <a:off x="1676400" y="2145268"/>
            <a:ext cx="1752600" cy="201816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73545" y="2971800"/>
            <a:ext cx="106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16 feet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33600" y="4278868"/>
            <a:ext cx="106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12 feet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4600" y="278502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feet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71073" y="5117068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The length of the diagonal should be 20 feet.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296146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/>
      <p:bldP spid="18" grpId="0"/>
      <p:bldP spid="19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38200" y="152400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Temperature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463656"/>
              </p:ext>
            </p:extLst>
          </p:nvPr>
        </p:nvGraphicFramePr>
        <p:xfrm>
          <a:off x="3854450" y="773113"/>
          <a:ext cx="145891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953" name="Equation" r:id="rId4" imgW="850680" imgH="393480" progId="Equation.DSMT4">
                  <p:embed/>
                </p:oleObj>
              </mc:Choice>
              <mc:Fallback>
                <p:oleObj name="Equation" r:id="rId4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773113"/>
                        <a:ext cx="1458913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600200" y="16002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ea typeface="Calibri"/>
                <a:cs typeface="Times New Roman"/>
              </a:rPr>
              <a:t>Would a hot tub that’s 60</a:t>
            </a:r>
            <a:r>
              <a:rPr lang="en-US" dirty="0">
                <a:latin typeface="Arial"/>
                <a:ea typeface="Calibri"/>
              </a:rPr>
              <a:t>º</a:t>
            </a:r>
            <a:r>
              <a:rPr lang="en-US" dirty="0">
                <a:latin typeface="Arial"/>
                <a:ea typeface="Calibri"/>
                <a:cs typeface="Times New Roman"/>
              </a:rPr>
              <a:t> Celsius be too hot or too cold?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265453"/>
              </p:ext>
            </p:extLst>
          </p:nvPr>
        </p:nvGraphicFramePr>
        <p:xfrm>
          <a:off x="3804443" y="2286000"/>
          <a:ext cx="145891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954" name="Equation" r:id="rId6" imgW="850680" imgH="393480" progId="Equation.DSMT4">
                  <p:embed/>
                </p:oleObj>
              </mc:Choice>
              <mc:Fallback>
                <p:oleObj name="Equation" r:id="rId6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4443" y="2286000"/>
                        <a:ext cx="1458913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341917"/>
              </p:ext>
            </p:extLst>
          </p:nvPr>
        </p:nvGraphicFramePr>
        <p:xfrm>
          <a:off x="3689350" y="3124200"/>
          <a:ext cx="176371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955" name="Equation" r:id="rId7" imgW="1028520" imgH="393480" progId="Equation.DSMT4">
                  <p:embed/>
                </p:oleObj>
              </mc:Choice>
              <mc:Fallback>
                <p:oleObj name="Equation" r:id="rId7" imgW="1028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3124200"/>
                        <a:ext cx="1763713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33118"/>
              </p:ext>
            </p:extLst>
          </p:nvPr>
        </p:nvGraphicFramePr>
        <p:xfrm>
          <a:off x="3831431" y="4038600"/>
          <a:ext cx="148113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956" name="Equation" r:id="rId9" imgW="863280" imgH="177480" progId="Equation.DSMT4">
                  <p:embed/>
                </p:oleObj>
              </mc:Choice>
              <mc:Fallback>
                <p:oleObj name="Equation" r:id="rId9" imgW="8632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1431" y="4038600"/>
                        <a:ext cx="1481137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315108"/>
              </p:ext>
            </p:extLst>
          </p:nvPr>
        </p:nvGraphicFramePr>
        <p:xfrm>
          <a:off x="4054475" y="4572000"/>
          <a:ext cx="95885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957" name="Equation" r:id="rId11" imgW="558720" imgH="177480" progId="Equation.DSMT4">
                  <p:embed/>
                </p:oleObj>
              </mc:Choice>
              <mc:Fallback>
                <p:oleObj name="Equation" r:id="rId11" imgW="558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4572000"/>
                        <a:ext cx="95885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828800" y="51054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/>
                <a:ea typeface="Calibri"/>
                <a:cs typeface="Times New Roman"/>
              </a:rPr>
              <a:t>It would be too hot.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269466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38200" y="152400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Temperature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3886154"/>
              </p:ext>
            </p:extLst>
          </p:nvPr>
        </p:nvGraphicFramePr>
        <p:xfrm>
          <a:off x="3854450" y="773113"/>
          <a:ext cx="145891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799" name="Equation" r:id="rId4" imgW="850680" imgH="393480" progId="Equation.DSMT4">
                  <p:embed/>
                </p:oleObj>
              </mc:Choice>
              <mc:Fallback>
                <p:oleObj name="Equation" r:id="rId4" imgW="85068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773113"/>
                        <a:ext cx="1458913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981200" y="1600200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ea typeface="Calibri"/>
                <a:cs typeface="Times New Roman"/>
              </a:rPr>
              <a:t>Water freezes at 32</a:t>
            </a:r>
            <a:r>
              <a:rPr lang="en-US" dirty="0">
                <a:latin typeface="Arial"/>
                <a:ea typeface="Calibri"/>
              </a:rPr>
              <a:t>º</a:t>
            </a:r>
            <a:r>
              <a:rPr lang="en-US" dirty="0">
                <a:latin typeface="Arial"/>
                <a:ea typeface="Calibri"/>
                <a:cs typeface="Times New Roman"/>
              </a:rPr>
              <a:t> Fahrenheit.  At what Celsius temperature does water freeze.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353162"/>
              </p:ext>
            </p:extLst>
          </p:nvPr>
        </p:nvGraphicFramePr>
        <p:xfrm>
          <a:off x="3803650" y="2514600"/>
          <a:ext cx="145891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800" name="Equation" r:id="rId6" imgW="850680" imgH="393480" progId="Equation.DSMT4">
                  <p:embed/>
                </p:oleObj>
              </mc:Choice>
              <mc:Fallback>
                <p:oleObj name="Equation" r:id="rId6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514600"/>
                        <a:ext cx="1458913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3954207"/>
              </p:ext>
            </p:extLst>
          </p:nvPr>
        </p:nvGraphicFramePr>
        <p:xfrm>
          <a:off x="3784600" y="3352800"/>
          <a:ext cx="1571625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801" name="Equation" r:id="rId7" imgW="914400" imgH="393480" progId="Equation.DSMT4">
                  <p:embed/>
                </p:oleObj>
              </mc:Choice>
              <mc:Fallback>
                <p:oleObj name="Equation" r:id="rId7" imgW="914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352800"/>
                        <a:ext cx="1571625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593581"/>
              </p:ext>
            </p:extLst>
          </p:nvPr>
        </p:nvGraphicFramePr>
        <p:xfrm>
          <a:off x="4124325" y="4202112"/>
          <a:ext cx="892175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802" name="Equation" r:id="rId9" imgW="520560" imgH="393480" progId="Equation.DSMT4">
                  <p:embed/>
                </p:oleObj>
              </mc:Choice>
              <mc:Fallback>
                <p:oleObj name="Equation" r:id="rId9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4202112"/>
                        <a:ext cx="892175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412544"/>
              </p:ext>
            </p:extLst>
          </p:nvPr>
        </p:nvGraphicFramePr>
        <p:xfrm>
          <a:off x="7206456" y="2819400"/>
          <a:ext cx="67468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803" name="Equation" r:id="rId11" imgW="393480" imgH="177480" progId="Equation.DSMT4">
                  <p:embed/>
                </p:oleObj>
              </mc:Choice>
              <mc:Fallback>
                <p:oleObj name="Equation" r:id="rId11" imgW="393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6456" y="2819400"/>
                        <a:ext cx="674687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6477000" y="3352800"/>
            <a:ext cx="213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/>
                <a:ea typeface="Calibri"/>
                <a:cs typeface="Times New Roman"/>
              </a:rPr>
              <a:t>Water freezes at 0° Celsius.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794368"/>
              </p:ext>
            </p:extLst>
          </p:nvPr>
        </p:nvGraphicFramePr>
        <p:xfrm>
          <a:off x="914400" y="2687638"/>
          <a:ext cx="1558925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804" name="Equation" r:id="rId13" imgW="1079280" imgH="927000" progId="Equation.DSMT4">
                  <p:embed/>
                </p:oleObj>
              </mc:Choice>
              <mc:Fallback>
                <p:oleObj name="Equation" r:id="rId13" imgW="1079280" imgH="9270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87638"/>
                        <a:ext cx="1558925" cy="134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454343"/>
              </p:ext>
            </p:extLst>
          </p:nvPr>
        </p:nvGraphicFramePr>
        <p:xfrm>
          <a:off x="3843337" y="5105400"/>
          <a:ext cx="176212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805" name="Equation" r:id="rId15" imgW="1028520" imgH="431640" progId="Equation.DSMT4">
                  <p:embed/>
                </p:oleObj>
              </mc:Choice>
              <mc:Fallback>
                <p:oleObj name="Equation" r:id="rId15" imgW="10285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337" y="5105400"/>
                        <a:ext cx="176212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057828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38200" y="152400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Temperature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111963"/>
              </p:ext>
            </p:extLst>
          </p:nvPr>
        </p:nvGraphicFramePr>
        <p:xfrm>
          <a:off x="3854450" y="773113"/>
          <a:ext cx="145891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85" name="Equation" r:id="rId4" imgW="850680" imgH="393480" progId="Equation.DSMT4">
                  <p:embed/>
                </p:oleObj>
              </mc:Choice>
              <mc:Fallback>
                <p:oleObj name="Equation" r:id="rId4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773113"/>
                        <a:ext cx="1458913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981200" y="1524000"/>
            <a:ext cx="5486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ea typeface="Calibri"/>
                <a:cs typeface="Times New Roman"/>
              </a:rPr>
              <a:t>A passenger from Canada says they prefer the temperature in your car to be around 20 degrees.  To accommodate their needs what Fahrenheit temperature should you use?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115555"/>
              </p:ext>
            </p:extLst>
          </p:nvPr>
        </p:nvGraphicFramePr>
        <p:xfrm>
          <a:off x="3665105" y="3516312"/>
          <a:ext cx="176371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86" name="Equation" r:id="rId6" imgW="1028520" imgH="393480" progId="Equation.DSMT4">
                  <p:embed/>
                </p:oleObj>
              </mc:Choice>
              <mc:Fallback>
                <p:oleObj name="Equation" r:id="rId6" imgW="1028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105" y="3516312"/>
                        <a:ext cx="1763713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708076"/>
              </p:ext>
            </p:extLst>
          </p:nvPr>
        </p:nvGraphicFramePr>
        <p:xfrm>
          <a:off x="3787343" y="4364038"/>
          <a:ext cx="159385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87" name="Equation" r:id="rId8" imgW="927000" imgH="253800" progId="Equation.DSMT4">
                  <p:embed/>
                </p:oleObj>
              </mc:Choice>
              <mc:Fallback>
                <p:oleObj name="Equation" r:id="rId8" imgW="927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343" y="4364038"/>
                        <a:ext cx="1593850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69141"/>
              </p:ext>
            </p:extLst>
          </p:nvPr>
        </p:nvGraphicFramePr>
        <p:xfrm>
          <a:off x="3873067" y="4953000"/>
          <a:ext cx="13493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88" name="Equation" r:id="rId10" imgW="787320" imgH="177480" progId="Equation.DSMT4">
                  <p:embed/>
                </p:oleObj>
              </mc:Choice>
              <mc:Fallback>
                <p:oleObj name="Equation" r:id="rId10" imgW="787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067" y="4953000"/>
                        <a:ext cx="13493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842655" y="5845175"/>
            <a:ext cx="541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/>
                <a:ea typeface="Calibri"/>
                <a:cs typeface="Times New Roman"/>
              </a:rPr>
              <a:t>You should set the temperature at 68° Fahrenheit.</a:t>
            </a:r>
            <a:endParaRPr lang="en-US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498951"/>
              </p:ext>
            </p:extLst>
          </p:nvPr>
        </p:nvGraphicFramePr>
        <p:xfrm>
          <a:off x="4204855" y="5410200"/>
          <a:ext cx="8270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89" name="Equation" r:id="rId12" imgW="482400" imgH="177480" progId="Equation.DSMT4">
                  <p:embed/>
                </p:oleObj>
              </mc:Choice>
              <mc:Fallback>
                <p:oleObj name="Equation" r:id="rId12" imgW="482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855" y="5410200"/>
                        <a:ext cx="82708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917036"/>
              </p:ext>
            </p:extLst>
          </p:nvPr>
        </p:nvGraphicFramePr>
        <p:xfrm>
          <a:off x="3804443" y="2754313"/>
          <a:ext cx="1458913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90" name="Equation" r:id="rId14" imgW="850680" imgH="393480" progId="Equation.DSMT4">
                  <p:embed/>
                </p:oleObj>
              </mc:Choice>
              <mc:Fallback>
                <p:oleObj name="Equation" r:id="rId14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4443" y="2754313"/>
                        <a:ext cx="1458913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6837936"/>
      </p:ext>
    </p:extLst>
  </p:cSld>
  <p:clrMapOvr>
    <a:masterClrMapping/>
  </p:clrMapOvr>
  <p:transition advTm="34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6190</TotalTime>
  <Words>701</Words>
  <Application>Microsoft Office PowerPoint</Application>
  <PresentationFormat>On-screen Show (4:3)</PresentationFormat>
  <Paragraphs>95</Paragraphs>
  <Slides>20</Slides>
  <Notes>20</Notes>
  <HiddenSlides>2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Office Theme</vt:lpstr>
      <vt:lpstr>Microsoft Word Document</vt:lpstr>
      <vt:lpstr>MathType 6.0 Equation</vt:lpstr>
      <vt:lpstr>Document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sas</dc:creator>
  <cp:lastModifiedBy>sas</cp:lastModifiedBy>
  <cp:revision>127</cp:revision>
  <dcterms:created xsi:type="dcterms:W3CDTF">2006-08-16T00:00:00Z</dcterms:created>
  <dcterms:modified xsi:type="dcterms:W3CDTF">2014-10-17T19:17:41Z</dcterms:modified>
</cp:coreProperties>
</file>