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693" r:id="rId2"/>
    <p:sldId id="883" r:id="rId3"/>
    <p:sldId id="884" r:id="rId4"/>
    <p:sldId id="669" r:id="rId5"/>
    <p:sldId id="886" r:id="rId6"/>
    <p:sldId id="908" r:id="rId7"/>
    <p:sldId id="909" r:id="rId8"/>
    <p:sldId id="913" r:id="rId9"/>
    <p:sldId id="907" r:id="rId10"/>
    <p:sldId id="924" r:id="rId11"/>
    <p:sldId id="925" r:id="rId12"/>
    <p:sldId id="891" r:id="rId13"/>
    <p:sldId id="892" r:id="rId14"/>
    <p:sldId id="893" r:id="rId15"/>
    <p:sldId id="919" r:id="rId16"/>
    <p:sldId id="915" r:id="rId17"/>
    <p:sldId id="920" r:id="rId18"/>
    <p:sldId id="930" r:id="rId19"/>
    <p:sldId id="931" r:id="rId20"/>
    <p:sldId id="932" r:id="rId21"/>
    <p:sldId id="926" r:id="rId22"/>
    <p:sldId id="927" r:id="rId23"/>
    <p:sldId id="897" r:id="rId24"/>
    <p:sldId id="898" r:id="rId25"/>
    <p:sldId id="905" r:id="rId26"/>
    <p:sldId id="935" r:id="rId27"/>
    <p:sldId id="899" r:id="rId28"/>
    <p:sldId id="941" r:id="rId29"/>
    <p:sldId id="942" r:id="rId30"/>
    <p:sldId id="916" r:id="rId31"/>
    <p:sldId id="917" r:id="rId32"/>
    <p:sldId id="900" r:id="rId33"/>
    <p:sldId id="936" r:id="rId34"/>
    <p:sldId id="937" r:id="rId35"/>
    <p:sldId id="938" r:id="rId36"/>
    <p:sldId id="939" r:id="rId37"/>
    <p:sldId id="94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verage rate of change" id="{9EB6EB8E-EE4D-4BAB-B460-4FAED249AC2D}">
          <p14:sldIdLst>
            <p14:sldId id="693"/>
          </p14:sldIdLst>
        </p14:section>
        <p14:section name="Vocabulary" id="{C4E3C3A6-2E3C-428C-8EBC-8E85EB4A7578}">
          <p14:sldIdLst>
            <p14:sldId id="883"/>
            <p14:sldId id="884"/>
            <p14:sldId id="669"/>
            <p14:sldId id="886"/>
            <p14:sldId id="908"/>
            <p14:sldId id="909"/>
            <p14:sldId id="913"/>
          </p14:sldIdLst>
        </p14:section>
        <p14:section name="ARC from a graph" id="{7C39BF4A-C22B-49EB-9994-31019C481FF6}">
          <p14:sldIdLst>
            <p14:sldId id="907"/>
            <p14:sldId id="924"/>
            <p14:sldId id="925"/>
            <p14:sldId id="891"/>
            <p14:sldId id="892"/>
            <p14:sldId id="893"/>
            <p14:sldId id="919"/>
          </p14:sldIdLst>
        </p14:section>
        <p14:section name="Applying ARC from a graph - getting ready" id="{64F3F41E-B127-42F8-8ACE-DE121E8DA77D}">
          <p14:sldIdLst>
            <p14:sldId id="915"/>
            <p14:sldId id="920"/>
            <p14:sldId id="930"/>
            <p14:sldId id="931"/>
            <p14:sldId id="932"/>
            <p14:sldId id="926"/>
          </p14:sldIdLst>
        </p14:section>
        <p14:section name="Applying ARC from a graph" id="{9DCC292D-3BEE-4640-9179-0FD135F26626}">
          <p14:sldIdLst>
            <p14:sldId id="927"/>
            <p14:sldId id="897"/>
            <p14:sldId id="898"/>
            <p14:sldId id="905"/>
            <p14:sldId id="935"/>
            <p14:sldId id="899"/>
            <p14:sldId id="941"/>
            <p14:sldId id="942"/>
            <p14:sldId id="916"/>
          </p14:sldIdLst>
        </p14:section>
        <p14:section name="Applying ARC - Data Table" id="{8FEA428D-15F6-4860-893F-460B8AF80F6F}">
          <p14:sldIdLst>
            <p14:sldId id="917"/>
            <p14:sldId id="900"/>
            <p14:sldId id="936"/>
            <p14:sldId id="937"/>
            <p14:sldId id="938"/>
            <p14:sldId id="939"/>
            <p14:sldId id="94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9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4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28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BB25B-161E-4A88-A0EB-02944BEBACF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1231-1778-4BC6-9832-73CB91A80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10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D7EC-0BC0-4C3F-A60D-1E1709E5B65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7906D-C33E-4E37-8CFB-BA55748B97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9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48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5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58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3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3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13.bin"/><Relationship Id="rId7" Type="http://schemas.openxmlformats.org/officeDocument/2006/relationships/image" Target="../media/image8.wmf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6.wmf"/><Relationship Id="rId5" Type="http://schemas.openxmlformats.org/officeDocument/2006/relationships/image" Target="../media/image7.wmf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2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13.wmf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23.bin"/><Relationship Id="rId7" Type="http://schemas.openxmlformats.org/officeDocument/2006/relationships/image" Target="../media/image8.wmf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18.bin"/><Relationship Id="rId5" Type="http://schemas.openxmlformats.org/officeDocument/2006/relationships/image" Target="../media/image7.wmf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22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31.wmf"/><Relationship Id="rId10" Type="http://schemas.openxmlformats.org/officeDocument/2006/relationships/image" Target="../media/image29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6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4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9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5.wmf"/><Relationship Id="rId4" Type="http://schemas.openxmlformats.org/officeDocument/2006/relationships/image" Target="../media/image33.png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2.wmf"/><Relationship Id="rId4" Type="http://schemas.openxmlformats.org/officeDocument/2006/relationships/image" Target="../media/image63.png"/><Relationship Id="rId9" Type="http://schemas.openxmlformats.org/officeDocument/2006/relationships/oleObject" Target="../embeddings/oleObject6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65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7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72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2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Some Vocabulary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2378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011545"/>
              </p:ext>
            </p:extLst>
          </p:nvPr>
        </p:nvGraphicFramePr>
        <p:xfrm>
          <a:off x="5257800" y="4038600"/>
          <a:ext cx="12001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27" name="Equation" r:id="rId4" imgW="533160" imgH="317160" progId="Equation.DSMT4">
                  <p:embed/>
                </p:oleObj>
              </mc:Choice>
              <mc:Fallback>
                <p:oleObj name="Equation" r:id="rId4" imgW="53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038600"/>
                        <a:ext cx="120015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706680"/>
              </p:ext>
            </p:extLst>
          </p:nvPr>
        </p:nvGraphicFramePr>
        <p:xfrm>
          <a:off x="4787462" y="2514600"/>
          <a:ext cx="33147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28" name="Equation" r:id="rId6" imgW="1473120" imgH="164880" progId="Equation.DSMT4">
                  <p:embed/>
                </p:oleObj>
              </mc:Choice>
              <mc:Fallback>
                <p:oleObj name="Equation" r:id="rId6" imgW="1473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462" y="2514600"/>
                        <a:ext cx="331470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38093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1295400"/>
            <a:ext cx="3886200" cy="4377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4800600" y="11430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=140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813738" y="17145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=20,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24379"/>
              </p:ext>
            </p:extLst>
          </p:nvPr>
        </p:nvGraphicFramePr>
        <p:xfrm>
          <a:off x="7239000" y="4038600"/>
          <a:ext cx="6572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29" name="Equation" r:id="rId9" imgW="291960" imgH="317160" progId="Equation.DSMT4">
                  <p:embed/>
                </p:oleObj>
              </mc:Choice>
              <mc:Fallback>
                <p:oleObj name="Equation" r:id="rId9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038600"/>
                        <a:ext cx="6572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469880"/>
              </p:ext>
            </p:extLst>
          </p:nvPr>
        </p:nvGraphicFramePr>
        <p:xfrm>
          <a:off x="4875974" y="3019300"/>
          <a:ext cx="31718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0" name="Equation" r:id="rId11" imgW="1409400" imgH="317160" progId="Equation.DSMT4">
                  <p:embed/>
                </p:oleObj>
              </mc:Choice>
              <mc:Fallback>
                <p:oleObj name="Equation" r:id="rId11" imgW="1409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974" y="3019300"/>
                        <a:ext cx="31718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184653"/>
              </p:ext>
            </p:extLst>
          </p:nvPr>
        </p:nvGraphicFramePr>
        <p:xfrm>
          <a:off x="4957950" y="3349255"/>
          <a:ext cx="30575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1" name="Equation" r:id="rId13" imgW="1358640" imgH="152280" progId="Equation.DSMT4">
                  <p:embed/>
                </p:oleObj>
              </mc:Choice>
              <mc:Fallback>
                <p:oleObj name="Equation" r:id="rId13" imgW="1358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950" y="3349255"/>
                        <a:ext cx="30575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257860"/>
              </p:ext>
            </p:extLst>
          </p:nvPr>
        </p:nvGraphicFramePr>
        <p:xfrm>
          <a:off x="5417125" y="4419600"/>
          <a:ext cx="914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2" name="Equation" r:id="rId15" imgW="406080" imgH="152280" progId="Equation.DSMT4">
                  <p:embed/>
                </p:oleObj>
              </mc:Choice>
              <mc:Fallback>
                <p:oleObj name="Equation" r:id="rId15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125" y="4419600"/>
                        <a:ext cx="9144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851430"/>
              </p:ext>
            </p:extLst>
          </p:nvPr>
        </p:nvGraphicFramePr>
        <p:xfrm>
          <a:off x="6471088" y="4038600"/>
          <a:ext cx="800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3" name="Equation" r:id="rId17" imgW="355320" imgH="317160" progId="Equation.DSMT4">
                  <p:embed/>
                </p:oleObj>
              </mc:Choice>
              <mc:Fallback>
                <p:oleObj name="Equation" r:id="rId17" imgW="355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1088" y="4038600"/>
                        <a:ext cx="8001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259270"/>
              </p:ext>
            </p:extLst>
          </p:nvPr>
        </p:nvGraphicFramePr>
        <p:xfrm>
          <a:off x="4941125" y="3057004"/>
          <a:ext cx="30575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4" name="Equation" r:id="rId19" imgW="1358640" imgH="164880" progId="Equation.DSMT4">
                  <p:embed/>
                </p:oleObj>
              </mc:Choice>
              <mc:Fallback>
                <p:oleObj name="Equation" r:id="rId19" imgW="1358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125" y="3057004"/>
                        <a:ext cx="3057525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3200400" y="2617072"/>
            <a:ext cx="0" cy="22597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447800" y="2617072"/>
            <a:ext cx="1752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324100" y="2286000"/>
            <a:ext cx="0" cy="2590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447800" y="2241437"/>
            <a:ext cx="8763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548517"/>
              </p:ext>
            </p:extLst>
          </p:nvPr>
        </p:nvGraphicFramePr>
        <p:xfrm>
          <a:off x="7848600" y="4192370"/>
          <a:ext cx="6000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5" name="Equation" r:id="rId21" imgW="266400" imgH="139680" progId="Equation.DSMT4">
                  <p:embed/>
                </p:oleObj>
              </mc:Choice>
              <mc:Fallback>
                <p:oleObj name="Equation" r:id="rId21" imgW="26640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92370"/>
                        <a:ext cx="600075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766071"/>
              </p:ext>
            </p:extLst>
          </p:nvPr>
        </p:nvGraphicFramePr>
        <p:xfrm>
          <a:off x="5715000" y="4962525"/>
          <a:ext cx="23431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736" name="Equation" r:id="rId23" imgW="1040948" imgH="317362" progId="Equation.DSMT4">
                  <p:embed/>
                </p:oleObj>
              </mc:Choice>
              <mc:Fallback>
                <p:oleObj name="Equation" r:id="rId23" imgW="1040948" imgH="31736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962525"/>
                        <a:ext cx="234315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itle 1"/>
          <p:cNvSpPr>
            <a:spLocks noGrp="1"/>
          </p:cNvSpPr>
          <p:nvPr>
            <p:ph type="ctrTitle" idx="4294967295"/>
          </p:nvPr>
        </p:nvSpPr>
        <p:spPr>
          <a:xfrm>
            <a:off x="1981200" y="76200"/>
            <a:ext cx="53340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and describe the average rate of change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10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=20.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589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011545"/>
              </p:ext>
            </p:extLst>
          </p:nvPr>
        </p:nvGraphicFramePr>
        <p:xfrm>
          <a:off x="5257800" y="4038600"/>
          <a:ext cx="12001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76" name="Equation" r:id="rId4" imgW="533160" imgH="317160" progId="Equation.DSMT4">
                  <p:embed/>
                </p:oleObj>
              </mc:Choice>
              <mc:Fallback>
                <p:oleObj name="Equation" r:id="rId4" imgW="53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038600"/>
                        <a:ext cx="120015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706680"/>
              </p:ext>
            </p:extLst>
          </p:nvPr>
        </p:nvGraphicFramePr>
        <p:xfrm>
          <a:off x="4787462" y="2514600"/>
          <a:ext cx="33147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77" name="Equation" r:id="rId6" imgW="1473120" imgH="164880" progId="Equation.DSMT4">
                  <p:embed/>
                </p:oleObj>
              </mc:Choice>
              <mc:Fallback>
                <p:oleObj name="Equation" r:id="rId6" imgW="1473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462" y="2514600"/>
                        <a:ext cx="331470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981200" y="76200"/>
            <a:ext cx="53340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and describe the average rate of change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10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=20.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8093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1295400"/>
            <a:ext cx="3886200" cy="4377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4800600" y="11430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=140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813738" y="17145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=20,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24379"/>
              </p:ext>
            </p:extLst>
          </p:nvPr>
        </p:nvGraphicFramePr>
        <p:xfrm>
          <a:off x="7239000" y="4038600"/>
          <a:ext cx="6572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78" name="Equation" r:id="rId9" imgW="291960" imgH="317160" progId="Equation.DSMT4">
                  <p:embed/>
                </p:oleObj>
              </mc:Choice>
              <mc:Fallback>
                <p:oleObj name="Equation" r:id="rId9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038600"/>
                        <a:ext cx="6572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469880"/>
              </p:ext>
            </p:extLst>
          </p:nvPr>
        </p:nvGraphicFramePr>
        <p:xfrm>
          <a:off x="4875974" y="3019300"/>
          <a:ext cx="31718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79" name="Equation" r:id="rId11" imgW="1409400" imgH="317160" progId="Equation.DSMT4">
                  <p:embed/>
                </p:oleObj>
              </mc:Choice>
              <mc:Fallback>
                <p:oleObj name="Equation" r:id="rId11" imgW="1409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974" y="3019300"/>
                        <a:ext cx="31718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184653"/>
              </p:ext>
            </p:extLst>
          </p:nvPr>
        </p:nvGraphicFramePr>
        <p:xfrm>
          <a:off x="4957950" y="3349255"/>
          <a:ext cx="30575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80" name="Equation" r:id="rId13" imgW="1358640" imgH="152280" progId="Equation.DSMT4">
                  <p:embed/>
                </p:oleObj>
              </mc:Choice>
              <mc:Fallback>
                <p:oleObj name="Equation" r:id="rId13" imgW="1358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950" y="3349255"/>
                        <a:ext cx="30575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257860"/>
              </p:ext>
            </p:extLst>
          </p:nvPr>
        </p:nvGraphicFramePr>
        <p:xfrm>
          <a:off x="5417125" y="4419600"/>
          <a:ext cx="914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81" name="Equation" r:id="rId15" imgW="406080" imgH="152280" progId="Equation.DSMT4">
                  <p:embed/>
                </p:oleObj>
              </mc:Choice>
              <mc:Fallback>
                <p:oleObj name="Equation" r:id="rId15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125" y="4419600"/>
                        <a:ext cx="9144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851430"/>
              </p:ext>
            </p:extLst>
          </p:nvPr>
        </p:nvGraphicFramePr>
        <p:xfrm>
          <a:off x="6471088" y="4038600"/>
          <a:ext cx="800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82" name="Equation" r:id="rId17" imgW="355320" imgH="317160" progId="Equation.DSMT4">
                  <p:embed/>
                </p:oleObj>
              </mc:Choice>
              <mc:Fallback>
                <p:oleObj name="Equation" r:id="rId17" imgW="355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1088" y="4038600"/>
                        <a:ext cx="8001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259270"/>
              </p:ext>
            </p:extLst>
          </p:nvPr>
        </p:nvGraphicFramePr>
        <p:xfrm>
          <a:off x="4941125" y="3057004"/>
          <a:ext cx="30575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83" name="Equation" r:id="rId19" imgW="1358640" imgH="164880" progId="Equation.DSMT4">
                  <p:embed/>
                </p:oleObj>
              </mc:Choice>
              <mc:Fallback>
                <p:oleObj name="Equation" r:id="rId19" imgW="1358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125" y="3057004"/>
                        <a:ext cx="3057525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548517"/>
              </p:ext>
            </p:extLst>
          </p:nvPr>
        </p:nvGraphicFramePr>
        <p:xfrm>
          <a:off x="7848600" y="4192370"/>
          <a:ext cx="6000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84" name="Equation" r:id="rId21" imgW="266400" imgH="139680" progId="Equation.DSMT4">
                  <p:embed/>
                </p:oleObj>
              </mc:Choice>
              <mc:Fallback>
                <p:oleObj name="Equation" r:id="rId21" imgW="26640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92370"/>
                        <a:ext cx="600075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itle 1"/>
          <p:cNvSpPr txBox="1">
            <a:spLocks/>
          </p:cNvSpPr>
          <p:nvPr/>
        </p:nvSpPr>
        <p:spPr>
          <a:xfrm>
            <a:off x="4803105" y="4953000"/>
            <a:ext cx="411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 decreasing function has a negative average rate of change.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589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152400"/>
            <a:ext cx="5486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Find, and describe the average rate of change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2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/>
          <p:nvPr/>
        </p:nvPicPr>
        <p:blipFill>
          <a:blip r:embed="rId4"/>
          <a:stretch>
            <a:fillRect/>
          </a:stretch>
        </p:blipFill>
        <p:spPr>
          <a:xfrm>
            <a:off x="228600" y="1295400"/>
            <a:ext cx="4428808" cy="4255453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695903" y="1493563"/>
            <a:ext cx="646387" cy="18918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570484" y="1681539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dirty="0">
                <a:latin typeface="+mj-lt"/>
                <a:ea typeface="+mj-ea"/>
                <a:cs typeface="+mj-cs"/>
              </a:rPr>
              <a:t>4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dirty="0">
                <a:latin typeface="+mj-lt"/>
                <a:ea typeface="+mj-ea"/>
                <a:cs typeface="+mj-cs"/>
              </a:rPr>
              <a:t>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575738" y="1207813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=2,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193273"/>
              </p:ext>
            </p:extLst>
          </p:nvPr>
        </p:nvGraphicFramePr>
        <p:xfrm>
          <a:off x="5846217" y="3098800"/>
          <a:ext cx="20288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35" name="Equation" r:id="rId5" imgW="901440" imgH="317160" progId="Equation.DSMT4">
                  <p:embed/>
                </p:oleObj>
              </mc:Choice>
              <mc:Fallback>
                <p:oleObj name="Equation" r:id="rId5" imgW="901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17" y="3098800"/>
                        <a:ext cx="20288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5031830" y="24765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Average rate of change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953000" y="4038600"/>
            <a:ext cx="3886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 increasing function has a positive average rate of change.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316068"/>
              </p:ext>
            </p:extLst>
          </p:nvPr>
        </p:nvGraphicFramePr>
        <p:xfrm>
          <a:off x="5503863" y="5181600"/>
          <a:ext cx="2171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36" name="Equation" r:id="rId7" imgW="965160" imgH="317160" progId="Equation.DSMT4">
                  <p:embed/>
                </p:oleObj>
              </mc:Choice>
              <mc:Fallback>
                <p:oleObj name="Equation" r:id="rId7" imgW="965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3" y="5181600"/>
                        <a:ext cx="21717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6918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152400"/>
            <a:ext cx="5562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Find, and describe, the average rate of change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=7.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457200" y="1219200"/>
            <a:ext cx="3962400" cy="3367088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927536" y="1656526"/>
            <a:ext cx="2273508" cy="22574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5570484" y="1681539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noProof="0" dirty="0" smtClean="0">
                <a:latin typeface="+mj-lt"/>
                <a:ea typeface="+mj-ea"/>
                <a:cs typeface="+mj-cs"/>
              </a:rPr>
              <a:t>7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noProof="0" dirty="0" smtClean="0">
                <a:latin typeface="+mj-lt"/>
                <a:ea typeface="+mj-ea"/>
                <a:cs typeface="+mj-cs"/>
              </a:rPr>
              <a:t>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575738" y="1207813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dirty="0">
                <a:latin typeface="+mj-lt"/>
                <a:ea typeface="+mj-ea"/>
                <a:cs typeface="+mj-cs"/>
              </a:rPr>
              <a:t>0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68731"/>
              </p:ext>
            </p:extLst>
          </p:nvPr>
        </p:nvGraphicFramePr>
        <p:xfrm>
          <a:off x="6218238" y="3098800"/>
          <a:ext cx="12858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82" name="Equation" r:id="rId5" imgW="571320" imgH="317160" progId="Equation.DSMT4">
                  <p:embed/>
                </p:oleObj>
              </mc:Choice>
              <mc:Fallback>
                <p:oleObj name="Equation" r:id="rId5" imgW="571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8" y="3098800"/>
                        <a:ext cx="12858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031830" y="24765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Average rate of change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953000" y="4038600"/>
            <a:ext cx="3886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 decreasing function has a negative average rate of change.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048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152400"/>
            <a:ext cx="5562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Find, and describe, the average rate of change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10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=20.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609600" y="1295400"/>
            <a:ext cx="3962400" cy="4736421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263768" y="2362200"/>
            <a:ext cx="101666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5570484" y="1681539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20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lang="en-US" sz="2400" dirty="0">
                <a:latin typeface="+mj-lt"/>
                <a:ea typeface="+mj-ea"/>
                <a:cs typeface="+mj-cs"/>
              </a:rPr>
              <a:t>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575738" y="1207813"/>
            <a:ext cx="2577662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0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324603"/>
              </p:ext>
            </p:extLst>
          </p:nvPr>
        </p:nvGraphicFramePr>
        <p:xfrm>
          <a:off x="5889625" y="3098800"/>
          <a:ext cx="1943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32" name="Equation" r:id="rId5" imgW="863280" imgH="317160" progId="Equation.DSMT4">
                  <p:embed/>
                </p:oleObj>
              </mc:Choice>
              <mc:Fallback>
                <p:oleObj name="Equation" r:id="rId5" imgW="8632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5" y="3098800"/>
                        <a:ext cx="19431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5031830" y="24765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Average rate of change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953000" y="4038600"/>
            <a:ext cx="3886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 constant function has an average rate of change of 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2661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From a Graph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765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To a Graph – Getting Ready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24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828800" y="609599"/>
            <a:ext cx="58674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/>
                <a:ea typeface="Calibri"/>
              </a:rPr>
              <a:t>Applying the Average Rate of Change</a:t>
            </a:r>
          </a:p>
          <a:p>
            <a:endParaRPr lang="en-US" sz="2000" dirty="0">
              <a:latin typeface="Arial"/>
              <a:ea typeface="Calibri"/>
            </a:endParaRPr>
          </a:p>
          <a:p>
            <a:r>
              <a:rPr lang="en-US" sz="2000" dirty="0" smtClean="0">
                <a:latin typeface="Arial"/>
                <a:ea typeface="Calibri"/>
              </a:rPr>
              <a:t>When applying the average rate of change make sure to include the units (units are what the numbers are counting or measuring) along with the final values.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844749" y="2895600"/>
            <a:ext cx="5470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/>
                <a:ea typeface="Calibri"/>
              </a:rPr>
              <a:t>We usually divide to get a denominator of 1.</a:t>
            </a: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285912"/>
              </p:ext>
            </p:extLst>
          </p:nvPr>
        </p:nvGraphicFramePr>
        <p:xfrm>
          <a:off x="2895600" y="3505200"/>
          <a:ext cx="36004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607" name="Equation" r:id="rId4" imgW="1600200" imgH="317160" progId="Equation.DSMT4">
                  <p:embed/>
                </p:oleObj>
              </mc:Choice>
              <mc:Fallback>
                <p:oleObj name="Equation" r:id="rId4" imgW="1600200" imgH="317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05200"/>
                        <a:ext cx="360045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826792"/>
              </p:ext>
            </p:extLst>
          </p:nvPr>
        </p:nvGraphicFramePr>
        <p:xfrm>
          <a:off x="2622550" y="4572000"/>
          <a:ext cx="39147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608" name="Equation" r:id="rId6" imgW="1739880" imgH="342720" progId="Equation.DSMT4">
                  <p:embed/>
                </p:oleObj>
              </mc:Choice>
              <mc:Fallback>
                <p:oleObj name="Equation" r:id="rId6" imgW="17398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4572000"/>
                        <a:ext cx="391477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67523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>
          <a:blip r:embed="rId4"/>
          <a:stretch>
            <a:fillRect/>
          </a:stretch>
        </p:blipFill>
        <p:spPr>
          <a:xfrm>
            <a:off x="382772" y="2024431"/>
            <a:ext cx="4139288" cy="3810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152400"/>
            <a:ext cx="5410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meaning for the average rate of change?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1269975" y="4974965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238993" y="2602499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645578"/>
              </p:ext>
            </p:extLst>
          </p:nvPr>
        </p:nvGraphicFramePr>
        <p:xfrm>
          <a:off x="4695825" y="2895600"/>
          <a:ext cx="37925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79" name="Equation" r:id="rId5" imgW="1879560" imgH="164880" progId="Equation.DSMT4">
                  <p:embed/>
                </p:oleObj>
              </mc:Choice>
              <mc:Fallback>
                <p:oleObj name="Equation" r:id="rId5" imgW="1879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2895600"/>
                        <a:ext cx="37925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4953000" y="4310431"/>
            <a:ext cx="3733800" cy="1023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For the first two hours the distance from home was increasing on average by fifty miles per hour.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724400" y="1477412"/>
            <a:ext cx="3962400" cy="1125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meaning for the average rate of change for the interval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0 to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=2.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583965"/>
              </p:ext>
            </p:extLst>
          </p:nvPr>
        </p:nvGraphicFramePr>
        <p:xfrm>
          <a:off x="6306807" y="3552825"/>
          <a:ext cx="6905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80" name="Equation" r:id="rId7" imgW="342720" imgH="317160" progId="Equation.DSMT4">
                  <p:embed/>
                </p:oleObj>
              </mc:Choice>
              <mc:Fallback>
                <p:oleObj name="Equation" r:id="rId7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807" y="3552825"/>
                        <a:ext cx="69056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946769"/>
              </p:ext>
            </p:extLst>
          </p:nvPr>
        </p:nvGraphicFramePr>
        <p:xfrm>
          <a:off x="7073570" y="3549650"/>
          <a:ext cx="5889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81" name="Equation" r:id="rId9" imgW="291960" imgH="317160" progId="Equation.DSMT4">
                  <p:embed/>
                </p:oleObj>
              </mc:Choice>
              <mc:Fallback>
                <p:oleObj name="Equation" r:id="rId9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3570" y="3549650"/>
                        <a:ext cx="588962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6153" name="Picture 8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50" y="2115687"/>
            <a:ext cx="4182216" cy="371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804206"/>
              </p:ext>
            </p:extLst>
          </p:nvPr>
        </p:nvGraphicFramePr>
        <p:xfrm>
          <a:off x="4991100" y="3546475"/>
          <a:ext cx="12795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82" name="Equation" r:id="rId12" imgW="634680" imgH="317160" progId="Equation.DSMT4">
                  <p:embed/>
                </p:oleObj>
              </mc:Choice>
              <mc:Fallback>
                <p:oleObj name="Equation" r:id="rId12" imgW="634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546475"/>
                        <a:ext cx="12795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078701"/>
              </p:ext>
            </p:extLst>
          </p:nvPr>
        </p:nvGraphicFramePr>
        <p:xfrm>
          <a:off x="7383463" y="3548063"/>
          <a:ext cx="9223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83" name="Equation" r:id="rId14" imgW="457200" imgH="317160" progId="Equation.DSMT4">
                  <p:embed/>
                </p:oleObj>
              </mc:Choice>
              <mc:Fallback>
                <p:oleObj name="Equation" r:id="rId14" imgW="457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3" y="3548063"/>
                        <a:ext cx="922337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29"/>
          <p:cNvSpPr txBox="1"/>
          <p:nvPr/>
        </p:nvSpPr>
        <p:spPr>
          <a:xfrm>
            <a:off x="1516459" y="4748746"/>
            <a:ext cx="693341" cy="452438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(0,0)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9"/>
          <p:cNvSpPr txBox="1"/>
          <p:nvPr/>
        </p:nvSpPr>
        <p:spPr>
          <a:xfrm>
            <a:off x="1969706" y="2819400"/>
            <a:ext cx="948452" cy="452438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(2,100)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816960" y="838201"/>
            <a:ext cx="5410200" cy="4571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How the distance from home changes over time.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5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1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 animBg="1"/>
      <p:bldP spid="10" grpId="0" animBg="1"/>
      <p:bldP spid="13" grpId="0"/>
      <p:bldP spid="15" grpId="0"/>
      <p:bldP spid="20" grpId="0" animBg="1"/>
      <p:bldP spid="21" grpId="0" animBg="1"/>
      <p:bldP spid="22" grpId="0"/>
      <p:bldP spid="2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414831"/>
            <a:ext cx="3886200" cy="37338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752599" y="228600"/>
            <a:ext cx="556260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meaning for the average rate of change for the interval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2 to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=4?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207876" y="3167431"/>
            <a:ext cx="3478924" cy="1099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From 2 hours to 4 hours the distance from home remained constant at 100 miles.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986413"/>
              </p:ext>
            </p:extLst>
          </p:nvPr>
        </p:nvGraphicFramePr>
        <p:xfrm>
          <a:off x="4695825" y="1828800"/>
          <a:ext cx="37925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86" name="Equation" r:id="rId5" imgW="1879560" imgH="164880" progId="Equation.DSMT4">
                  <p:embed/>
                </p:oleObj>
              </mc:Choice>
              <mc:Fallback>
                <p:oleObj name="Equation" r:id="rId5" imgW="1879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1828800"/>
                        <a:ext cx="37925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090785"/>
              </p:ext>
            </p:extLst>
          </p:nvPr>
        </p:nvGraphicFramePr>
        <p:xfrm>
          <a:off x="6629400" y="2368550"/>
          <a:ext cx="4603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87" name="Equation" r:id="rId7" imgW="228600" imgH="317160" progId="Equation.DSMT4">
                  <p:embed/>
                </p:oleObj>
              </mc:Choice>
              <mc:Fallback>
                <p:oleObj name="Equation" r:id="rId7" imgW="2286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368550"/>
                        <a:ext cx="46037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133890"/>
              </p:ext>
            </p:extLst>
          </p:nvPr>
        </p:nvGraphicFramePr>
        <p:xfrm>
          <a:off x="7162800" y="2365375"/>
          <a:ext cx="10747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88" name="Equation" r:id="rId9" imgW="533160" imgH="317160" progId="Equation.DSMT4">
                  <p:embed/>
                </p:oleObj>
              </mc:Choice>
              <mc:Fallback>
                <p:oleObj name="Equation" r:id="rId9" imgW="53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365375"/>
                        <a:ext cx="1074738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704723"/>
              </p:ext>
            </p:extLst>
          </p:nvPr>
        </p:nvGraphicFramePr>
        <p:xfrm>
          <a:off x="5103813" y="2362200"/>
          <a:ext cx="1535112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89" name="Equation" r:id="rId11" imgW="761760" imgH="317160" progId="Equation.DSMT4">
                  <p:embed/>
                </p:oleObj>
              </mc:Choice>
              <mc:Fallback>
                <p:oleObj name="Equation" r:id="rId11" imgW="7617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2362200"/>
                        <a:ext cx="1535112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5583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905000" y="1600200"/>
            <a:ext cx="541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words increasing, decreasing or constant discuss the behavior of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values as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values increase (move to the right) on the number line.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0" y="706346"/>
            <a:ext cx="541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We discuss where a function is increasing, decreasing or constant using intervals on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965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/>
          <a:stretch>
            <a:fillRect/>
          </a:stretch>
        </p:blipFill>
        <p:spPr>
          <a:xfrm>
            <a:off x="647699" y="1295400"/>
            <a:ext cx="3886200" cy="37338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765004" y="256954"/>
            <a:ext cx="556260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specific meaning for the average rate of change for the interval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=4 to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=6?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76800" y="3167431"/>
            <a:ext cx="3733800" cy="1252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For the last two hours the distance from home was decreasing on average by fifty miles every hour.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25770"/>
              </p:ext>
            </p:extLst>
          </p:nvPr>
        </p:nvGraphicFramePr>
        <p:xfrm>
          <a:off x="4695825" y="1828800"/>
          <a:ext cx="37925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14" name="Equation" r:id="rId5" imgW="1879560" imgH="164880" progId="Equation.DSMT4">
                  <p:embed/>
                </p:oleObj>
              </mc:Choice>
              <mc:Fallback>
                <p:oleObj name="Equation" r:id="rId5" imgW="1879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1828800"/>
                        <a:ext cx="37925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287200"/>
              </p:ext>
            </p:extLst>
          </p:nvPr>
        </p:nvGraphicFramePr>
        <p:xfrm>
          <a:off x="6167437" y="2368550"/>
          <a:ext cx="6905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15" name="Equation" r:id="rId7" imgW="342720" imgH="317160" progId="Equation.DSMT4">
                  <p:embed/>
                </p:oleObj>
              </mc:Choice>
              <mc:Fallback>
                <p:oleObj name="Equation" r:id="rId7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7" y="2368550"/>
                        <a:ext cx="69056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73787"/>
              </p:ext>
            </p:extLst>
          </p:nvPr>
        </p:nvGraphicFramePr>
        <p:xfrm>
          <a:off x="6950075" y="2365375"/>
          <a:ext cx="1355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16" name="Equation" r:id="rId9" imgW="672840" imgH="317160" progId="Equation.DSMT4">
                  <p:embed/>
                </p:oleObj>
              </mc:Choice>
              <mc:Fallback>
                <p:oleObj name="Equation" r:id="rId9" imgW="672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075" y="2365375"/>
                        <a:ext cx="1355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905397"/>
              </p:ext>
            </p:extLst>
          </p:nvPr>
        </p:nvGraphicFramePr>
        <p:xfrm>
          <a:off x="4887913" y="2362200"/>
          <a:ext cx="12795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17" name="Equation" r:id="rId11" imgW="634680" imgH="317160" progId="Equation.DSMT4">
                  <p:embed/>
                </p:oleObj>
              </mc:Choice>
              <mc:Fallback>
                <p:oleObj name="Equation" r:id="rId11" imgW="634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13" y="2362200"/>
                        <a:ext cx="12795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028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To a Graph – Getting Ready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421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To a Graph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94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4512880" y="76200"/>
            <a:ext cx="3791606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specific meaning of the average rate of change between 1980 and 1985?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95800" y="2628900"/>
            <a:ext cx="4130566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specific meaning of the average rate of change between 1990 and 1995?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304800" y="1524000"/>
            <a:ext cx="3581400" cy="4191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04801" y="152400"/>
            <a:ext cx="3810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066800" y="3402419"/>
            <a:ext cx="528084" cy="9108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840302" y="2442832"/>
            <a:ext cx="707635" cy="5859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4141200" y="5029200"/>
            <a:ext cx="449579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Describe the trend in the average rate of change for the two time periods.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498266"/>
              </p:ext>
            </p:extLst>
          </p:nvPr>
        </p:nvGraphicFramePr>
        <p:xfrm>
          <a:off x="5048250" y="990600"/>
          <a:ext cx="33639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81" name="Equation" r:id="rId5" imgW="1828800" imgH="342720" progId="Equation.DSMT4">
                  <p:embed/>
                </p:oleObj>
              </mc:Choice>
              <mc:Fallback>
                <p:oleObj name="Equation" r:id="rId5" imgW="182880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990600"/>
                        <a:ext cx="33639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4682360" y="16002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1980 and 1985 the number of subscribers on average was increasing by 3.8 million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491653"/>
              </p:ext>
            </p:extLst>
          </p:nvPr>
        </p:nvGraphicFramePr>
        <p:xfrm>
          <a:off x="4954588" y="3314700"/>
          <a:ext cx="324643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82" name="Equation" r:id="rId7" imgW="1765080" imgH="342720" progId="Equation.DSMT4">
                  <p:embed/>
                </p:oleObj>
              </mc:Choice>
              <mc:Fallback>
                <p:oleObj name="Equation" r:id="rId7" imgW="17650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3314700"/>
                        <a:ext cx="3246437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4682360" y="40005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1990 and 1995 the number of subscribers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average was increasing by 1.8 million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581401" y="5410200"/>
            <a:ext cx="4892566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Although the number of subscribers is continuing to increase the rate of increase is slowing down.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59001" y="825798"/>
            <a:ext cx="2962602" cy="604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The change in the number of subscribers over time.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7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8" grpId="0"/>
      <p:bldP spid="9" grpId="0"/>
      <p:bldP spid="11" grpId="0"/>
      <p:bldP spid="15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4"/>
          <a:stretch>
            <a:fillRect/>
          </a:stretch>
        </p:blipFill>
        <p:spPr>
          <a:xfrm>
            <a:off x="152400" y="1600200"/>
            <a:ext cx="4038600" cy="3340976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66599" y="76200"/>
            <a:ext cx="2962602" cy="604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12880" y="76200"/>
            <a:ext cx="3791606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>
                <a:latin typeface="Arial" pitchFamily="34" charset="0"/>
                <a:cs typeface="Arial" pitchFamily="34" charset="0"/>
              </a:rPr>
              <a:t>What’s the specific meaning for the average rate of change over the first ten years (from year 0 to year 10)?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95800" y="2514600"/>
            <a:ext cx="4130566" cy="723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>
                <a:latin typeface="Arial" pitchFamily="34" charset="0"/>
                <a:cs typeface="Arial" pitchFamily="34" charset="0"/>
              </a:rPr>
              <a:t>What’s the specific meaning for the average rate of change between years 40 and 50.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141200" y="5029200"/>
            <a:ext cx="449579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Describe the trend in the average rate of change for the two time periods.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034563"/>
              </p:ext>
            </p:extLst>
          </p:nvPr>
        </p:nvGraphicFramePr>
        <p:xfrm>
          <a:off x="5480050" y="990600"/>
          <a:ext cx="25003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1" name="Equation" r:id="rId5" imgW="1358640" imgH="342720" progId="Equation.DSMT4">
                  <p:embed/>
                </p:oleObj>
              </mc:Choice>
              <mc:Fallback>
                <p:oleObj name="Equation" r:id="rId5" imgW="1358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990600"/>
                        <a:ext cx="25003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4682360" y="16002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for the first 10 years the value of the account is increasing by $1,300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852850"/>
              </p:ext>
            </p:extLst>
          </p:nvPr>
        </p:nvGraphicFramePr>
        <p:xfrm>
          <a:off x="5211763" y="3314700"/>
          <a:ext cx="273208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2" name="Equation" r:id="rId7" imgW="1485720" imgH="342720" progId="Equation.DSMT4">
                  <p:embed/>
                </p:oleObj>
              </mc:Choice>
              <mc:Fallback>
                <p:oleObj name="Equation" r:id="rId7" imgW="14857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763" y="3314700"/>
                        <a:ext cx="2732087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>
          <a:xfrm>
            <a:off x="4682360" y="40005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between years 40 and 50 the value of the account is increasing by $9,600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200400" y="5410200"/>
            <a:ext cx="5273567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The longer you leave your money in the account the faster the rate of increase in the value of the account.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763055" y="762000"/>
            <a:ext cx="2962602" cy="604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The change in the value of the account over time.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990600" y="3753293"/>
            <a:ext cx="838200" cy="2472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817628" y="1711842"/>
            <a:ext cx="574158" cy="120147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9825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3" grpId="0"/>
      <p:bldP spid="16" grpId="0"/>
      <p:bldP spid="17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191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1"/>
            <a:ext cx="4191000" cy="305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3433487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What’s the specific meaning for the average rate of change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midnight and 4 a.m.?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5257800" y="3408592"/>
            <a:ext cx="3515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What’s the specific meaning for the average rate of change 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between 4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p.m. and 8 p.m.?</a:t>
            </a:r>
            <a:endParaRPr lang="en-US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257800" y="1113541"/>
            <a:ext cx="3352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91470" y="1905000"/>
            <a:ext cx="3352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The change in the outside temperature over time.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816058"/>
              </p:ext>
            </p:extLst>
          </p:nvPr>
        </p:nvGraphicFramePr>
        <p:xfrm>
          <a:off x="412750" y="4419600"/>
          <a:ext cx="317658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5" name="Equation" r:id="rId4" imgW="1726920" imgH="342720" progId="Equation.DSMT4">
                  <p:embed/>
                </p:oleObj>
              </mc:Choice>
              <mc:Fallback>
                <p:oleObj name="Equation" r:id="rId4" imgW="1726920" imgH="3427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4419600"/>
                        <a:ext cx="3176588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"/>
          <p:cNvSpPr>
            <a:spLocks noChangeAspect="1"/>
          </p:cNvSpPr>
          <p:nvPr/>
        </p:nvSpPr>
        <p:spPr>
          <a:xfrm>
            <a:off x="1282998" y="2686497"/>
            <a:ext cx="160261" cy="160261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799673" y="1924497"/>
            <a:ext cx="160261" cy="160261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52578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the temperature is increasing 2 degrees per hour between midnight and 4 a.m..</a:t>
            </a:r>
            <a:endParaRPr lang="en-US" sz="1600" dirty="0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3367974" y="1034901"/>
            <a:ext cx="160261" cy="160261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888972" y="1208567"/>
            <a:ext cx="160261" cy="160261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636442"/>
              </p:ext>
            </p:extLst>
          </p:nvPr>
        </p:nvGraphicFramePr>
        <p:xfrm>
          <a:off x="5211763" y="4365625"/>
          <a:ext cx="31988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6" name="Equation" r:id="rId6" imgW="1739880" imgH="317160" progId="Equation.DSMT4">
                  <p:embed/>
                </p:oleObj>
              </mc:Choice>
              <mc:Fallback>
                <p:oleObj name="Equation" r:id="rId6" imgW="1739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763" y="4365625"/>
                        <a:ext cx="319881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026654" y="5257799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the temperature is decreasing half a degree per hour between 4 p.m. and 8 p.m..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6567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" grpId="0" animBg="1"/>
      <p:bldP spid="10" grpId="0" animBg="1"/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4512880" y="76200"/>
            <a:ext cx="3791606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Estimate the specific meaning of the average rate of change between purchase and the beginning of year 2.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95800" y="2628900"/>
            <a:ext cx="4130566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>
                <a:latin typeface="Arial" pitchFamily="34" charset="0"/>
                <a:cs typeface="Arial" pitchFamily="34" charset="0"/>
              </a:rPr>
              <a:t>Estimate the specific meaning of the average rate of change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year 8 and year 10.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04801" y="152400"/>
            <a:ext cx="3810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141200" y="4887432"/>
            <a:ext cx="449579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Describe the trend in the average rate of change for the two time periods.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743910"/>
              </p:ext>
            </p:extLst>
          </p:nvPr>
        </p:nvGraphicFramePr>
        <p:xfrm>
          <a:off x="4756150" y="990600"/>
          <a:ext cx="39481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38" name="Equation" r:id="rId4" imgW="2145960" imgH="342720" progId="Equation.DSMT4">
                  <p:embed/>
                </p:oleObj>
              </mc:Choice>
              <mc:Fallback>
                <p:oleObj name="Equation" r:id="rId4" imgW="2145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990600"/>
                        <a:ext cx="39481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4682360" y="16002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purchase and the beginning of year 2 the value is decreasing on average by $6,000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725496"/>
              </p:ext>
            </p:extLst>
          </p:nvPr>
        </p:nvGraphicFramePr>
        <p:xfrm>
          <a:off x="4779963" y="3314700"/>
          <a:ext cx="359568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39" name="Equation" r:id="rId6" imgW="1955520" imgH="342720" progId="Equation.DSMT4">
                  <p:embed/>
                </p:oleObj>
              </mc:Choice>
              <mc:Fallback>
                <p:oleObj name="Equation" r:id="rId6" imgW="19555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314700"/>
                        <a:ext cx="3595687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4682360" y="4000500"/>
            <a:ext cx="3791606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Between years 8 and 10 the value of the vehicle is decreasing on average by $1,000 per year.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048000" y="5420832"/>
            <a:ext cx="558899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Although the value of the vehicle is steadily decreasing over time the rate at which it’s decreasing is slowing down.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59001" y="825798"/>
            <a:ext cx="2962602" cy="604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The change in the value of a hybrid vehicle over time.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18" name="Picture 9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82478"/>
            <a:ext cx="3877051" cy="3446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461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8" grpId="0"/>
      <p:bldP spid="9" grpId="0"/>
      <p:bldP spid="11" grpId="0"/>
      <p:bldP spid="15" grpId="0"/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152400" y="1676400"/>
            <a:ext cx="3276600" cy="3200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6200000">
            <a:off x="-882519" y="1507123"/>
            <a:ext cx="2438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Miriam" pitchFamily="34" charset="-79"/>
                <a:cs typeface="Miriam" pitchFamily="34" charset="-79"/>
              </a:rPr>
              <a:t>recalled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77766" y="310057"/>
            <a:ext cx="76962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886200" y="1090860"/>
            <a:ext cx="4724400" cy="4547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Discuss the specific meaning of the average rate of change between trial 1 and 2.</a:t>
            </a: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>
                <a:latin typeface="Arial" pitchFamily="34" charset="0"/>
                <a:cs typeface="Arial" pitchFamily="34" charset="0"/>
              </a:rPr>
              <a:t>Discuss the specific meaning of the average rate of change between trial 1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5.</a:t>
            </a: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specific meaning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of the average rate of change between trial 4 and 5.</a:t>
            </a: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specific meaning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of the average rate of change between trial 6 and 7.</a:t>
            </a: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specific meaning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of the average rate of change between trial 6 and 8.</a:t>
            </a: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specific meaning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of the average rate of change between trial 1 and 10.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l"/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89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153" name="Picture 8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50" y="2118656"/>
            <a:ext cx="4182216" cy="371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152400"/>
            <a:ext cx="5410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meaning of the slope?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1269975" y="4974965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310243" y="2726375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858827"/>
              </p:ext>
            </p:extLst>
          </p:nvPr>
        </p:nvGraphicFramePr>
        <p:xfrm>
          <a:off x="5715000" y="2902408"/>
          <a:ext cx="194786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2" name="Equation" r:id="rId5" imgW="965160" imgH="164880" progId="Equation.DSMT4">
                  <p:embed/>
                </p:oleObj>
              </mc:Choice>
              <mc:Fallback>
                <p:oleObj name="Equation" r:id="rId5" imgW="965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02408"/>
                        <a:ext cx="1947862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5262811" y="4272680"/>
            <a:ext cx="3478924" cy="1404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For the first two hours they were, on average, traveling away from home at fifty miles per hour.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953000" y="1888174"/>
            <a:ext cx="3810000" cy="838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meaning of the slope for the interval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= 0 to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=2.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368886"/>
              </p:ext>
            </p:extLst>
          </p:nvPr>
        </p:nvGraphicFramePr>
        <p:xfrm>
          <a:off x="6311899" y="3331033"/>
          <a:ext cx="6905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3" name="Equation" r:id="rId7" imgW="342720" imgH="317160" progId="Equation.DSMT4">
                  <p:embed/>
                </p:oleObj>
              </mc:Choice>
              <mc:Fallback>
                <p:oleObj name="Equation" r:id="rId7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899" y="3331033"/>
                        <a:ext cx="69056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197131"/>
              </p:ext>
            </p:extLst>
          </p:nvPr>
        </p:nvGraphicFramePr>
        <p:xfrm>
          <a:off x="7018337" y="3327709"/>
          <a:ext cx="1203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4" name="Equation" r:id="rId9" imgW="596880" imgH="317160" progId="Equation.DSMT4">
                  <p:embed/>
                </p:oleObj>
              </mc:Choice>
              <mc:Fallback>
                <p:oleObj name="Equation" r:id="rId9" imgW="596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37" y="3327709"/>
                        <a:ext cx="1203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970763"/>
              </p:ext>
            </p:extLst>
          </p:nvPr>
        </p:nvGraphicFramePr>
        <p:xfrm>
          <a:off x="5097462" y="3324683"/>
          <a:ext cx="12795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5" name="Equation" r:id="rId11" imgW="634680" imgH="317160" progId="Equation.DSMT4">
                  <p:embed/>
                </p:oleObj>
              </mc:Choice>
              <mc:Fallback>
                <p:oleObj name="Equation" r:id="rId11" imgW="634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2" y="3324683"/>
                        <a:ext cx="12795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869498"/>
              </p:ext>
            </p:extLst>
          </p:nvPr>
        </p:nvGraphicFramePr>
        <p:xfrm>
          <a:off x="1854200" y="914400"/>
          <a:ext cx="22256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6" name="Equation" r:id="rId13" imgW="1104840" imgH="330120" progId="Equation.DSMT4">
                  <p:embed/>
                </p:oleObj>
              </mc:Choice>
              <mc:Fallback>
                <p:oleObj name="Equation" r:id="rId13" imgW="1104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914400"/>
                        <a:ext cx="22256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/>
          <p:cNvSpPr txBox="1">
            <a:spLocks/>
          </p:cNvSpPr>
          <p:nvPr/>
        </p:nvSpPr>
        <p:spPr>
          <a:xfrm>
            <a:off x="4495800" y="914400"/>
            <a:ext cx="3581400" cy="6858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How the distance from home changes over time.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10646"/>
              </p:ext>
            </p:extLst>
          </p:nvPr>
        </p:nvGraphicFramePr>
        <p:xfrm>
          <a:off x="1524000" y="4743077"/>
          <a:ext cx="571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7" name="Equation" r:id="rId15" imgW="291960" imgH="203040" progId="Equation.DSMT4">
                  <p:embed/>
                </p:oleObj>
              </mc:Choice>
              <mc:Fallback>
                <p:oleObj name="Equation" r:id="rId15" imgW="291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743077"/>
                        <a:ext cx="571500" cy="412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446553"/>
              </p:ext>
            </p:extLst>
          </p:nvPr>
        </p:nvGraphicFramePr>
        <p:xfrm>
          <a:off x="2532062" y="2608263"/>
          <a:ext cx="8207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58" name="Equation" r:id="rId17" imgW="419040" imgH="203040" progId="Equation.DSMT4">
                  <p:embed/>
                </p:oleObj>
              </mc:Choice>
              <mc:Fallback>
                <p:oleObj name="Equation" r:id="rId17" imgW="419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2" y="2608263"/>
                        <a:ext cx="820738" cy="412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4111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9" grpId="1" animBg="1"/>
      <p:bldP spid="10" grpId="0" animBg="1"/>
      <p:bldP spid="10" grpId="1" animBg="1"/>
      <p:bldP spid="13" grpId="0"/>
      <p:bldP spid="15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16929" y="457200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395398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10187"/>
              </p:ext>
            </p:extLst>
          </p:nvPr>
        </p:nvGraphicFramePr>
        <p:xfrm>
          <a:off x="5029200" y="4724400"/>
          <a:ext cx="2914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68" name="Equation" r:id="rId5" imgW="1346040" imgH="317160" progId="Equation.DSMT4">
                  <p:embed/>
                </p:oleObj>
              </mc:Choice>
              <mc:Fallback>
                <p:oleObj name="Equation" r:id="rId5" imgW="1346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724400"/>
                        <a:ext cx="2914650" cy="685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>
            <a:spLocks noChangeAspect="1"/>
          </p:cNvSpPr>
          <p:nvPr/>
        </p:nvSpPr>
        <p:spPr>
          <a:xfrm>
            <a:off x="2042748" y="3065586"/>
            <a:ext cx="114300" cy="1143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680610" y="56388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Profit increases $5 for every car that’s washed.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3015760" y="1295400"/>
            <a:ext cx="114300" cy="1143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710297"/>
              </p:ext>
            </p:extLst>
          </p:nvPr>
        </p:nvGraphicFramePr>
        <p:xfrm>
          <a:off x="5589175" y="1371600"/>
          <a:ext cx="1863725" cy="619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69" name="Equation" r:id="rId7" imgW="952200" imgH="317160" progId="Equation.DSMT4">
                  <p:embed/>
                </p:oleObj>
              </mc:Choice>
              <mc:Fallback>
                <p:oleObj name="Equation" r:id="rId7" imgW="952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175" y="1371600"/>
                        <a:ext cx="1863725" cy="61901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816929" y="2194726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profit changes as the number of cars washed changes.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26924" y="3065586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973641"/>
              </p:ext>
            </p:extLst>
          </p:nvPr>
        </p:nvGraphicFramePr>
        <p:xfrm>
          <a:off x="5750286" y="3657600"/>
          <a:ext cx="13668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0" name="Equation" r:id="rId9" imgW="647640" imgH="419040" progId="Equation.DSMT4">
                  <p:embed/>
                </p:oleObj>
              </mc:Choice>
              <mc:Fallback>
                <p:oleObj name="Equation" r:id="rId9" imgW="6476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0286" y="3657600"/>
                        <a:ext cx="136683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2684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3" grpId="0"/>
      <p:bldP spid="15" grpId="0" animBg="1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599" y="4953000"/>
            <a:ext cx="6858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increasing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652" y="1143000"/>
            <a:ext cx="3500128" cy="343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ight Arrow 28"/>
          <p:cNvSpPr/>
          <p:nvPr/>
        </p:nvSpPr>
        <p:spPr>
          <a:xfrm rot="17390055">
            <a:off x="2699087" y="2511474"/>
            <a:ext cx="1936176" cy="44817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Increasing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4206364" y="1143000"/>
            <a:ext cx="1418231" cy="50295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Constant</a:t>
            </a:r>
          </a:p>
        </p:txBody>
      </p:sp>
      <p:sp>
        <p:nvSpPr>
          <p:cNvPr id="34" name="Right Arrow 33"/>
          <p:cNvSpPr/>
          <p:nvPr/>
        </p:nvSpPr>
        <p:spPr>
          <a:xfrm rot="4268416">
            <a:off x="5119456" y="2483469"/>
            <a:ext cx="2196647" cy="50331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Decreasing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90599" y="5441464"/>
            <a:ext cx="65110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constant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90599" y="5903129"/>
            <a:ext cx="67056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decreasing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6.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152400"/>
            <a:ext cx="6705600" cy="9144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Use intervals on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describe where the function is increasing, decreasing or constant.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7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 animBg="1"/>
      <p:bldP spid="32" grpId="0" animBg="1"/>
      <p:bldP spid="34" grpId="0" animBg="1"/>
      <p:bldP spid="18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To a Graph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506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To a Data Table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3970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idx="4294967295"/>
          </p:nvPr>
        </p:nvSpPr>
        <p:spPr>
          <a:xfrm>
            <a:off x="187520" y="3886200"/>
            <a:ext cx="3679935" cy="87098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Find, and discuss the meaning of, the average rate of change for the first 10 months.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370990" y="342900"/>
            <a:ext cx="441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Find, and discuss the meaning of, the average rate of change for month 10 to month 15.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255559" y="2514600"/>
            <a:ext cx="441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Find, and discuss the meaning of, the average rate of change for month 0 to month 15.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91510" y="76201"/>
            <a:ext cx="3848100" cy="60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What’s the general meaning of the average rate of change?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63157" y="685800"/>
            <a:ext cx="38481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How the outstanding debt is changing over time.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436346"/>
              </p:ext>
            </p:extLst>
          </p:nvPr>
        </p:nvGraphicFramePr>
        <p:xfrm>
          <a:off x="524096" y="4800600"/>
          <a:ext cx="35020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90" name="Equation" r:id="rId4" imgW="1904760" imgH="317160" progId="Equation.DSMT4">
                  <p:embed/>
                </p:oleObj>
              </mc:Choice>
              <mc:Fallback>
                <p:oleObj name="Equation" r:id="rId4" imgW="1904760" imgH="317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96" y="4800600"/>
                        <a:ext cx="35020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389539" y="5410200"/>
            <a:ext cx="3649061" cy="718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the loan amount is decreasing by $320 per month.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646686"/>
              </p:ext>
            </p:extLst>
          </p:nvPr>
        </p:nvGraphicFramePr>
        <p:xfrm>
          <a:off x="5148865" y="1104900"/>
          <a:ext cx="32702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91" name="Equation" r:id="rId6" imgW="1777680" imgH="317160" progId="Equation.DSMT4">
                  <p:embed/>
                </p:oleObj>
              </mc:Choice>
              <mc:Fallback>
                <p:oleObj name="Equation" r:id="rId6" imgW="1777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865" y="1104900"/>
                        <a:ext cx="327025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766425"/>
              </p:ext>
            </p:extLst>
          </p:nvPr>
        </p:nvGraphicFramePr>
        <p:xfrm>
          <a:off x="4949961" y="3152775"/>
          <a:ext cx="32940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92" name="Equation" r:id="rId8" imgW="1790640" imgH="317160" progId="Equation.DSMT4">
                  <p:embed/>
                </p:oleObj>
              </mc:Choice>
              <mc:Fallback>
                <p:oleObj name="Equation" r:id="rId8" imgW="1790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961" y="3152775"/>
                        <a:ext cx="329406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>
          <a:xfrm>
            <a:off x="4495800" y="1638300"/>
            <a:ext cx="4523390" cy="718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the loan amount is decreasing by $320 per month.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399098" y="3733800"/>
            <a:ext cx="4523390" cy="718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On average the loan amount is decreasing by $320 per month.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1" y="4572000"/>
            <a:ext cx="396239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Describe the trend in the average rate of change.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495800" y="5203980"/>
            <a:ext cx="4135303" cy="658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latin typeface="Arial" pitchFamily="34" charset="0"/>
                <a:cs typeface="Arial" pitchFamily="34" charset="0"/>
              </a:rPr>
              <a:t>Over time the average rate of change remains constantly decreasing at $320 per month.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136656"/>
              </p:ext>
            </p:extLst>
          </p:nvPr>
        </p:nvGraphicFramePr>
        <p:xfrm>
          <a:off x="609600" y="1638300"/>
          <a:ext cx="258029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93" name="Equation" r:id="rId10" imgW="1523880" imgH="1028520" progId="Equation.DSMT4">
                  <p:embed/>
                </p:oleObj>
              </mc:Choice>
              <mc:Fallback>
                <p:oleObj name="Equation" r:id="rId10" imgW="1523880" imgH="10285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38300"/>
                        <a:ext cx="258029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8718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8" grpId="0"/>
      <p:bldP spid="9" grpId="0"/>
      <p:bldP spid="10" grpId="0"/>
      <p:bldP spid="16" grpId="0"/>
      <p:bldP spid="17" grpId="0"/>
      <p:bldP spid="18" grpId="0"/>
      <p:bldP spid="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16929" y="457200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596794"/>
              </p:ext>
            </p:extLst>
          </p:nvPr>
        </p:nvGraphicFramePr>
        <p:xfrm>
          <a:off x="4626924" y="4343400"/>
          <a:ext cx="37147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90" name="Equation" r:id="rId4" imgW="1714320" imgH="317160" progId="Equation.DSMT4">
                  <p:embed/>
                </p:oleObj>
              </mc:Choice>
              <mc:Fallback>
                <p:oleObj name="Equation" r:id="rId4" imgW="1714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6924" y="4343400"/>
                        <a:ext cx="3714750" cy="685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680610" y="53340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Their weight decreases two pounds per month.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32836"/>
              </p:ext>
            </p:extLst>
          </p:nvPr>
        </p:nvGraphicFramePr>
        <p:xfrm>
          <a:off x="5354638" y="1347788"/>
          <a:ext cx="2335212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91" name="Equation" r:id="rId6" imgW="1193760" imgH="342720" progId="Equation.DSMT4">
                  <p:embed/>
                </p:oleObj>
              </mc:Choice>
              <mc:Fallback>
                <p:oleObj name="Equation" r:id="rId6" imgW="1193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1347788"/>
                        <a:ext cx="2335212" cy="6683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816929" y="2194726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the persons weight changes over time.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6924" y="3505200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44212"/>
              </p:ext>
            </p:extLst>
          </p:nvPr>
        </p:nvGraphicFramePr>
        <p:xfrm>
          <a:off x="762000" y="983146"/>
          <a:ext cx="28194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409700"/>
              </a:tblGrid>
              <a:tr h="939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Months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since diet began</a:t>
                      </a:r>
                      <a:endParaRPr lang="en-US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in pounds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473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007175"/>
              </p:ext>
            </p:extLst>
          </p:nvPr>
        </p:nvGraphicFramePr>
        <p:xfrm>
          <a:off x="3182143" y="4191000"/>
          <a:ext cx="27797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12" name="Equation" r:id="rId4" imgW="1282680" imgH="317160" progId="Equation.DSMT4">
                  <p:embed/>
                </p:oleObj>
              </mc:Choice>
              <mc:Fallback>
                <p:oleObj name="Equation" r:id="rId4" imgW="12826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143" y="4191000"/>
                        <a:ext cx="2779713" cy="685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914400" y="3577234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850417"/>
              </p:ext>
            </p:extLst>
          </p:nvPr>
        </p:nvGraphicFramePr>
        <p:xfrm>
          <a:off x="2971800" y="762000"/>
          <a:ext cx="28194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447800"/>
              </a:tblGrid>
              <a:tr h="939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Months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since diet began</a:t>
                      </a:r>
                      <a:endParaRPr lang="en-US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in pounds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8389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93819" y="990600"/>
            <a:ext cx="3429000" cy="1888389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1196"/>
              </p:ext>
            </p:extLst>
          </p:nvPr>
        </p:nvGraphicFramePr>
        <p:xfrm>
          <a:off x="2424700" y="3657600"/>
          <a:ext cx="45672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36" name="Equation" r:id="rId5" imgW="2108160" imgH="457200" progId="Equation.DSMT4">
                  <p:embed/>
                </p:oleObj>
              </mc:Choice>
              <mc:Fallback>
                <p:oleObj name="Equation" r:id="rId5" imgW="21081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00" y="3657600"/>
                        <a:ext cx="4567237" cy="987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133600" y="3124200"/>
            <a:ext cx="54643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slope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257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00600" y="1295400"/>
            <a:ext cx="38862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33400"/>
            <a:ext cx="3429000" cy="1888389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816929" y="457200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general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24793"/>
              </p:ext>
            </p:extLst>
          </p:nvPr>
        </p:nvGraphicFramePr>
        <p:xfrm>
          <a:off x="5097463" y="4343400"/>
          <a:ext cx="3054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62" name="Equation" r:id="rId5" imgW="1409400" imgH="317160" progId="Equation.DSMT4">
                  <p:embed/>
                </p:oleObj>
              </mc:Choice>
              <mc:Fallback>
                <p:oleObj name="Equation" r:id="rId5" imgW="1409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3" y="4343400"/>
                        <a:ext cx="3054350" cy="685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680610" y="53340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number of cars in the lot is increasing by 24 cars per minute.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236114"/>
              </p:ext>
            </p:extLst>
          </p:nvPr>
        </p:nvGraphicFramePr>
        <p:xfrm>
          <a:off x="5280025" y="1360488"/>
          <a:ext cx="2484438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63" name="Equation" r:id="rId7" imgW="1269720" imgH="330120" progId="Equation.DSMT4">
                  <p:embed/>
                </p:oleObj>
              </mc:Choice>
              <mc:Fallback>
                <p:oleObj name="Equation" r:id="rId7" imgW="1269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0025" y="1360488"/>
                        <a:ext cx="2484438" cy="642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816929" y="2194726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the number of cars in the ramp changes over time.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26924" y="3505200"/>
            <a:ext cx="3613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 the specific meaning of the slope.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280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2411343"/>
            <a:ext cx="381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meaning of the slope?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375862"/>
              </p:ext>
            </p:extLst>
          </p:nvPr>
        </p:nvGraphicFramePr>
        <p:xfrm>
          <a:off x="5495637" y="3200400"/>
          <a:ext cx="166211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88" name="Equation" r:id="rId4" imgW="787320" imgH="342720" progId="Equation.DSMT4">
                  <p:embed/>
                </p:oleObj>
              </mc:Choice>
              <mc:Fallback>
                <p:oleObj name="Equation" r:id="rId4" imgW="7873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637" y="3200400"/>
                        <a:ext cx="1662113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759037" y="4149751"/>
            <a:ext cx="388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amount left on the loan is dropping by $250 a month.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483097"/>
              </p:ext>
            </p:extLst>
          </p:nvPr>
        </p:nvGraphicFramePr>
        <p:xfrm>
          <a:off x="4859050" y="2362200"/>
          <a:ext cx="31369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89" name="Equation" r:id="rId6" imgW="1485720" imgH="317160" progId="Equation.DSMT4">
                  <p:embed/>
                </p:oleObj>
              </mc:Choice>
              <mc:Fallback>
                <p:oleObj name="Equation" r:id="rId6" imgW="1485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050" y="2362200"/>
                        <a:ext cx="31369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114795" y="3119229"/>
            <a:ext cx="381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the outstanding loan amount is changing over time.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30437" y="1524000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What’s the specific meaning of the slope?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730462"/>
              </p:ext>
            </p:extLst>
          </p:nvPr>
        </p:nvGraphicFramePr>
        <p:xfrm>
          <a:off x="381000" y="609600"/>
          <a:ext cx="3189209" cy="1535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90" name="Equation" r:id="rId8" imgW="1803400" imgH="863600" progId="Equation.DSMT4">
                  <p:embed/>
                </p:oleObj>
              </mc:Choice>
              <mc:Fallback>
                <p:oleObj name="Equation" r:id="rId8" imgW="18034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9600"/>
                        <a:ext cx="3189209" cy="15355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013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228600"/>
            <a:ext cx="6705600" cy="9906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Use intervals on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describe where the function is increasing, decreasing or constant.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3852" name="Picture 1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731" y="1295400"/>
            <a:ext cx="459105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1058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1200" y="609599"/>
            <a:ext cx="5105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/>
                <a:ea typeface="Calibri"/>
              </a:rPr>
              <a:t>The </a:t>
            </a:r>
            <a:r>
              <a:rPr lang="en-US" sz="2000" b="1" dirty="0">
                <a:latin typeface="Arial"/>
                <a:ea typeface="Calibri"/>
              </a:rPr>
              <a:t>average rate of change</a:t>
            </a:r>
            <a:r>
              <a:rPr lang="en-US" sz="2000" dirty="0">
                <a:latin typeface="Arial"/>
                <a:ea typeface="Calibri"/>
              </a:rPr>
              <a:t> </a:t>
            </a:r>
            <a:r>
              <a:rPr lang="en-US" sz="2000" dirty="0" smtClean="0">
                <a:latin typeface="Arial"/>
                <a:ea typeface="Calibri"/>
              </a:rPr>
              <a:t>begins  with two ordered pairs and uses </a:t>
            </a:r>
            <a:r>
              <a:rPr lang="en-US" sz="2000" dirty="0">
                <a:latin typeface="Arial"/>
                <a:ea typeface="Calibri"/>
              </a:rPr>
              <a:t>a quotient </a:t>
            </a:r>
            <a:r>
              <a:rPr lang="en-US" sz="2000" dirty="0" smtClean="0">
                <a:latin typeface="Arial"/>
                <a:ea typeface="Calibri"/>
              </a:rPr>
              <a:t>(a fraction) to </a:t>
            </a:r>
            <a:r>
              <a:rPr lang="en-US" sz="2000" dirty="0">
                <a:latin typeface="Arial"/>
                <a:ea typeface="Calibri"/>
              </a:rPr>
              <a:t>compare the change (as a difference) in range values </a:t>
            </a:r>
            <a:r>
              <a:rPr lang="en-US" sz="2000" dirty="0" smtClean="0">
                <a:latin typeface="Arial"/>
                <a:ea typeface="Calibri"/>
              </a:rPr>
              <a:t>(the “</a:t>
            </a:r>
            <a:r>
              <a:rPr lang="en-US" sz="2000" i="1" dirty="0" smtClean="0">
                <a:latin typeface="Arial"/>
                <a:ea typeface="Calibri"/>
              </a:rPr>
              <a:t>y’s</a:t>
            </a:r>
            <a:r>
              <a:rPr lang="en-US" sz="2000" dirty="0" smtClean="0">
                <a:latin typeface="Arial"/>
                <a:ea typeface="Calibri"/>
              </a:rPr>
              <a:t>”) to </a:t>
            </a:r>
            <a:r>
              <a:rPr lang="en-US" sz="2000" dirty="0">
                <a:latin typeface="Arial"/>
                <a:ea typeface="Calibri"/>
              </a:rPr>
              <a:t>the change in domain </a:t>
            </a:r>
            <a:r>
              <a:rPr lang="en-US" sz="2000" dirty="0" smtClean="0">
                <a:latin typeface="Arial"/>
                <a:ea typeface="Calibri"/>
              </a:rPr>
              <a:t>values (the “</a:t>
            </a:r>
            <a:r>
              <a:rPr lang="en-US" sz="2000" i="1" dirty="0" smtClean="0">
                <a:latin typeface="Arial"/>
                <a:ea typeface="Calibri"/>
              </a:rPr>
              <a:t>x’s</a:t>
            </a:r>
            <a:r>
              <a:rPr lang="en-US" sz="2000" dirty="0" smtClean="0">
                <a:latin typeface="Arial"/>
                <a:ea typeface="Calibri"/>
              </a:rPr>
              <a:t>”).  </a:t>
            </a:r>
          </a:p>
          <a:p>
            <a:endParaRPr lang="en-US" sz="2000" dirty="0">
              <a:latin typeface="Arial"/>
              <a:ea typeface="Calibri"/>
            </a:endParaRPr>
          </a:p>
          <a:p>
            <a:r>
              <a:rPr lang="en-US" sz="2000" dirty="0" smtClean="0">
                <a:latin typeface="Arial"/>
                <a:ea typeface="Calibri"/>
              </a:rPr>
              <a:t>On </a:t>
            </a:r>
            <a:r>
              <a:rPr lang="en-US" sz="2000" dirty="0">
                <a:latin typeface="Arial"/>
                <a:ea typeface="Calibri"/>
              </a:rPr>
              <a:t>a graph the </a:t>
            </a:r>
            <a:r>
              <a:rPr lang="en-US" sz="2000" b="1" dirty="0">
                <a:latin typeface="Arial"/>
                <a:ea typeface="Calibri"/>
              </a:rPr>
              <a:t>average rate of change</a:t>
            </a:r>
            <a:r>
              <a:rPr lang="en-US" sz="2000" dirty="0">
                <a:latin typeface="Arial"/>
                <a:ea typeface="Calibri"/>
              </a:rPr>
              <a:t> </a:t>
            </a:r>
            <a:r>
              <a:rPr lang="en-US" sz="2000" dirty="0" smtClean="0">
                <a:latin typeface="Arial"/>
                <a:ea typeface="Calibri"/>
              </a:rPr>
              <a:t>begins with two points and compares the </a:t>
            </a:r>
            <a:r>
              <a:rPr lang="en-US" sz="2000" dirty="0">
                <a:latin typeface="Arial"/>
                <a:ea typeface="Calibri"/>
              </a:rPr>
              <a:t>change in the values of </a:t>
            </a:r>
            <a:r>
              <a:rPr lang="en-US" sz="2000" i="1" dirty="0">
                <a:latin typeface="Arial"/>
                <a:ea typeface="Calibri"/>
              </a:rPr>
              <a:t>y</a:t>
            </a:r>
            <a:r>
              <a:rPr lang="en-US" sz="2000" dirty="0">
                <a:latin typeface="Arial"/>
                <a:ea typeface="Calibri"/>
              </a:rPr>
              <a:t> to the change in the values of </a:t>
            </a:r>
            <a:r>
              <a:rPr lang="en-US" sz="2000" i="1" dirty="0" smtClean="0">
                <a:latin typeface="Arial"/>
                <a:ea typeface="Calibri"/>
              </a:rPr>
              <a:t>x</a:t>
            </a:r>
            <a:r>
              <a:rPr lang="en-US" sz="2000" dirty="0" smtClean="0">
                <a:latin typeface="Arial"/>
                <a:ea typeface="Calibri"/>
              </a:rPr>
              <a:t> as we go from one point to the other.</a:t>
            </a: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505759"/>
              </p:ext>
            </p:extLst>
          </p:nvPr>
        </p:nvGraphicFramePr>
        <p:xfrm>
          <a:off x="2895600" y="4346575"/>
          <a:ext cx="33147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510" name="Equation" r:id="rId4" imgW="1473120" imgH="164880" progId="Equation.DSMT4">
                  <p:embed/>
                </p:oleObj>
              </mc:Choice>
              <mc:Fallback>
                <p:oleObj name="Equation" r:id="rId4" imgW="1473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46575"/>
                        <a:ext cx="33147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835815"/>
              </p:ext>
            </p:extLst>
          </p:nvPr>
        </p:nvGraphicFramePr>
        <p:xfrm>
          <a:off x="2982913" y="4851400"/>
          <a:ext cx="31718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511" name="Equation" r:id="rId6" imgW="1409400" imgH="317160" progId="Equation.DSMT4">
                  <p:embed/>
                </p:oleObj>
              </mc:Choice>
              <mc:Fallback>
                <p:oleObj name="Equation" r:id="rId6" imgW="1409400" imgH="317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4851400"/>
                        <a:ext cx="317182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313586"/>
              </p:ext>
            </p:extLst>
          </p:nvPr>
        </p:nvGraphicFramePr>
        <p:xfrm>
          <a:off x="3065463" y="5181600"/>
          <a:ext cx="30575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512" name="Equation" r:id="rId8" imgW="1358640" imgH="152280" progId="Equation.DSMT4">
                  <p:embed/>
                </p:oleObj>
              </mc:Choice>
              <mc:Fallback>
                <p:oleObj name="Equation" r:id="rId8" imgW="1358640" imgH="152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3" y="5181600"/>
                        <a:ext cx="30575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019000"/>
              </p:ext>
            </p:extLst>
          </p:nvPr>
        </p:nvGraphicFramePr>
        <p:xfrm>
          <a:off x="3049588" y="4889500"/>
          <a:ext cx="30575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513" name="Equation" r:id="rId10" imgW="1358640" imgH="164880" progId="Equation.DSMT4">
                  <p:embed/>
                </p:oleObj>
              </mc:Choice>
              <mc:Fallback>
                <p:oleObj name="Equation" r:id="rId10" imgW="135864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88" y="4889500"/>
                        <a:ext cx="305752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0205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599" y="4953000"/>
            <a:ext cx="6858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average rate of change is positive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652" y="1143000"/>
            <a:ext cx="3500128" cy="343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ight Arrow 28"/>
          <p:cNvSpPr/>
          <p:nvPr/>
        </p:nvSpPr>
        <p:spPr>
          <a:xfrm rot="17390055">
            <a:off x="2699087" y="2511474"/>
            <a:ext cx="1936176" cy="44817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aseline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Positive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4206364" y="1143000"/>
            <a:ext cx="1418231" cy="50295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Zero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ight Arrow 33"/>
          <p:cNvSpPr/>
          <p:nvPr/>
        </p:nvSpPr>
        <p:spPr>
          <a:xfrm rot="4268416">
            <a:off x="5119456" y="2483469"/>
            <a:ext cx="2196647" cy="50331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Negative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90599" y="5441464"/>
            <a:ext cx="65110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average rate of change is 0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90598" y="5903129"/>
            <a:ext cx="6858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average rate of change is negative from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6.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152400"/>
            <a:ext cx="6324600" cy="9144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We describe an average rate of change as positive, negative or 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268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 animBg="1"/>
      <p:bldP spid="32" grpId="0" animBg="1"/>
      <p:bldP spid="34" grpId="0" animBg="1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228600"/>
            <a:ext cx="6705600" cy="9906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Use intervals on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describe where the average rate of change is positive, negative or 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3852" name="Picture 1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731" y="1295400"/>
            <a:ext cx="459105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2767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Some Vocabulary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66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Average Rate of Change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From a Graph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526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>
          <a:defRPr sz="2400" dirty="0" smtClean="0">
            <a:solidFill>
              <a:srgbClr val="FF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25685</TotalTime>
  <Words>1964</Words>
  <Application>Microsoft Office PowerPoint</Application>
  <PresentationFormat>On-screen Show (4:3)</PresentationFormat>
  <Paragraphs>243</Paragraphs>
  <Slides>37</Slides>
  <Notes>36</Notes>
  <HiddenSlides>11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1_Office Theme</vt:lpstr>
      <vt:lpstr>Equation</vt:lpstr>
      <vt:lpstr>PowerPoint Presentation</vt:lpstr>
      <vt:lpstr>PowerPoint Presentation</vt:lpstr>
      <vt:lpstr>Use intervals on x to describe where the function is increasing, decreasing or constant.</vt:lpstr>
      <vt:lpstr>Use intervals on x to describe where the function is increasing, decreasing or constant.</vt:lpstr>
      <vt:lpstr>PowerPoint Presentation</vt:lpstr>
      <vt:lpstr>We describe an average rate of change as positive, negative or 0.</vt:lpstr>
      <vt:lpstr>Use intervals on x to describe where the average rate of change is positive, negative or 0.</vt:lpstr>
      <vt:lpstr>PowerPoint Presentation</vt:lpstr>
      <vt:lpstr>PowerPoint Presentation</vt:lpstr>
      <vt:lpstr>Find and describe the average rate of change as the function goes from x = 10 to x =20.</vt:lpstr>
      <vt:lpstr>Find and describe the average rate of change as the function goes from x = 10 to x =20.</vt:lpstr>
      <vt:lpstr>Find, and describe the average rate of change as the function goes from x = 2 to x = 4.</vt:lpstr>
      <vt:lpstr>Find, and describe, the average rate of change as the function goes from x = 0 to x =7.</vt:lpstr>
      <vt:lpstr>Find, and describe, the average rate of change as the function goes from x = 10 to x =20.</vt:lpstr>
      <vt:lpstr>PowerPoint Presentation</vt:lpstr>
      <vt:lpstr>PowerPoint Presentation</vt:lpstr>
      <vt:lpstr>PowerPoint Presentation</vt:lpstr>
      <vt:lpstr>What’s the general meaning for the average rate of change?</vt:lpstr>
      <vt:lpstr>PowerPoint Presentation</vt:lpstr>
      <vt:lpstr>PowerPoint Presentation</vt:lpstr>
      <vt:lpstr>PowerPoint Presentation</vt:lpstr>
      <vt:lpstr>PowerPoint Presentation</vt:lpstr>
      <vt:lpstr>What’s the specific meaning of the average rate of change between 1980 and 1985?</vt:lpstr>
      <vt:lpstr>PowerPoint Presentation</vt:lpstr>
      <vt:lpstr>PowerPoint Presentation</vt:lpstr>
      <vt:lpstr>Estimate the specific meaning of the average rate of change between purchase and the beginning of year 2.</vt:lpstr>
      <vt:lpstr>PowerPoint Presentation</vt:lpstr>
      <vt:lpstr>What’s the general meaning of the slope?</vt:lpstr>
      <vt:lpstr>PowerPoint Presentation</vt:lpstr>
      <vt:lpstr>PowerPoint Presentation</vt:lpstr>
      <vt:lpstr>PowerPoint Presentation</vt:lpstr>
      <vt:lpstr>Find, and discuss the meaning of, the average rate of change for the first 10 months.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Algebraic Expressions</dc:title>
  <dc:creator>scott storla</dc:creator>
  <cp:lastModifiedBy>x61</cp:lastModifiedBy>
  <cp:revision>544</cp:revision>
  <dcterms:created xsi:type="dcterms:W3CDTF">2010-09-04T18:04:48Z</dcterms:created>
  <dcterms:modified xsi:type="dcterms:W3CDTF">2014-10-28T19:03:19Z</dcterms:modified>
</cp:coreProperties>
</file>